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44"/>
  </p:notesMasterIdLst>
  <p:handoutMasterIdLst>
    <p:handoutMasterId r:id="rId45"/>
  </p:handoutMasterIdLst>
  <p:sldIdLst>
    <p:sldId id="341" r:id="rId2"/>
    <p:sldId id="342" r:id="rId3"/>
    <p:sldId id="343" r:id="rId4"/>
    <p:sldId id="347" r:id="rId5"/>
    <p:sldId id="381" r:id="rId6"/>
    <p:sldId id="348" r:id="rId7"/>
    <p:sldId id="349" r:id="rId8"/>
    <p:sldId id="399" r:id="rId9"/>
    <p:sldId id="350" r:id="rId10"/>
    <p:sldId id="351" r:id="rId11"/>
    <p:sldId id="354" r:id="rId12"/>
    <p:sldId id="366" r:id="rId13"/>
    <p:sldId id="367" r:id="rId14"/>
    <p:sldId id="352" r:id="rId15"/>
    <p:sldId id="353" r:id="rId16"/>
    <p:sldId id="362" r:id="rId17"/>
    <p:sldId id="357" r:id="rId18"/>
    <p:sldId id="359" r:id="rId19"/>
    <p:sldId id="400" r:id="rId20"/>
    <p:sldId id="363" r:id="rId21"/>
    <p:sldId id="401" r:id="rId22"/>
    <p:sldId id="365" r:id="rId23"/>
    <p:sldId id="371" r:id="rId24"/>
    <p:sldId id="376" r:id="rId25"/>
    <p:sldId id="402" r:id="rId26"/>
    <p:sldId id="403" r:id="rId27"/>
    <p:sldId id="404" r:id="rId28"/>
    <p:sldId id="405" r:id="rId29"/>
    <p:sldId id="377" r:id="rId30"/>
    <p:sldId id="378" r:id="rId31"/>
    <p:sldId id="379" r:id="rId32"/>
    <p:sldId id="380" r:id="rId33"/>
    <p:sldId id="383" r:id="rId34"/>
    <p:sldId id="385" r:id="rId35"/>
    <p:sldId id="397" r:id="rId36"/>
    <p:sldId id="386" r:id="rId37"/>
    <p:sldId id="387" r:id="rId38"/>
    <p:sldId id="382" r:id="rId39"/>
    <p:sldId id="388" r:id="rId40"/>
    <p:sldId id="389" r:id="rId41"/>
    <p:sldId id="390" r:id="rId42"/>
    <p:sldId id="395" r:id="rId4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Rounded MT Bold" panose="020F07040305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Rounded MT Bold" panose="020F07040305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Rounded MT Bold" panose="020F07040305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Rounded MT Bold" panose="020F07040305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Rounded MT Bold" panose="020F07040305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Rounded MT Bold" panose="020F07040305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Rounded MT Bold" panose="020F07040305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Rounded MT Bold" panose="020F07040305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Rounded MT Bold" panose="020F07040305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5" autoAdjust="0"/>
    <p:restoredTop sz="58605" autoAdjust="0"/>
  </p:normalViewPr>
  <p:slideViewPr>
    <p:cSldViewPr>
      <p:cViewPr varScale="1">
        <p:scale>
          <a:sx n="67" d="100"/>
          <a:sy n="67" d="100"/>
        </p:scale>
        <p:origin x="249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12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ahoma" panose="020B0604030504040204" pitchFamily="34" charset="0"/>
              </a:defRPr>
            </a:lvl1pPr>
          </a:lstStyle>
          <a:p>
            <a:pPr>
              <a:defRPr/>
            </a:pPr>
            <a:endParaRPr lang="en-US"/>
          </a:p>
        </p:txBody>
      </p:sp>
      <p:sp>
        <p:nvSpPr>
          <p:cNvPr id="10445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ahoma" panose="020B0604030504040204" pitchFamily="34" charset="0"/>
              </a:defRPr>
            </a:lvl1pPr>
          </a:lstStyle>
          <a:p>
            <a:pPr>
              <a:defRPr/>
            </a:pPr>
            <a:endParaRPr lang="en-US"/>
          </a:p>
        </p:txBody>
      </p:sp>
      <p:sp>
        <p:nvSpPr>
          <p:cNvPr id="10445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ahoma" panose="020B0604030504040204" pitchFamily="34" charset="0"/>
              </a:defRPr>
            </a:lvl1pPr>
          </a:lstStyle>
          <a:p>
            <a:pPr>
              <a:defRPr/>
            </a:pPr>
            <a:endParaRPr lang="en-US"/>
          </a:p>
        </p:txBody>
      </p:sp>
      <p:sp>
        <p:nvSpPr>
          <p:cNvPr id="10445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ahoma" panose="020B0604030504040204" pitchFamily="34" charset="0"/>
              </a:defRPr>
            </a:lvl1pPr>
          </a:lstStyle>
          <a:p>
            <a:pPr>
              <a:defRPr/>
            </a:pPr>
            <a:fld id="{FF315335-8190-4A7B-9190-E032F1B1DA63}" type="slidenum">
              <a:rPr lang="ar-SA"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ahoma" panose="020B0604030504040204" pitchFamily="34" charset="0"/>
              </a:defRPr>
            </a:lvl1pPr>
          </a:lstStyle>
          <a:p>
            <a:pPr>
              <a:defRPr/>
            </a:pPr>
            <a:endParaRPr lang="en-US"/>
          </a:p>
        </p:txBody>
      </p:sp>
      <p:sp>
        <p:nvSpPr>
          <p:cNvPr id="1945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ahoma" panose="020B0604030504040204" pitchFamily="34"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6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946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ahoma" panose="020B0604030504040204" pitchFamily="34" charset="0"/>
              </a:defRPr>
            </a:lvl1pPr>
          </a:lstStyle>
          <a:p>
            <a:pPr>
              <a:defRPr/>
            </a:pPr>
            <a:endParaRPr lang="en-US"/>
          </a:p>
        </p:txBody>
      </p:sp>
      <p:sp>
        <p:nvSpPr>
          <p:cNvPr id="1946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ahoma" panose="020B0604030504040204" pitchFamily="34" charset="0"/>
              </a:defRPr>
            </a:lvl1pPr>
          </a:lstStyle>
          <a:p>
            <a:pPr>
              <a:defRPr/>
            </a:pPr>
            <a:fld id="{F490C4EF-50AD-4ACA-A88C-647914B85BA4}" type="slidenum">
              <a:rPr lang="ar-SA"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ln/>
        </p:spPr>
      </p:sp>
      <p:sp>
        <p:nvSpPr>
          <p:cNvPr id="6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cs typeface="Arial" panose="020B0604020202020204" pitchFamily="34" charset="0"/>
            </a:endParaRPr>
          </a:p>
        </p:txBody>
      </p:sp>
      <p:sp>
        <p:nvSpPr>
          <p:cNvPr id="6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6D55E8A8-E162-414C-8910-215EF201364C}" type="slidenum">
              <a:rPr lang="ar-SA" altLang="en-US" smtClean="0">
                <a:latin typeface="Tahoma" panose="020B0604030504040204" pitchFamily="34" charset="0"/>
              </a:rPr>
              <a:pPr/>
              <a:t>1</a:t>
            </a:fld>
            <a:endParaRPr lang="en-US" altLang="en-US" smtClean="0">
              <a:latin typeface="Tahoma" panose="020B060403050404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In the last class, we learned</a:t>
            </a:r>
            <a:r>
              <a:rPr lang="en-US" altLang="en-US" baseline="0" dirty="0" smtClean="0">
                <a:latin typeface="Arial" panose="020B0604020202020204" pitchFamily="34" charset="0"/>
                <a:cs typeface="Arial" panose="020B0604020202020204" pitchFamily="34" charset="0"/>
              </a:rPr>
              <a:t> the type of descriptive epidemiology , which are the studies that compare or present the disease outcome from different dimensions, such as person, time, location. From the descriptive epidemiology, we are able to get a sense of the association between a variable and a disease outcome, which means the variable may be associated with the occurrence of  disease.</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This class we will discuss what  is association , what are the types of association found among variables. </a:t>
            </a:r>
          </a:p>
          <a:p>
            <a:r>
              <a:rPr lang="en-US" altLang="en-US" baseline="0" dirty="0" smtClean="0">
                <a:latin typeface="Arial" panose="020B0604020202020204" pitchFamily="34" charset="0"/>
                <a:cs typeface="Arial" panose="020B0604020202020204" pitchFamily="34" charset="0"/>
              </a:rPr>
              <a:t>You are required to know :</a:t>
            </a:r>
          </a:p>
          <a:p>
            <a:endParaRPr lang="en-US" altLang="en-US" baseline="0" dirty="0" smtClean="0">
              <a:latin typeface="Arial" panose="020B0604020202020204" pitchFamily="34" charset="0"/>
              <a:cs typeface="Arial" panose="020B0604020202020204" pitchFamily="34" charset="0"/>
            </a:endParaRPr>
          </a:p>
          <a:p>
            <a:pPr marL="228600" indent="-228600">
              <a:buAutoNum type="arabicParenR"/>
            </a:pPr>
            <a:r>
              <a:rPr lang="en-US" altLang="en-US" baseline="0" dirty="0" smtClean="0">
                <a:latin typeface="Arial" panose="020B0604020202020204" pitchFamily="34" charset="0"/>
                <a:cs typeface="Arial" panose="020B0604020202020204" pitchFamily="34" charset="0"/>
              </a:rPr>
              <a:t>Learn types of association</a:t>
            </a:r>
          </a:p>
          <a:p>
            <a:pPr marL="228600" indent="-228600">
              <a:buAutoNum type="arabicParenR"/>
            </a:pPr>
            <a:r>
              <a:rPr lang="en-US" altLang="en-US" baseline="0" dirty="0" smtClean="0">
                <a:latin typeface="Arial" panose="020B0604020202020204" pitchFamily="34" charset="0"/>
                <a:cs typeface="Arial" panose="020B0604020202020204" pitchFamily="34" charset="0"/>
              </a:rPr>
              <a:t>Learn what is Pearson correlation  coefficient: definition, direction and strength</a:t>
            </a:r>
          </a:p>
          <a:p>
            <a:pPr marL="228600" indent="-228600">
              <a:buAutoNum type="arabicParenR"/>
            </a:pPr>
            <a:r>
              <a:rPr lang="en-US" altLang="en-US" baseline="0" dirty="0" smtClean="0">
                <a:latin typeface="Arial" panose="020B0604020202020204" pitchFamily="34" charset="0"/>
                <a:cs typeface="Arial" panose="020B0604020202020204" pitchFamily="34" charset="0"/>
              </a:rPr>
              <a:t>Learn to set up contingency table: what is the contingency table for?</a:t>
            </a:r>
          </a:p>
          <a:p>
            <a:pPr marL="228600" indent="-228600">
              <a:buAutoNum type="arabicParenR"/>
            </a:pPr>
            <a:r>
              <a:rPr lang="en-US" altLang="en-US" baseline="0" dirty="0" smtClean="0">
                <a:latin typeface="Arial" panose="020B0604020202020204" pitchFamily="34" charset="0"/>
                <a:cs typeface="Arial" panose="020B0604020202020204" pitchFamily="34" charset="0"/>
              </a:rPr>
              <a:t>Learn what are the three criteria of causality</a:t>
            </a:r>
          </a:p>
          <a:p>
            <a:pPr marL="228600" indent="-228600">
              <a:buAutoNum type="arabicParenR"/>
            </a:pPr>
            <a:r>
              <a:rPr lang="en-US" altLang="en-US" baseline="0" dirty="0" smtClean="0">
                <a:latin typeface="Arial" panose="020B0604020202020204" pitchFamily="34" charset="0"/>
                <a:cs typeface="Arial" panose="020B0604020202020204" pitchFamily="34" charset="0"/>
              </a:rPr>
              <a:t>Epidemiologic terms: </a:t>
            </a:r>
          </a:p>
          <a:p>
            <a:pPr marL="0" indent="0">
              <a:buNone/>
            </a:pPr>
            <a:r>
              <a:rPr lang="en-US" altLang="en-US" baseline="0" dirty="0" smtClean="0">
                <a:latin typeface="Arial" panose="020B0604020202020204" pitchFamily="34" charset="0"/>
                <a:cs typeface="Arial" panose="020B0604020202020204" pitchFamily="34" charset="0"/>
              </a:rPr>
              <a:t>       Point estimate</a:t>
            </a:r>
          </a:p>
          <a:p>
            <a:pPr marL="0" indent="0">
              <a:buNone/>
            </a:pPr>
            <a:r>
              <a:rPr lang="en-US" altLang="en-US" baseline="0" dirty="0" smtClean="0">
                <a:latin typeface="Arial" panose="020B0604020202020204" pitchFamily="34" charset="0"/>
                <a:cs typeface="Arial" panose="020B0604020202020204" pitchFamily="34" charset="0"/>
              </a:rPr>
              <a:t>       Confidence interval</a:t>
            </a:r>
          </a:p>
          <a:p>
            <a:pPr marL="0" indent="0">
              <a:buNone/>
            </a:pPr>
            <a:r>
              <a:rPr lang="en-US" altLang="en-US" baseline="0" dirty="0" smtClean="0">
                <a:latin typeface="Arial" panose="020B0604020202020204" pitchFamily="34" charset="0"/>
                <a:cs typeface="Arial" panose="020B0604020202020204" pitchFamily="34" charset="0"/>
              </a:rPr>
              <a:t>       Variable</a:t>
            </a:r>
          </a:p>
          <a:p>
            <a:pPr marL="0" indent="0">
              <a:buNone/>
            </a:pPr>
            <a:r>
              <a:rPr lang="en-US" altLang="en-US" baseline="0" dirty="0" smtClean="0">
                <a:latin typeface="Arial" panose="020B0604020202020204" pitchFamily="34" charset="0"/>
                <a:cs typeface="Arial" panose="020B0604020202020204" pitchFamily="34" charset="0"/>
              </a:rPr>
              <a:t>       Pearson correlation coefficient</a:t>
            </a:r>
          </a:p>
          <a:p>
            <a:pPr marL="0" indent="0">
              <a:buNone/>
            </a:pPr>
            <a:r>
              <a:rPr lang="en-US" altLang="en-US" baseline="0" dirty="0" smtClean="0">
                <a:latin typeface="Arial" panose="020B0604020202020204" pitchFamily="34" charset="0"/>
                <a:cs typeface="Arial" panose="020B0604020202020204" pitchFamily="34" charset="0"/>
              </a:rPr>
              <a:t>       Dose- response relationship</a:t>
            </a:r>
          </a:p>
          <a:p>
            <a:pPr marL="0" indent="0">
              <a:buNone/>
            </a:pPr>
            <a:r>
              <a:rPr lang="en-US" altLang="en-US" baseline="0" dirty="0" smtClean="0">
                <a:latin typeface="Arial" panose="020B0604020202020204" pitchFamily="34" charset="0"/>
                <a:cs typeface="Arial" panose="020B0604020202020204" pitchFamily="34" charset="0"/>
              </a:rPr>
              <a:t>       Threshold</a:t>
            </a:r>
          </a:p>
          <a:p>
            <a:pPr marL="0" indent="0">
              <a:buNone/>
            </a:pPr>
            <a:r>
              <a:rPr lang="en-US" altLang="en-US" baseline="0" dirty="0" smtClean="0">
                <a:latin typeface="Arial" panose="020B0604020202020204" pitchFamily="34" charset="0"/>
                <a:cs typeface="Arial" panose="020B0604020202020204" pitchFamily="34" charset="0"/>
              </a:rPr>
              <a:t>       Sample </a:t>
            </a:r>
          </a:p>
          <a:p>
            <a:pPr marL="0" indent="0">
              <a:buNone/>
            </a:pPr>
            <a:endParaRPr lang="en-US" altLang="en-US" baseline="0" dirty="0" smtClean="0">
              <a:latin typeface="Arial" panose="020B0604020202020204" pitchFamily="34" charset="0"/>
              <a:cs typeface="Arial" panose="020B0604020202020204" pitchFamily="34" charset="0"/>
            </a:endParaRPr>
          </a:p>
          <a:p>
            <a:pPr marL="0" indent="0">
              <a:buNone/>
            </a:pPr>
            <a:r>
              <a:rPr lang="en-US" altLang="en-US" baseline="0" dirty="0" smtClean="0">
                <a:latin typeface="Arial" panose="020B0604020202020204" pitchFamily="34" charset="0"/>
                <a:cs typeface="Arial" panose="020B0604020202020204" pitchFamily="34" charset="0"/>
              </a:rPr>
              <a:t>        </a:t>
            </a:r>
          </a:p>
        </p:txBody>
      </p:sp>
      <p:sp>
        <p:nvSpPr>
          <p:cNvPr id="10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4D425DA7-AEB6-4F3A-9CBC-E4FE5A2BD5CB}" type="slidenum">
              <a:rPr lang="ar-SA" altLang="en-US" smtClean="0">
                <a:latin typeface="Tahoma" panose="020B0604030504040204" pitchFamily="34" charset="0"/>
              </a:rPr>
              <a:pPr/>
              <a:t>2</a:t>
            </a:fld>
            <a:endParaRPr lang="en-US" altLang="en-US" smtClean="0">
              <a:latin typeface="Tahoma" panose="020B060403050404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cs typeface="Arial" panose="020B0604020202020204" pitchFamily="34" charset="0"/>
              </a:rPr>
              <a:t>Determinant is defined as any factor that brings about change in health condition or outcome of interest.</a:t>
            </a:r>
          </a:p>
        </p:txBody>
      </p:sp>
      <p:sp>
        <p:nvSpPr>
          <p:cNvPr id="122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DAE26D73-BBD1-4B3D-9C30-81F5E91DEFE1}" type="slidenum">
              <a:rPr lang="ar-SA" altLang="en-US" smtClean="0">
                <a:latin typeface="Tahoma" panose="020B0604030504040204" pitchFamily="34" charset="0"/>
              </a:rPr>
              <a:pPr/>
              <a:t>3</a:t>
            </a:fld>
            <a:endParaRPr lang="en-US" altLang="en-US" smtClean="0">
              <a:latin typeface="Tahoma" panose="020B060403050404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Variables means</a:t>
            </a:r>
            <a:r>
              <a:rPr lang="en-US" altLang="en-US" baseline="0" dirty="0" smtClean="0">
                <a:latin typeface="Arial" panose="020B0604020202020204" pitchFamily="34" charset="0"/>
                <a:cs typeface="Arial" panose="020B0604020202020204" pitchFamily="34" charset="0"/>
              </a:rPr>
              <a:t> any quantity that varies. For example any attribute, phenomenon, or event that can have different values.</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For example : one’s gender is a variable because one can be male, or female. One’s age is a variable:  one can 7 years old, 10 years old, 15, 30, 60, 90 , 100….. And so on.</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Also , there are two major type of variables:</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Continuous variable : One can have an infinite number of values. such as age </a:t>
            </a:r>
          </a:p>
          <a:p>
            <a:r>
              <a:rPr lang="en-US" altLang="en-US" baseline="0" dirty="0" smtClean="0">
                <a:latin typeface="Arial" panose="020B0604020202020204" pitchFamily="34" charset="0"/>
                <a:cs typeface="Arial" panose="020B0604020202020204" pitchFamily="34" charset="0"/>
              </a:rPr>
              <a:t>Categorical variable :  One only can take one of a few possible values . Such as gender, race.</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But, think about the following study scenario :  Is gender a variable in prostate cancer study? </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The answer is “No”. Because only male will be included in the prostate cancer study. </a:t>
            </a:r>
          </a:p>
          <a:p>
            <a:endParaRPr lang="en-US" altLang="en-US" dirty="0" smtClean="0">
              <a:latin typeface="Arial" panose="020B0604020202020204" pitchFamily="34" charset="0"/>
              <a:cs typeface="Arial" panose="020B0604020202020204" pitchFamily="34" charset="0"/>
            </a:endParaRPr>
          </a:p>
        </p:txBody>
      </p:sp>
      <p:sp>
        <p:nvSpPr>
          <p:cNvPr id="14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21515508-6DDF-43E3-9BF5-F8781D676591}" type="slidenum">
              <a:rPr lang="ar-SA" altLang="en-US" smtClean="0">
                <a:latin typeface="Tahoma" panose="020B0604030504040204" pitchFamily="34" charset="0"/>
              </a:rPr>
              <a:pPr/>
              <a:t>4</a:t>
            </a:fld>
            <a:endParaRPr lang="en-US" altLang="en-US" smtClean="0">
              <a:latin typeface="Tahoma" panose="020B060403050404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Association means there</a:t>
            </a:r>
            <a:r>
              <a:rPr lang="en-US" altLang="en-US" baseline="0" dirty="0" smtClean="0">
                <a:latin typeface="Arial" panose="020B0604020202020204" pitchFamily="34" charset="0"/>
                <a:cs typeface="Arial" panose="020B0604020202020204" pitchFamily="34" charset="0"/>
              </a:rPr>
              <a:t> is a linkage between or among variables, which means change in one variable will cause the change in the another variable. </a:t>
            </a:r>
            <a:endParaRPr lang="en-US" altLang="en-US" dirty="0" smtClean="0">
              <a:latin typeface="Arial" panose="020B0604020202020204" pitchFamily="34" charset="0"/>
              <a:cs typeface="Arial" panose="020B0604020202020204" pitchFamily="34" charset="0"/>
            </a:endParaRPr>
          </a:p>
          <a:p>
            <a:endParaRPr lang="en-US" altLang="en-US" dirty="0" smtClean="0">
              <a:latin typeface="Arial" panose="020B0604020202020204" pitchFamily="34" charset="0"/>
              <a:cs typeface="Arial" panose="020B0604020202020204" pitchFamily="34" charset="0"/>
            </a:endParaRPr>
          </a:p>
          <a:p>
            <a:r>
              <a:rPr lang="en-US" altLang="en-US" dirty="0" smtClean="0">
                <a:latin typeface="Arial" panose="020B0604020202020204" pitchFamily="34" charset="0"/>
                <a:cs typeface="Arial" panose="020B0604020202020204" pitchFamily="34" charset="0"/>
              </a:rPr>
              <a:t>First, we want to  show whether there is an association between the exposures and outcomes, then we determine whether the association is causal or not.</a:t>
            </a:r>
          </a:p>
          <a:p>
            <a:endParaRPr lang="en-US" altLang="en-US" dirty="0" smtClean="0">
              <a:latin typeface="Arial" panose="020B0604020202020204" pitchFamily="34" charset="0"/>
              <a:cs typeface="Arial" panose="020B0604020202020204" pitchFamily="34" charset="0"/>
            </a:endParaRPr>
          </a:p>
          <a:p>
            <a:r>
              <a:rPr lang="en-US" altLang="en-US" dirty="0" smtClean="0">
                <a:latin typeface="Arial" panose="020B0604020202020204" pitchFamily="34" charset="0"/>
                <a:cs typeface="Arial" panose="020B0604020202020204" pitchFamily="34" charset="0"/>
              </a:rPr>
              <a:t>The are two type of associations:</a:t>
            </a:r>
          </a:p>
          <a:p>
            <a:endParaRPr lang="en-US" altLang="en-US" dirty="0" smtClean="0">
              <a:latin typeface="Arial" panose="020B0604020202020204" pitchFamily="34" charset="0"/>
              <a:cs typeface="Arial" panose="020B0604020202020204" pitchFamily="34" charset="0"/>
            </a:endParaRPr>
          </a:p>
          <a:p>
            <a:pPr marL="228600" indent="-228600">
              <a:buAutoNum type="arabicParenR"/>
            </a:pPr>
            <a:r>
              <a:rPr lang="en-US" altLang="en-US" dirty="0" smtClean="0">
                <a:latin typeface="Arial" panose="020B0604020202020204" pitchFamily="34" charset="0"/>
                <a:cs typeface="Arial" panose="020B0604020202020204" pitchFamily="34" charset="0"/>
              </a:rPr>
              <a:t>Positive association: which means as the value of one variable increases, the</a:t>
            </a:r>
            <a:r>
              <a:rPr lang="en-US" altLang="en-US" baseline="0" dirty="0" smtClean="0">
                <a:latin typeface="Arial" panose="020B0604020202020204" pitchFamily="34" charset="0"/>
                <a:cs typeface="Arial" panose="020B0604020202020204" pitchFamily="34" charset="0"/>
              </a:rPr>
              <a:t> value of the other variable increases.</a:t>
            </a:r>
          </a:p>
          <a:p>
            <a:pPr marL="228600" indent="-228600">
              <a:buAutoNum type="arabicParenR"/>
            </a:pPr>
            <a:r>
              <a:rPr lang="en-US" altLang="en-US" baseline="0" dirty="0" smtClean="0">
                <a:latin typeface="Arial" panose="020B0604020202020204" pitchFamily="34" charset="0"/>
                <a:cs typeface="Arial" panose="020B0604020202020204" pitchFamily="34" charset="0"/>
              </a:rPr>
              <a:t>Negative association: which means when the value of variable increases, the value of other variable decreases.</a:t>
            </a:r>
          </a:p>
          <a:p>
            <a:pPr marL="228600" indent="-228600">
              <a:buAutoNum type="arabicParenR"/>
            </a:pPr>
            <a:endParaRPr lang="en-US" altLang="en-US" baseline="0" dirty="0" smtClean="0">
              <a:latin typeface="Arial" panose="020B0604020202020204" pitchFamily="34" charset="0"/>
              <a:cs typeface="Arial" panose="020B0604020202020204" pitchFamily="34" charset="0"/>
            </a:endParaRPr>
          </a:p>
          <a:p>
            <a:pPr marL="0" indent="0">
              <a:buNone/>
            </a:pPr>
            <a:r>
              <a:rPr lang="en-US" altLang="en-US" dirty="0" smtClean="0">
                <a:latin typeface="Arial" panose="020B0604020202020204" pitchFamily="34" charset="0"/>
                <a:cs typeface="Arial" panose="020B0604020202020204" pitchFamily="34" charset="0"/>
              </a:rPr>
              <a:t> </a:t>
            </a:r>
          </a:p>
        </p:txBody>
      </p:sp>
      <p:sp>
        <p:nvSpPr>
          <p:cNvPr id="16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D69973D3-1BFA-4FBE-AF28-715596177E74}" type="slidenum">
              <a:rPr lang="ar-SA" altLang="en-US" smtClean="0">
                <a:latin typeface="Tahoma" panose="020B0604030504040204" pitchFamily="34" charset="0"/>
              </a:rPr>
              <a:pPr/>
              <a:t>5</a:t>
            </a:fld>
            <a:endParaRPr lang="en-US" altLang="en-US" smtClean="0">
              <a:latin typeface="Tahoma" panose="020B060403050404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Pearson</a:t>
            </a:r>
            <a:r>
              <a:rPr lang="en-US" baseline="0" dirty="0" smtClean="0"/>
              <a:t> correlation coefficient(r) measures the linear relationship between two continuous variables</a:t>
            </a:r>
          </a:p>
          <a:p>
            <a:endParaRPr lang="en-US" baseline="0" dirty="0" smtClean="0"/>
          </a:p>
          <a:p>
            <a:r>
              <a:rPr lang="en-US" baseline="0" dirty="0" smtClean="0"/>
              <a:t>Linear relationship means that the relationship between two continuous variables can be expressed as a straight line.</a:t>
            </a:r>
          </a:p>
          <a:p>
            <a:endParaRPr lang="en-US" baseline="0" dirty="0" smtClean="0"/>
          </a:p>
          <a:p>
            <a:r>
              <a:rPr lang="en-US" baseline="0" dirty="0" smtClean="0"/>
              <a:t>The Pearson correlation coefficient ranges from -1 to +1 .</a:t>
            </a:r>
          </a:p>
          <a:p>
            <a:endParaRPr lang="en-US" baseline="0" dirty="0" smtClean="0"/>
          </a:p>
          <a:p>
            <a:endParaRPr lang="en-US" baseline="0" dirty="0" smtClean="0"/>
          </a:p>
          <a:p>
            <a:r>
              <a:rPr lang="en-US" b="1" u="sng" baseline="0" dirty="0" smtClean="0"/>
              <a:t>Direction: </a:t>
            </a:r>
          </a:p>
          <a:p>
            <a:r>
              <a:rPr lang="en-US" baseline="0" dirty="0" smtClean="0"/>
              <a:t>When r is negative, the association is negative, which means value of one variable is increasing, the value of another variable is decreasing.</a:t>
            </a:r>
          </a:p>
          <a:p>
            <a:endParaRPr lang="en-US" baseline="0" dirty="0" smtClean="0"/>
          </a:p>
          <a:p>
            <a:r>
              <a:rPr lang="en-US" baseline="0" dirty="0" smtClean="0"/>
              <a:t>When r is positive , the association is positive , which means value of one variable is increasing, the value of another variable is increasing. </a:t>
            </a:r>
          </a:p>
          <a:p>
            <a:endParaRPr lang="en-US" baseline="0" dirty="0" smtClean="0"/>
          </a:p>
          <a:p>
            <a:r>
              <a:rPr lang="en-US" b="1" u="sng" baseline="0" dirty="0" smtClean="0"/>
              <a:t>Strength: </a:t>
            </a:r>
          </a:p>
          <a:p>
            <a:endParaRPr lang="en-US" b="1" baseline="0" dirty="0" smtClean="0"/>
          </a:p>
          <a:p>
            <a:r>
              <a:rPr lang="en-US" b="0" baseline="0" dirty="0" smtClean="0"/>
              <a:t>The closer is to either +1 or -1 , the stronger is association</a:t>
            </a:r>
          </a:p>
          <a:p>
            <a:r>
              <a:rPr lang="en-US" b="0" baseline="0" dirty="0" smtClean="0"/>
              <a:t>For example : </a:t>
            </a:r>
          </a:p>
          <a:p>
            <a:endParaRPr lang="en-US" b="0" baseline="0" dirty="0" smtClean="0"/>
          </a:p>
          <a:p>
            <a:r>
              <a:rPr lang="en-US" b="0" baseline="0" dirty="0" smtClean="0"/>
              <a:t>-0.9 indicates stronger  association  than -0.06</a:t>
            </a:r>
          </a:p>
          <a:p>
            <a:r>
              <a:rPr lang="en-US" b="0" baseline="0" dirty="0" smtClean="0"/>
              <a:t>0.9  is stronger association than 0.06.</a:t>
            </a:r>
          </a:p>
          <a:p>
            <a:r>
              <a:rPr lang="en-US" b="0" baseline="0" dirty="0" smtClean="0"/>
              <a:t>0 means there is no association</a:t>
            </a:r>
          </a:p>
          <a:p>
            <a:endParaRPr lang="en-US" b="0" baseline="0" dirty="0" smtClean="0"/>
          </a:p>
          <a:p>
            <a:endParaRPr lang="en-US" b="0"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pPr>
              <a:defRPr/>
            </a:pPr>
            <a:fld id="{F490C4EF-50AD-4ACA-A88C-647914B85BA4}" type="slidenum">
              <a:rPr lang="ar-SA" altLang="en-US" smtClean="0"/>
              <a:pPr>
                <a:defRPr/>
              </a:pPr>
              <a:t>6</a:t>
            </a:fld>
            <a:endParaRPr lang="en-US" altLang="en-US"/>
          </a:p>
        </p:txBody>
      </p:sp>
    </p:spTree>
    <p:extLst>
      <p:ext uri="{BB962C8B-B14F-4D97-AF65-F5344CB8AC3E}">
        <p14:creationId xmlns:p14="http://schemas.microsoft.com/office/powerpoint/2010/main" val="2157386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Scatter plots usually are</a:t>
            </a:r>
            <a:r>
              <a:rPr lang="en-US" altLang="en-US" baseline="0" dirty="0" smtClean="0">
                <a:latin typeface="Arial" panose="020B0604020202020204" pitchFamily="34" charset="0"/>
                <a:cs typeface="Arial" panose="020B0604020202020204" pitchFamily="34" charset="0"/>
              </a:rPr>
              <a:t> used to show the relationship between two continuous variables.</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We will show the two examples in the following slides</a:t>
            </a:r>
            <a:endParaRPr lang="en-US" altLang="en-US" dirty="0" smtClean="0">
              <a:latin typeface="Arial" panose="020B0604020202020204" pitchFamily="34" charset="0"/>
              <a:cs typeface="Arial" panose="020B0604020202020204" pitchFamily="34" charset="0"/>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993311C8-3E88-45F1-B69E-11AE6F8190C3}" type="slidenum">
              <a:rPr lang="ar-SA" altLang="en-US" smtClean="0">
                <a:latin typeface="Tahoma" panose="020B0604030504040204" pitchFamily="34" charset="0"/>
              </a:rPr>
              <a:pPr/>
              <a:t>7</a:t>
            </a:fld>
            <a:endParaRPr lang="en-US" altLang="en-US" smtClean="0">
              <a:latin typeface="Tahoma" panose="020B060403050404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figure in left shows that the more hours students played video games, the lower the students have GPA (Negative association).</a:t>
            </a:r>
          </a:p>
          <a:p>
            <a:endParaRPr lang="en-US" baseline="0" dirty="0" smtClean="0"/>
          </a:p>
          <a:p>
            <a:r>
              <a:rPr lang="en-US" baseline="0" dirty="0" smtClean="0"/>
              <a:t>The figure in right shows that the positive association between height and weight.</a:t>
            </a:r>
            <a:endParaRPr lang="en-US" dirty="0"/>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8</a:t>
            </a:fld>
            <a:endParaRPr lang="en-US" altLang="en-US"/>
          </a:p>
        </p:txBody>
      </p:sp>
    </p:spTree>
    <p:extLst>
      <p:ext uri="{BB962C8B-B14F-4D97-AF65-F5344CB8AC3E}">
        <p14:creationId xmlns:p14="http://schemas.microsoft.com/office/powerpoint/2010/main" val="3546763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The figure a</a:t>
            </a:r>
            <a:r>
              <a:rPr lang="en-US" altLang="en-US" baseline="0" dirty="0" smtClean="0">
                <a:latin typeface="Arial" panose="020B0604020202020204" pitchFamily="34" charset="0"/>
                <a:cs typeface="Arial" panose="020B0604020202020204" pitchFamily="34" charset="0"/>
              </a:rPr>
              <a:t> shows positive association</a:t>
            </a:r>
          </a:p>
          <a:p>
            <a:r>
              <a:rPr lang="en-US" altLang="en-US" baseline="0" dirty="0" smtClean="0">
                <a:latin typeface="Arial" panose="020B0604020202020204" pitchFamily="34" charset="0"/>
                <a:cs typeface="Arial" panose="020B0604020202020204" pitchFamily="34" charset="0"/>
              </a:rPr>
              <a:t>The figure b shows  quadratic association between x an y (notice the r value is really small)</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The figure c shows there is no association between two variables </a:t>
            </a:r>
            <a:endParaRPr lang="en-US" altLang="en-US" dirty="0" smtClean="0">
              <a:latin typeface="Arial" panose="020B0604020202020204" pitchFamily="34" charset="0"/>
              <a:cs typeface="Arial" panose="020B0604020202020204" pitchFamily="34" charset="0"/>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ECE910D3-531E-495C-917D-4007413ECE3A}" type="slidenum">
              <a:rPr lang="ar-SA" altLang="en-US" smtClean="0">
                <a:latin typeface="Tahoma" panose="020B0604030504040204" pitchFamily="34" charset="0"/>
              </a:rPr>
              <a:pPr/>
              <a:t>9</a:t>
            </a:fld>
            <a:endParaRPr lang="en-US" altLang="en-US" smtClean="0">
              <a:latin typeface="Tahoma" panose="020B060403050404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Studying dose response, and developing dose–response models, is to determine "safe" and "hazardous" levels and dosages for drugs.  A type of correlative association between an exposure and effect. The dose is indicated along the X-axis, with the response shown along the Y-axis. At the beginning of the curve, the flat portion so that low levels of the dose, no or a minimal effect occurs. Then there is a threshold which refers to the lowest dose at which a particular response occurs. below which there are no adverse effects from exposure to the chemical.  When the response is reached, t curve flattens out.  </a:t>
            </a: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0CD18B11-269E-4299-AE9E-3618EB68890C}" type="slidenum">
              <a:rPr lang="ar-SA" altLang="en-US" smtClean="0">
                <a:latin typeface="Tahoma" panose="020B0604030504040204" pitchFamily="34" charset="0"/>
              </a:rPr>
              <a:pPr/>
              <a:t>10</a:t>
            </a:fld>
            <a:endParaRPr lang="en-US" altLang="en-US" smtClean="0">
              <a:latin typeface="Tahoma" panose="020B060403050404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The plot shows</a:t>
            </a:r>
            <a:r>
              <a:rPr lang="en-US" altLang="en-US" baseline="0" dirty="0" smtClean="0">
                <a:latin typeface="Arial" panose="020B0604020202020204" pitchFamily="34" charset="0"/>
                <a:cs typeface="Arial" panose="020B0604020202020204" pitchFamily="34" charset="0"/>
              </a:rPr>
              <a:t> the correlative association between  an exposure(dose of a toxic chemical) and effect (a biologic outcome: such as death of heart attack).</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At the beginning of the curve in the figure above, the flat portion suggests that at low levels of the dose, no or a </a:t>
            </a:r>
            <a:r>
              <a:rPr lang="en-US" altLang="en-US" baseline="0" dirty="0" err="1" smtClean="0">
                <a:latin typeface="Arial" panose="020B0604020202020204" pitchFamily="34" charset="0"/>
                <a:cs typeface="Arial" panose="020B0604020202020204" pitchFamily="34" charset="0"/>
              </a:rPr>
              <a:t>minial</a:t>
            </a:r>
            <a:r>
              <a:rPr lang="en-US" altLang="en-US" baseline="0" dirty="0" smtClean="0">
                <a:latin typeface="Arial" panose="020B0604020202020204" pitchFamily="34" charset="0"/>
                <a:cs typeface="Arial" panose="020B0604020202020204" pitchFamily="34" charset="0"/>
              </a:rPr>
              <a:t> effect occurs, after a level is reached, the curve rises steeply and the progresses to linear states </a:t>
            </a:r>
            <a:endParaRPr lang="en-US" altLang="en-US" dirty="0" smtClean="0">
              <a:latin typeface="Arial" panose="020B0604020202020204" pitchFamily="34" charset="0"/>
              <a:cs typeface="Arial" panose="020B0604020202020204" pitchFamily="34" charset="0"/>
            </a:endParaRPr>
          </a:p>
          <a:p>
            <a:endParaRPr lang="en-US" altLang="en-US" dirty="0" smtClean="0">
              <a:latin typeface="Arial" panose="020B0604020202020204" pitchFamily="34" charset="0"/>
              <a:cs typeface="Arial" panose="020B0604020202020204" pitchFamily="34" charset="0"/>
            </a:endParaRPr>
          </a:p>
          <a:p>
            <a:r>
              <a:rPr lang="en-US" altLang="en-US" dirty="0" smtClean="0">
                <a:latin typeface="Arial" panose="020B0604020202020204" pitchFamily="34" charset="0"/>
                <a:cs typeface="Arial" panose="020B0604020202020204" pitchFamily="34" charset="0"/>
              </a:rPr>
              <a:t>Threshold : the lowest dose at which a particular response occurs.</a:t>
            </a:r>
          </a:p>
          <a:p>
            <a:endParaRPr lang="en-US" altLang="en-US" dirty="0" smtClean="0">
              <a:latin typeface="Arial" panose="020B0604020202020204" pitchFamily="34" charset="0"/>
              <a:cs typeface="Arial" panose="020B0604020202020204" pitchFamily="34" charset="0"/>
            </a:endParaRPr>
          </a:p>
          <a:p>
            <a:endParaRPr lang="en-US" altLang="en-US" dirty="0" smtClean="0">
              <a:latin typeface="Arial" panose="020B0604020202020204" pitchFamily="34" charset="0"/>
              <a:cs typeface="Arial" panose="020B0604020202020204" pitchFamily="34"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89A170CF-A1B2-423A-A1B1-B343A70CC277}" type="slidenum">
              <a:rPr lang="ar-SA" altLang="en-US" smtClean="0">
                <a:latin typeface="Tahoma" panose="020B0604030504040204" pitchFamily="34" charset="0"/>
              </a:rPr>
              <a:pPr/>
              <a:t>11</a:t>
            </a:fld>
            <a:endParaRPr lang="en-US" altLang="en-US" smtClean="0">
              <a:latin typeface="Tahoma" panose="020B060403050404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cs typeface="Arial" panose="020B0604020202020204" pitchFamily="34" charset="0"/>
              </a:rPr>
              <a:t>a dose-response curve for a population of mice in a study of a carcinogenic chemical might look like the following graph: </a:t>
            </a:r>
          </a:p>
          <a:p>
            <a:endParaRPr lang="en-US" altLang="en-US" smtClean="0">
              <a:latin typeface="Arial" panose="020B0604020202020204" pitchFamily="34" charset="0"/>
              <a:cs typeface="Arial" panose="020B0604020202020204" pitchFamily="34" charset="0"/>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32633EFF-2A13-4007-BE29-5AC3DF18F498}" type="slidenum">
              <a:rPr lang="ar-SA" altLang="en-US" smtClean="0">
                <a:latin typeface="Tahoma" panose="020B0604030504040204" pitchFamily="34" charset="0"/>
              </a:rPr>
              <a:pPr/>
              <a:t>12</a:t>
            </a:fld>
            <a:endParaRPr lang="en-US" altLang="en-US" smtClean="0">
              <a:latin typeface="Tahoma" panose="020B060403050404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D64F28BD-A5B9-4097-A430-D8960F548A91}" type="slidenum">
              <a:rPr lang="ar-SA" altLang="en-US" smtClean="0">
                <a:latin typeface="Tahoma" panose="020B0604030504040204" pitchFamily="34" charset="0"/>
              </a:rPr>
              <a:pPr/>
              <a:t>13</a:t>
            </a:fld>
            <a:endParaRPr lang="en-US" altLang="en-US" smtClean="0">
              <a:latin typeface="Tahoma" panose="020B060403050404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The</a:t>
            </a:r>
            <a:r>
              <a:rPr lang="en-US" altLang="en-US" baseline="0" dirty="0" smtClean="0">
                <a:latin typeface="Arial" panose="020B0604020202020204" pitchFamily="34" charset="0"/>
                <a:cs typeface="Arial" panose="020B0604020202020204" pitchFamily="34" charset="0"/>
              </a:rPr>
              <a:t> hypothetical multimodal curve for frequency of condition along with age. </a:t>
            </a:r>
          </a:p>
          <a:p>
            <a:endParaRPr lang="en-US" altLang="en-US" baseline="0" dirty="0" smtClean="0">
              <a:latin typeface="Arial" panose="020B0604020202020204" pitchFamily="34" charset="0"/>
              <a:cs typeface="Arial" panose="020B0604020202020204" pitchFamily="34"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E0E52927-A02F-4B4F-87C3-024F58BF0412}" type="slidenum">
              <a:rPr lang="ar-SA" altLang="en-US" smtClean="0">
                <a:latin typeface="Tahoma" panose="020B0604030504040204" pitchFamily="34" charset="0"/>
              </a:rPr>
              <a:pPr/>
              <a:t>14</a:t>
            </a:fld>
            <a:endParaRPr lang="en-US" altLang="en-US" smtClean="0">
              <a:latin typeface="Tahoma" panose="020B060403050404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indicated</a:t>
            </a:r>
            <a:r>
              <a:rPr lang="en-US" baseline="0" dirty="0" smtClean="0"/>
              <a:t> number of sick persons over time in an outbreak.</a:t>
            </a:r>
          </a:p>
          <a:p>
            <a:endParaRPr lang="en-US" baseline="0" dirty="0" smtClean="0"/>
          </a:p>
          <a:p>
            <a:r>
              <a:rPr lang="en-US" dirty="0" smtClean="0"/>
              <a:t>The form of the resulting distribution of cases can be used to propose hypotheses on the nature of the disease and its mode of transmission. The course of a population outbreak is most evident in infectious disease, but also occurs in situations such as a chemical spill leading to cases of respiratory disease. </a:t>
            </a:r>
          </a:p>
          <a:p>
            <a:endParaRPr lang="en-US" dirty="0" smtClean="0"/>
          </a:p>
          <a:p>
            <a:r>
              <a:rPr lang="en-US" dirty="0" smtClean="0"/>
              <a:t>We will</a:t>
            </a:r>
            <a:r>
              <a:rPr lang="en-US" baseline="0" dirty="0" smtClean="0"/>
              <a:t> talk about more in chapter 9.</a:t>
            </a:r>
            <a:endParaRPr lang="en-US" dirty="0"/>
          </a:p>
        </p:txBody>
      </p:sp>
      <p:sp>
        <p:nvSpPr>
          <p:cNvPr id="4" name="Slide Number Placeholder 3"/>
          <p:cNvSpPr>
            <a:spLocks noGrp="1"/>
          </p:cNvSpPr>
          <p:nvPr>
            <p:ph type="sldNum" sz="quarter" idx="10"/>
          </p:nvPr>
        </p:nvSpPr>
        <p:spPr/>
        <p:txBody>
          <a:bodyPr/>
          <a:lstStyle/>
          <a:p>
            <a:pPr>
              <a:defRPr/>
            </a:pPr>
            <a:fld id="{F490C4EF-50AD-4ACA-A88C-647914B85BA4}" type="slidenum">
              <a:rPr lang="ar-SA" altLang="en-US" smtClean="0"/>
              <a:pPr>
                <a:defRPr/>
              </a:pPr>
              <a:t>16</a:t>
            </a:fld>
            <a:endParaRPr lang="en-US" altLang="en-US"/>
          </a:p>
        </p:txBody>
      </p:sp>
    </p:spTree>
    <p:extLst>
      <p:ext uri="{BB962C8B-B14F-4D97-AF65-F5344CB8AC3E}">
        <p14:creationId xmlns:p14="http://schemas.microsoft.com/office/powerpoint/2010/main" val="34285676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We learn how to show</a:t>
            </a:r>
            <a:r>
              <a:rPr lang="en-US" altLang="en-US" baseline="0" dirty="0" smtClean="0">
                <a:latin typeface="Arial" panose="020B0604020202020204" pitchFamily="34" charset="0"/>
                <a:cs typeface="Arial" panose="020B0604020202020204" pitchFamily="34" charset="0"/>
              </a:rPr>
              <a:t> the relationship for continuous variables, now we look at how to examine the relationships between categorical variables.</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We use contingency table to demonstrate associations among categorical variables. </a:t>
            </a:r>
            <a:endParaRPr lang="en-US" altLang="en-US" dirty="0" smtClean="0">
              <a:latin typeface="Arial" panose="020B0604020202020204" pitchFamily="34" charset="0"/>
              <a:cs typeface="Arial" panose="020B0604020202020204" pitchFamily="34" charset="0"/>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7361EB7A-1E03-4E7A-AB9E-937EC907647C}" type="slidenum">
              <a:rPr lang="ar-SA" altLang="en-US" smtClean="0">
                <a:latin typeface="Tahoma" panose="020B0604030504040204" pitchFamily="34" charset="0"/>
              </a:rPr>
              <a:pPr/>
              <a:t>17</a:t>
            </a:fld>
            <a:endParaRPr lang="en-US" altLang="en-US" smtClean="0">
              <a:latin typeface="Tahoma" panose="020B060403050404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Let</a:t>
            </a:r>
            <a:r>
              <a:rPr lang="en-US" altLang="en-US" baseline="0" dirty="0" smtClean="0">
                <a:latin typeface="Arial" panose="020B0604020202020204" pitchFamily="34" charset="0"/>
                <a:cs typeface="Arial" panose="020B0604020202020204" pitchFamily="34" charset="0"/>
              </a:rPr>
              <a:t> us see what the contingency table like. </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The contingency table is also called a 2 by 2 table or a fourfold table because it contains four cells.  Label as A-D. There are also column and row totals known as marginal totals.</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Usually,  the exposure will be listed as row, and disease status will be listed as column.</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How was the contingency table constructed? </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We take an hypothetical research about the relationship between Alcohol and Heart disease.</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If We collection information from total 100 subjects (A+B+C+D),  30 people said they have heart disease and are also drinking, which mean A = 30, then another 20 people said that they have heart disease but they never drink, which means </a:t>
            </a:r>
            <a:r>
              <a:rPr lang="en-US" altLang="en-US" baseline="0" dirty="0" smtClean="0">
                <a:latin typeface="Arial" panose="020B0604020202020204" pitchFamily="34" charset="0"/>
                <a:cs typeface="Arial" panose="020B0604020202020204" pitchFamily="34" charset="0"/>
              </a:rPr>
              <a:t>C </a:t>
            </a:r>
            <a:r>
              <a:rPr lang="en-US" altLang="en-US" baseline="0" dirty="0" smtClean="0">
                <a:latin typeface="Arial" panose="020B0604020202020204" pitchFamily="34" charset="0"/>
                <a:cs typeface="Arial" panose="020B0604020202020204" pitchFamily="34" charset="0"/>
              </a:rPr>
              <a:t>= 20 ;  10 people mentioned that they do not have heart disease but they drink </a:t>
            </a:r>
            <a:r>
              <a:rPr lang="en-US" altLang="en-US" baseline="0" dirty="0" smtClean="0">
                <a:latin typeface="Arial" panose="020B0604020202020204" pitchFamily="34" charset="0"/>
                <a:cs typeface="Arial" panose="020B0604020202020204" pitchFamily="34" charset="0"/>
              </a:rPr>
              <a:t>(B= </a:t>
            </a:r>
            <a:r>
              <a:rPr lang="en-US" altLang="en-US" baseline="0" dirty="0" smtClean="0">
                <a:latin typeface="Arial" panose="020B0604020202020204" pitchFamily="34" charset="0"/>
                <a:cs typeface="Arial" panose="020B0604020202020204" pitchFamily="34" charset="0"/>
              </a:rPr>
              <a:t>10), and rest of 40 people claimed that they do not drink and have heart disease (D= 40). </a:t>
            </a:r>
          </a:p>
          <a:p>
            <a:endParaRPr lang="en-US" altLang="en-US" baseline="0" dirty="0" smtClean="0">
              <a:latin typeface="Arial" panose="020B0604020202020204" pitchFamily="34" charset="0"/>
              <a:cs typeface="Arial" panose="020B0604020202020204" pitchFamily="34" charset="0"/>
            </a:endParaRPr>
          </a:p>
          <a:p>
            <a:endParaRPr lang="en-US" altLang="en-US" dirty="0" smtClean="0">
              <a:latin typeface="Arial" panose="020B0604020202020204" pitchFamily="34" charset="0"/>
              <a:cs typeface="Arial" panose="020B0604020202020204" pitchFamily="34" charset="0"/>
            </a:endParaRPr>
          </a:p>
          <a:p>
            <a:endParaRPr lang="en-US" altLang="en-US" dirty="0" smtClean="0">
              <a:latin typeface="Arial" panose="020B0604020202020204" pitchFamily="34" charset="0"/>
              <a:cs typeface="Arial" panose="020B0604020202020204" pitchFamily="34" charset="0"/>
            </a:endParaRPr>
          </a:p>
          <a:p>
            <a:endParaRPr lang="en-US" altLang="en-US" dirty="0" smtClean="0">
              <a:latin typeface="Arial" panose="020B0604020202020204" pitchFamily="34" charset="0"/>
              <a:cs typeface="Arial" panose="020B0604020202020204" pitchFamily="34" charset="0"/>
            </a:endParaRPr>
          </a:p>
          <a:p>
            <a:endParaRPr lang="en-US" altLang="en-US" dirty="0" smtClean="0">
              <a:latin typeface="Arial" panose="020B0604020202020204" pitchFamily="34" charset="0"/>
              <a:cs typeface="Arial" panose="020B0604020202020204" pitchFamily="34" charset="0"/>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CA87FB27-B1F4-4BD8-A31B-E902B141CFE8}" type="slidenum">
              <a:rPr lang="ar-SA" altLang="en-US" smtClean="0">
                <a:latin typeface="Tahoma" panose="020B0604030504040204" pitchFamily="34" charset="0"/>
              </a:rPr>
              <a:pPr/>
              <a:t>18</a:t>
            </a:fld>
            <a:endParaRPr lang="en-US" altLang="en-US" smtClean="0">
              <a:latin typeface="Tahoma" panose="020B060403050404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baseline="0" dirty="0" smtClean="0">
                <a:latin typeface="Arial" panose="020B0604020202020204" pitchFamily="34" charset="0"/>
                <a:cs typeface="Arial" panose="020B0604020202020204" pitchFamily="34" charset="0"/>
              </a:rPr>
              <a:t>Here is another example to show the contingency table were constructed . </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altLang="en-US" baseline="0" dirty="0" smtClean="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baseline="0" dirty="0" smtClean="0">
                <a:latin typeface="Arial" panose="020B0604020202020204" pitchFamily="34" charset="0"/>
                <a:cs typeface="Arial" panose="020B0604020202020204" pitchFamily="34" charset="0"/>
              </a:rPr>
              <a:t>For example: a researcher is interested in the relationship between preference of pet and gender</a:t>
            </a:r>
            <a:endParaRPr lang="en-US" altLang="en-US" dirty="0" smtClean="0">
              <a:latin typeface="Arial" panose="020B0604020202020204" pitchFamily="34" charset="0"/>
              <a:cs typeface="Arial" panose="020B0604020202020204" pitchFamily="34" charset="0"/>
            </a:endParaRPr>
          </a:p>
          <a:p>
            <a:pPr>
              <a:spcBef>
                <a:spcPct val="0"/>
              </a:spcBef>
              <a:buClrTx/>
              <a:buSzTx/>
              <a:buFontTx/>
              <a:buNone/>
            </a:pPr>
            <a:endParaRPr lang="en-US" altLang="en-US" sz="1200" dirty="0" smtClean="0">
              <a:latin typeface="Cambria" panose="02040503050406030204" pitchFamily="18" charset="0"/>
            </a:endParaRPr>
          </a:p>
          <a:p>
            <a:pPr>
              <a:spcBef>
                <a:spcPct val="0"/>
              </a:spcBef>
              <a:buClrTx/>
              <a:buSzTx/>
              <a:buFontTx/>
              <a:buNone/>
            </a:pPr>
            <a:endParaRPr lang="en-US" altLang="en-US" sz="1200" dirty="0" smtClean="0">
              <a:latin typeface="Cambria" panose="02040503050406030204" pitchFamily="18" charset="0"/>
            </a:endParaRPr>
          </a:p>
          <a:p>
            <a:pPr>
              <a:spcBef>
                <a:spcPct val="0"/>
              </a:spcBef>
              <a:buClrTx/>
              <a:buSzTx/>
              <a:buFontTx/>
              <a:buNone/>
            </a:pPr>
            <a:r>
              <a:rPr lang="en-US" altLang="en-US" sz="1200" dirty="0" smtClean="0">
                <a:latin typeface="Cambria" panose="02040503050406030204" pitchFamily="18" charset="0"/>
              </a:rPr>
              <a:t>Male who favors dog  : 42</a:t>
            </a:r>
          </a:p>
          <a:p>
            <a:pPr>
              <a:spcBef>
                <a:spcPct val="0"/>
              </a:spcBef>
              <a:buClrTx/>
              <a:buSzTx/>
              <a:buFontTx/>
              <a:buNone/>
            </a:pPr>
            <a:r>
              <a:rPr lang="en-US" altLang="en-US" sz="1200" dirty="0" smtClean="0">
                <a:latin typeface="Cambria" panose="02040503050406030204" pitchFamily="18" charset="0"/>
              </a:rPr>
              <a:t>Male who favors cat :  10</a:t>
            </a:r>
          </a:p>
          <a:p>
            <a:pPr>
              <a:spcBef>
                <a:spcPct val="0"/>
              </a:spcBef>
              <a:buClrTx/>
              <a:buSzTx/>
              <a:buFontTx/>
              <a:buNone/>
            </a:pPr>
            <a:r>
              <a:rPr lang="en-US" altLang="en-US" sz="1200" dirty="0" smtClean="0">
                <a:latin typeface="Cambria" panose="02040503050406030204" pitchFamily="18" charset="0"/>
              </a:rPr>
              <a:t>Female who favors dog:  9</a:t>
            </a:r>
          </a:p>
          <a:p>
            <a:pPr>
              <a:spcBef>
                <a:spcPct val="0"/>
              </a:spcBef>
              <a:buClrTx/>
              <a:buSzTx/>
              <a:buFontTx/>
              <a:buNone/>
            </a:pPr>
            <a:r>
              <a:rPr lang="en-US" altLang="en-US" sz="1200" dirty="0" smtClean="0">
                <a:latin typeface="Cambria" panose="02040503050406030204" pitchFamily="18" charset="0"/>
              </a:rPr>
              <a:t>Female who favors dog:  39</a:t>
            </a:r>
          </a:p>
          <a:p>
            <a:pPr>
              <a:spcBef>
                <a:spcPct val="0"/>
              </a:spcBef>
              <a:buClrTx/>
              <a:buSzTx/>
              <a:buFontTx/>
              <a:buNone/>
            </a:pPr>
            <a:endParaRPr lang="en-US" altLang="en-US" sz="1200" dirty="0" smtClean="0">
              <a:latin typeface="Cambria" panose="02040503050406030204" pitchFamily="18" charset="0"/>
            </a:endParaRPr>
          </a:p>
          <a:p>
            <a:pPr>
              <a:spcBef>
                <a:spcPct val="0"/>
              </a:spcBef>
              <a:buClrTx/>
              <a:buSzTx/>
              <a:buFontTx/>
              <a:buNone/>
            </a:pPr>
            <a:r>
              <a:rPr lang="en-US" altLang="en-US" sz="1200" dirty="0" smtClean="0">
                <a:latin typeface="Cambria" panose="02040503050406030204" pitchFamily="18" charset="0"/>
              </a:rPr>
              <a:t>How many total subjects in the study ?  100</a:t>
            </a:r>
          </a:p>
          <a:p>
            <a:pPr>
              <a:spcBef>
                <a:spcPct val="0"/>
              </a:spcBef>
              <a:buClrTx/>
              <a:buSzTx/>
              <a:buFontTx/>
              <a:buNone/>
            </a:pPr>
            <a:r>
              <a:rPr lang="en-US" altLang="en-US" sz="1200" dirty="0" smtClean="0">
                <a:latin typeface="Cambria" panose="02040503050406030204" pitchFamily="18" charset="0"/>
              </a:rPr>
              <a:t>How many people are male in this study?  52</a:t>
            </a:r>
          </a:p>
          <a:p>
            <a:pPr>
              <a:spcBef>
                <a:spcPct val="0"/>
              </a:spcBef>
              <a:buClrTx/>
              <a:buSzTx/>
              <a:buFontTx/>
              <a:buNone/>
            </a:pPr>
            <a:r>
              <a:rPr lang="en-US" altLang="en-US" sz="1200" dirty="0" smtClean="0">
                <a:latin typeface="Cambria" panose="02040503050406030204" pitchFamily="18" charset="0"/>
              </a:rPr>
              <a:t>How many people who like dog  are  in this study ?  51</a:t>
            </a:r>
          </a:p>
          <a:p>
            <a:pPr>
              <a:spcBef>
                <a:spcPct val="0"/>
              </a:spcBef>
              <a:buClrTx/>
              <a:buSzTx/>
              <a:buFontTx/>
              <a:buNone/>
            </a:pPr>
            <a:endParaRPr lang="en-US" altLang="en-US" sz="1200" dirty="0" smtClean="0">
              <a:latin typeface="Cambria" panose="02040503050406030204" pitchFamily="18" charset="0"/>
            </a:endParaRPr>
          </a:p>
          <a:p>
            <a:pPr>
              <a:spcBef>
                <a:spcPct val="0"/>
              </a:spcBef>
              <a:buClrTx/>
              <a:buSzTx/>
              <a:buFontTx/>
              <a:buNone/>
            </a:pPr>
            <a:endParaRPr lang="en-US" altLang="en-US" sz="1200" dirty="0" smtClean="0">
              <a:latin typeface="Cambria" panose="02040503050406030204" pitchFamily="18" charset="0"/>
            </a:endParaRPr>
          </a:p>
          <a:p>
            <a:pPr>
              <a:spcBef>
                <a:spcPct val="0"/>
              </a:spcBef>
              <a:buClrTx/>
              <a:buSzTx/>
              <a:buFontTx/>
              <a:buNone/>
            </a:pPr>
            <a:r>
              <a:rPr lang="en-US" altLang="en-US" sz="1200" dirty="0" smtClean="0">
                <a:latin typeface="Cambria" panose="02040503050406030204" pitchFamily="18" charset="0"/>
              </a:rPr>
              <a:t>What is the proportion</a:t>
            </a:r>
            <a:r>
              <a:rPr lang="en-US" altLang="en-US" sz="1200" baseline="0" dirty="0" smtClean="0">
                <a:latin typeface="Cambria" panose="02040503050406030204" pitchFamily="18" charset="0"/>
              </a:rPr>
              <a:t> of males who prefer dogs?    </a:t>
            </a:r>
            <a:r>
              <a:rPr lang="en-US" altLang="en-US" sz="1200" baseline="0" dirty="0" smtClean="0">
                <a:latin typeface="Cambria" panose="02040503050406030204" pitchFamily="18" charset="0"/>
              </a:rPr>
              <a:t>42/52 </a:t>
            </a:r>
            <a:r>
              <a:rPr lang="en-US" altLang="en-US" sz="1200" baseline="0" dirty="0" smtClean="0">
                <a:latin typeface="Cambria" panose="02040503050406030204" pitchFamily="18" charset="0"/>
              </a:rPr>
              <a:t>= </a:t>
            </a:r>
            <a:r>
              <a:rPr lang="en-US" altLang="en-US" sz="1200" baseline="0" dirty="0" smtClean="0">
                <a:latin typeface="Cambria" panose="02040503050406030204" pitchFamily="18" charset="0"/>
              </a:rPr>
              <a:t>0.81</a:t>
            </a:r>
            <a:endParaRPr lang="en-US" altLang="en-US" sz="1200" baseline="0" dirty="0" smtClean="0">
              <a:latin typeface="Cambria" panose="02040503050406030204" pitchFamily="18" charset="0"/>
            </a:endParaRPr>
          </a:p>
          <a:p>
            <a:pPr>
              <a:spcBef>
                <a:spcPct val="0"/>
              </a:spcBef>
              <a:buClrTx/>
              <a:buSzTx/>
              <a:buFontTx/>
              <a:buNone/>
            </a:pPr>
            <a:r>
              <a:rPr lang="en-US" altLang="en-US" sz="1200" baseline="0" dirty="0" smtClean="0">
                <a:latin typeface="Cambria" panose="02040503050406030204" pitchFamily="18" charset="0"/>
              </a:rPr>
              <a:t>What is the proportion of females who prefer dogs?  </a:t>
            </a:r>
            <a:r>
              <a:rPr lang="en-US" altLang="en-US" sz="1200" baseline="0" dirty="0" smtClean="0">
                <a:latin typeface="Cambria" panose="02040503050406030204" pitchFamily="18" charset="0"/>
              </a:rPr>
              <a:t>9/48 </a:t>
            </a:r>
            <a:r>
              <a:rPr lang="en-US" altLang="en-US" sz="1200" baseline="0" dirty="0" smtClean="0">
                <a:latin typeface="Cambria" panose="02040503050406030204" pitchFamily="18" charset="0"/>
              </a:rPr>
              <a:t>=</a:t>
            </a:r>
            <a:r>
              <a:rPr lang="en-US" altLang="en-US" sz="1200" baseline="0" dirty="0" smtClean="0">
                <a:latin typeface="Cambria" panose="02040503050406030204" pitchFamily="18" charset="0"/>
              </a:rPr>
              <a:t>0.19</a:t>
            </a:r>
            <a:endParaRPr lang="en-US" altLang="en-US" sz="1200" baseline="0" dirty="0" smtClean="0">
              <a:latin typeface="Cambria" panose="02040503050406030204" pitchFamily="18" charset="0"/>
            </a:endParaRPr>
          </a:p>
          <a:p>
            <a:pPr>
              <a:spcBef>
                <a:spcPct val="0"/>
              </a:spcBef>
              <a:buClrTx/>
              <a:buSzTx/>
              <a:buFontTx/>
              <a:buNone/>
            </a:pPr>
            <a:endParaRPr lang="en-US" altLang="en-US" sz="1200" baseline="0" dirty="0" smtClean="0">
              <a:latin typeface="Cambria" panose="02040503050406030204" pitchFamily="18" charset="0"/>
            </a:endParaRPr>
          </a:p>
          <a:p>
            <a:pPr>
              <a:spcBef>
                <a:spcPct val="0"/>
              </a:spcBef>
              <a:buClrTx/>
              <a:buSzTx/>
              <a:buFontTx/>
              <a:buNone/>
            </a:pPr>
            <a:r>
              <a:rPr lang="en-US" altLang="en-US" sz="1200" b="1" baseline="0" dirty="0" smtClean="0">
                <a:latin typeface="Cambria" panose="02040503050406030204" pitchFamily="18" charset="0"/>
              </a:rPr>
              <a:t>So more males likes dogs than females.</a:t>
            </a:r>
          </a:p>
          <a:p>
            <a:pPr>
              <a:spcBef>
                <a:spcPct val="0"/>
              </a:spcBef>
              <a:buClrTx/>
              <a:buSzTx/>
              <a:buFontTx/>
              <a:buNone/>
            </a:pPr>
            <a:endParaRPr lang="en-US" altLang="en-US" sz="1200" baseline="0" dirty="0" smtClean="0">
              <a:latin typeface="Cambria" panose="02040503050406030204" pitchFamily="18" charset="0"/>
            </a:endParaRPr>
          </a:p>
          <a:p>
            <a:pPr>
              <a:spcBef>
                <a:spcPct val="0"/>
              </a:spcBef>
              <a:buClrTx/>
              <a:buSzTx/>
              <a:buFontTx/>
              <a:buNone/>
            </a:pPr>
            <a:endParaRPr lang="en-US" altLang="en-US" sz="1200" baseline="0" dirty="0" smtClean="0">
              <a:latin typeface="Cambria" panose="02040503050406030204" pitchFamily="18" charset="0"/>
            </a:endParaRPr>
          </a:p>
          <a:p>
            <a:pPr>
              <a:spcBef>
                <a:spcPct val="0"/>
              </a:spcBef>
              <a:buClrTx/>
              <a:buSzTx/>
              <a:buFontTx/>
              <a:buNone/>
            </a:pPr>
            <a:r>
              <a:rPr lang="en-US" altLang="en-US" sz="1200" dirty="0" smtClean="0">
                <a:latin typeface="Cambria" panose="02040503050406030204" pitchFamily="18" charset="0"/>
              </a:rPr>
              <a:t>What is the proportion</a:t>
            </a:r>
            <a:r>
              <a:rPr lang="en-US" altLang="en-US" sz="1200" baseline="0" dirty="0" smtClean="0">
                <a:latin typeface="Cambria" panose="02040503050406030204" pitchFamily="18" charset="0"/>
              </a:rPr>
              <a:t> of  people who prefer dogs are  males ?    42/51 = 0.82</a:t>
            </a:r>
          </a:p>
          <a:p>
            <a:pPr>
              <a:spcBef>
                <a:spcPct val="0"/>
              </a:spcBef>
              <a:buClrTx/>
              <a:buSzTx/>
              <a:buFontTx/>
              <a:buNone/>
            </a:pPr>
            <a:r>
              <a:rPr lang="en-US" altLang="en-US" sz="1200" baseline="0" dirty="0" smtClean="0">
                <a:latin typeface="Cambria" panose="02040503050406030204" pitchFamily="18" charset="0"/>
              </a:rPr>
              <a:t>What is the proportion of people who prefer cats   are males?   10/49 =0.20</a:t>
            </a:r>
          </a:p>
          <a:p>
            <a:pPr>
              <a:spcBef>
                <a:spcPct val="0"/>
              </a:spcBef>
              <a:buClrTx/>
              <a:buSzTx/>
              <a:buFontTx/>
              <a:buNone/>
            </a:pPr>
            <a:endParaRPr lang="en-US" altLang="en-US" sz="1200" baseline="0" dirty="0" smtClean="0">
              <a:latin typeface="Cambria" panose="02040503050406030204" pitchFamily="18" charset="0"/>
            </a:endParaRPr>
          </a:p>
          <a:p>
            <a:pPr>
              <a:spcBef>
                <a:spcPct val="0"/>
              </a:spcBef>
              <a:buClrTx/>
              <a:buSzTx/>
              <a:buFontTx/>
              <a:buNone/>
            </a:pPr>
            <a:r>
              <a:rPr lang="en-US" altLang="en-US" sz="1200" b="1" baseline="0" dirty="0" smtClean="0">
                <a:latin typeface="Cambria" panose="02040503050406030204" pitchFamily="18" charset="0"/>
              </a:rPr>
              <a:t>So males are  more likely to prefer dogs than cats.</a:t>
            </a:r>
          </a:p>
          <a:p>
            <a:pPr>
              <a:spcBef>
                <a:spcPct val="0"/>
              </a:spcBef>
              <a:buClrTx/>
              <a:buSzTx/>
              <a:buFontTx/>
              <a:buNone/>
            </a:pPr>
            <a:endParaRPr lang="en-US" altLang="en-US" sz="1200" baseline="0" dirty="0" smtClean="0">
              <a:latin typeface="Cambria" panose="02040503050406030204" pitchFamily="18" charset="0"/>
            </a:endParaRPr>
          </a:p>
          <a:p>
            <a:pPr>
              <a:spcBef>
                <a:spcPct val="0"/>
              </a:spcBef>
              <a:buClrTx/>
              <a:buSzTx/>
              <a:buFontTx/>
              <a:buNone/>
            </a:pPr>
            <a:endParaRPr lang="en-US" altLang="en-US" sz="1200" baseline="0" dirty="0" smtClean="0">
              <a:latin typeface="Cambria" panose="02040503050406030204" pitchFamily="18" charset="0"/>
            </a:endParaRPr>
          </a:p>
          <a:p>
            <a:pPr>
              <a:spcBef>
                <a:spcPct val="0"/>
              </a:spcBef>
              <a:buClrTx/>
              <a:buSzTx/>
              <a:buFontTx/>
              <a:buNone/>
            </a:pPr>
            <a:endParaRPr lang="en-US" altLang="en-US" sz="1200" baseline="0" dirty="0" smtClean="0">
              <a:latin typeface="Cambria" panose="02040503050406030204" pitchFamily="18" charset="0"/>
            </a:endParaRPr>
          </a:p>
          <a:p>
            <a:pPr>
              <a:spcBef>
                <a:spcPct val="0"/>
              </a:spcBef>
              <a:buClrTx/>
              <a:buSzTx/>
              <a:buFontTx/>
              <a:buNone/>
            </a:pPr>
            <a:endParaRPr lang="en-US" altLang="en-US" sz="1200" baseline="0" dirty="0" smtClean="0">
              <a:latin typeface="Cambria" panose="02040503050406030204" pitchFamily="18" charset="0"/>
            </a:endParaRPr>
          </a:p>
          <a:p>
            <a:pPr>
              <a:spcBef>
                <a:spcPct val="0"/>
              </a:spcBef>
              <a:buClrTx/>
              <a:buSzTx/>
              <a:buFontTx/>
              <a:buNone/>
            </a:pPr>
            <a:endParaRPr lang="en-US" altLang="en-US" sz="1200" baseline="0" dirty="0" smtClean="0">
              <a:latin typeface="Cambria" panose="02040503050406030204" pitchFamily="18" charset="0"/>
            </a:endParaRPr>
          </a:p>
          <a:p>
            <a:pPr>
              <a:spcBef>
                <a:spcPct val="0"/>
              </a:spcBef>
              <a:buClrTx/>
              <a:buSzTx/>
              <a:buFontTx/>
              <a:buNone/>
            </a:pPr>
            <a:endParaRPr lang="en-US" altLang="en-US" sz="1200" baseline="0" dirty="0" smtClean="0">
              <a:latin typeface="Cambria" panose="02040503050406030204" pitchFamily="18" charset="0"/>
            </a:endParaRPr>
          </a:p>
          <a:p>
            <a:pPr>
              <a:spcBef>
                <a:spcPct val="0"/>
              </a:spcBef>
              <a:buClrTx/>
              <a:buSzTx/>
              <a:buFontTx/>
              <a:buNone/>
            </a:pPr>
            <a:endParaRPr lang="en-US" altLang="en-US" sz="1200" dirty="0" smtClean="0">
              <a:latin typeface="Cambria" panose="02040503050406030204" pitchFamily="18" charset="0"/>
            </a:endParaRPr>
          </a:p>
          <a:p>
            <a:endParaRPr lang="en-US" altLang="en-US" dirty="0" smtClean="0">
              <a:latin typeface="Arial" panose="020B0604020202020204" pitchFamily="34" charset="0"/>
              <a:cs typeface="Arial" panose="020B0604020202020204" pitchFamily="34" charset="0"/>
            </a:endParaRPr>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8AF550DF-B8D7-44AF-8172-90B1D6DD62E6}" type="slidenum">
              <a:rPr lang="ar-SA" altLang="en-US" smtClean="0">
                <a:latin typeface="Tahoma" panose="020B0604030504040204" pitchFamily="34" charset="0"/>
              </a:rPr>
              <a:pPr/>
              <a:t>19</a:t>
            </a:fld>
            <a:endParaRPr lang="en-US" altLang="en-US" smtClean="0">
              <a:latin typeface="Tahoma" panose="020B0604030504040204" pitchFamily="34" charset="0"/>
            </a:endParaRPr>
          </a:p>
        </p:txBody>
      </p:sp>
    </p:spTree>
    <p:extLst>
      <p:ext uri="{BB962C8B-B14F-4D97-AF65-F5344CB8AC3E}">
        <p14:creationId xmlns:p14="http://schemas.microsoft.com/office/powerpoint/2010/main" val="799297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ClrTx/>
              <a:buSzTx/>
              <a:buFontTx/>
              <a:buNone/>
            </a:pPr>
            <a:r>
              <a:rPr lang="en-US" altLang="en-US" sz="1200" dirty="0" smtClean="0">
                <a:latin typeface="Cambria" panose="02040503050406030204" pitchFamily="18" charset="0"/>
              </a:rPr>
              <a:t>What is the proportion</a:t>
            </a:r>
            <a:r>
              <a:rPr lang="en-US" altLang="en-US" sz="1200" baseline="0" dirty="0" smtClean="0">
                <a:latin typeface="Cambria" panose="02040503050406030204" pitchFamily="18" charset="0"/>
              </a:rPr>
              <a:t> of smokers who have lung cancer?   60/160= 0.375</a:t>
            </a:r>
          </a:p>
          <a:p>
            <a:pPr>
              <a:spcBef>
                <a:spcPct val="0"/>
              </a:spcBef>
              <a:buClrTx/>
              <a:buSzTx/>
              <a:buFontTx/>
              <a:buNone/>
            </a:pPr>
            <a:r>
              <a:rPr lang="en-US" altLang="en-US" sz="1200" baseline="0" dirty="0" smtClean="0">
                <a:latin typeface="Cambria" panose="02040503050406030204" pitchFamily="18" charset="0"/>
              </a:rPr>
              <a:t>What is the proportion of non-smokers who have lung cancer?  40/340 =0.118</a:t>
            </a:r>
          </a:p>
          <a:p>
            <a:pPr>
              <a:spcBef>
                <a:spcPct val="0"/>
              </a:spcBef>
              <a:buClrTx/>
              <a:buSzTx/>
              <a:buFontTx/>
              <a:buNone/>
            </a:pPr>
            <a:endParaRPr lang="en-US" altLang="en-US" sz="1200" baseline="0" dirty="0" smtClean="0">
              <a:latin typeface="Cambria" panose="02040503050406030204" pitchFamily="18" charset="0"/>
            </a:endParaRPr>
          </a:p>
          <a:p>
            <a:pPr>
              <a:spcBef>
                <a:spcPct val="0"/>
              </a:spcBef>
              <a:buClrTx/>
              <a:buSzTx/>
              <a:buFontTx/>
              <a:buNone/>
            </a:pPr>
            <a:r>
              <a:rPr lang="en-US" altLang="en-US" sz="1200" b="1" baseline="0" dirty="0" smtClean="0">
                <a:latin typeface="Cambria" panose="02040503050406030204" pitchFamily="18" charset="0"/>
              </a:rPr>
              <a:t>So more smokers have lung cancer than non-smokers.</a:t>
            </a:r>
            <a:endParaRPr lang="en-US" altLang="en-US" sz="1200" baseline="0" dirty="0" smtClean="0">
              <a:latin typeface="Cambria" panose="02040503050406030204" pitchFamily="18" charset="0"/>
            </a:endParaRPr>
          </a:p>
          <a:p>
            <a:pPr>
              <a:spcBef>
                <a:spcPct val="0"/>
              </a:spcBef>
              <a:buClrTx/>
              <a:buSzTx/>
              <a:buFontTx/>
              <a:buNone/>
            </a:pPr>
            <a:endParaRPr lang="en-US" altLang="en-US" sz="1200" baseline="0" dirty="0" smtClean="0">
              <a:latin typeface="Cambria" panose="02040503050406030204" pitchFamily="18" charset="0"/>
            </a:endParaRPr>
          </a:p>
          <a:p>
            <a:pPr>
              <a:spcBef>
                <a:spcPct val="0"/>
              </a:spcBef>
              <a:buClrTx/>
              <a:buSzTx/>
              <a:buFontTx/>
              <a:buNone/>
            </a:pPr>
            <a:endParaRPr lang="en-US" altLang="en-US" sz="1200" baseline="0" dirty="0" smtClean="0">
              <a:latin typeface="Cambria" panose="02040503050406030204" pitchFamily="18" charset="0"/>
            </a:endParaRPr>
          </a:p>
          <a:p>
            <a:pPr>
              <a:spcBef>
                <a:spcPct val="0"/>
              </a:spcBef>
              <a:buClrTx/>
              <a:buSzTx/>
              <a:buFontTx/>
              <a:buNone/>
            </a:pPr>
            <a:endParaRPr lang="en-US" altLang="en-US" sz="1200" baseline="0" dirty="0" smtClean="0">
              <a:latin typeface="Cambria" panose="02040503050406030204" pitchFamily="18" charset="0"/>
            </a:endParaRPr>
          </a:p>
          <a:p>
            <a:pPr>
              <a:spcBef>
                <a:spcPct val="0"/>
              </a:spcBef>
              <a:buClrTx/>
              <a:buSzTx/>
              <a:buFontTx/>
              <a:buNone/>
            </a:pPr>
            <a:endParaRPr lang="en-US" altLang="en-US" sz="1200" baseline="0" dirty="0" smtClean="0">
              <a:latin typeface="Cambria" panose="02040503050406030204" pitchFamily="18" charset="0"/>
            </a:endParaRPr>
          </a:p>
          <a:p>
            <a:pPr>
              <a:spcBef>
                <a:spcPct val="0"/>
              </a:spcBef>
              <a:buClrTx/>
              <a:buSzTx/>
              <a:buFontTx/>
              <a:buNone/>
            </a:pPr>
            <a:endParaRPr lang="en-US" altLang="en-US" sz="1200" baseline="0" dirty="0" smtClean="0">
              <a:latin typeface="Cambria" panose="02040503050406030204" pitchFamily="18" charset="0"/>
            </a:endParaRPr>
          </a:p>
          <a:p>
            <a:pPr>
              <a:spcBef>
                <a:spcPct val="0"/>
              </a:spcBef>
              <a:buClrTx/>
              <a:buSzTx/>
              <a:buFontTx/>
              <a:buNone/>
            </a:pPr>
            <a:endParaRPr lang="en-US" altLang="en-US" sz="1200" baseline="0" dirty="0" smtClean="0">
              <a:latin typeface="Cambria" panose="02040503050406030204" pitchFamily="18" charset="0"/>
            </a:endParaRPr>
          </a:p>
          <a:p>
            <a:pPr>
              <a:spcBef>
                <a:spcPct val="0"/>
              </a:spcBef>
              <a:buClrTx/>
              <a:buSzTx/>
              <a:buFontTx/>
              <a:buNone/>
            </a:pPr>
            <a:endParaRPr lang="en-US" altLang="en-US" sz="1200" dirty="0" smtClean="0">
              <a:latin typeface="Cambria" panose="02040503050406030204" pitchFamily="18" charset="0"/>
            </a:endParaRPr>
          </a:p>
          <a:p>
            <a:endParaRPr lang="en-US" altLang="en-US" dirty="0" smtClean="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F490C4EF-50AD-4ACA-A88C-647914B85BA4}" type="slidenum">
              <a:rPr lang="ar-SA" altLang="en-US" smtClean="0"/>
              <a:pPr>
                <a:defRPr/>
              </a:pPr>
              <a:t>20</a:t>
            </a:fld>
            <a:endParaRPr lang="en-US" altLang="en-US"/>
          </a:p>
        </p:txBody>
      </p:sp>
    </p:spTree>
    <p:extLst>
      <p:ext uri="{BB962C8B-B14F-4D97-AF65-F5344CB8AC3E}">
        <p14:creationId xmlns:p14="http://schemas.microsoft.com/office/powerpoint/2010/main" val="5330277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The answer</a:t>
            </a:r>
            <a:r>
              <a:rPr lang="en-US" altLang="en-US" baseline="0" dirty="0" smtClean="0">
                <a:latin typeface="Arial" panose="020B0604020202020204" pitchFamily="34" charset="0"/>
                <a:cs typeface="Arial" panose="020B0604020202020204" pitchFamily="34" charset="0"/>
              </a:rPr>
              <a:t> is  in the following </a:t>
            </a:r>
            <a:endParaRPr lang="en-US" altLang="en-US" dirty="0" smtClean="0">
              <a:latin typeface="Arial" panose="020B0604020202020204" pitchFamily="34" charset="0"/>
              <a:cs typeface="Arial" panose="020B0604020202020204" pitchFamily="34" charset="0"/>
            </a:endParaRPr>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A1301D49-CCD8-48CD-A856-174B9E55675B}" type="slidenum">
              <a:rPr lang="ar-SA" altLang="en-US" smtClean="0">
                <a:latin typeface="Tahoma" panose="020B0604030504040204" pitchFamily="34" charset="0"/>
              </a:rPr>
              <a:pPr/>
              <a:t>21</a:t>
            </a:fld>
            <a:endParaRPr lang="en-US" altLang="en-US" smtClean="0">
              <a:latin typeface="Tahoma" panose="020B0604030504040204" pitchFamily="34" charset="0"/>
            </a:endParaRPr>
          </a:p>
        </p:txBody>
      </p:sp>
    </p:spTree>
    <p:extLst>
      <p:ext uri="{BB962C8B-B14F-4D97-AF65-F5344CB8AC3E}">
        <p14:creationId xmlns:p14="http://schemas.microsoft.com/office/powerpoint/2010/main" val="6888019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cs typeface="Arial" panose="020B0604020202020204" pitchFamily="34" charset="0"/>
            </a:endParaRPr>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A1301D49-CCD8-48CD-A856-174B9E55675B}" type="slidenum">
              <a:rPr lang="ar-SA" altLang="en-US" smtClean="0">
                <a:latin typeface="Tahoma" panose="020B0604030504040204" pitchFamily="34" charset="0"/>
              </a:rPr>
              <a:pPr/>
              <a:t>22</a:t>
            </a:fld>
            <a:endParaRPr lang="en-US" altLang="en-US" smtClean="0">
              <a:latin typeface="Tahoma" panose="020B060403050404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cs typeface="Arial" panose="020B0604020202020204" pitchFamily="34" charset="0"/>
            </a:endParaRPr>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A531B2BF-3584-449F-BE9A-08A3AFC2FCB9}" type="slidenum">
              <a:rPr lang="ar-SA" altLang="en-US" smtClean="0">
                <a:latin typeface="Tahoma" panose="020B0604030504040204" pitchFamily="34" charset="0"/>
              </a:rPr>
              <a:pPr/>
              <a:t>24</a:t>
            </a:fld>
            <a:endParaRPr lang="en-US" altLang="en-US" smtClean="0">
              <a:latin typeface="Tahoma" panose="020B060403050404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t>
            </a:r>
            <a:r>
              <a:rPr lang="en-US" baseline="0" dirty="0" smtClean="0"/>
              <a:t>e can visualize the relationship between continuous variables by scatter plot, and use contingency table to show the relationship between categorical variables.</a:t>
            </a:r>
          </a:p>
          <a:p>
            <a:endParaRPr lang="en-US" baseline="0" dirty="0" smtClean="0"/>
          </a:p>
          <a:p>
            <a:r>
              <a:rPr lang="en-US" baseline="0" dirty="0" smtClean="0"/>
              <a:t>How do we show if there is association between variables? We use statistics to infer the association among variables. It is the basic for the analytic epidemiology.</a:t>
            </a:r>
          </a:p>
          <a:p>
            <a:endParaRPr lang="en-US" dirty="0"/>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25</a:t>
            </a:fld>
            <a:endParaRPr lang="en-US" altLang="en-US"/>
          </a:p>
        </p:txBody>
      </p:sp>
    </p:spTree>
    <p:extLst>
      <p:ext uri="{BB962C8B-B14F-4D97-AF65-F5344CB8AC3E}">
        <p14:creationId xmlns:p14="http://schemas.microsoft.com/office/powerpoint/2010/main" val="35424554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we talked about infer</a:t>
            </a:r>
            <a:r>
              <a:rPr lang="en-US" baseline="0" dirty="0" smtClean="0"/>
              <a:t>ence statistics, we talked about how the statistics works.</a:t>
            </a:r>
          </a:p>
          <a:p>
            <a:endParaRPr lang="en-US" baseline="0" dirty="0" smtClean="0"/>
          </a:p>
          <a:p>
            <a:r>
              <a:rPr lang="en-US" baseline="0" dirty="0" smtClean="0"/>
              <a:t>We want to talk about this using an example. </a:t>
            </a:r>
          </a:p>
          <a:p>
            <a:r>
              <a:rPr lang="en-US" baseline="0" dirty="0" smtClean="0"/>
              <a:t>Hypothetically , our disease outcome is Lung cancer,  and we want to compare  the incidence rates of lung cancer in Lexington and bowling green during 2016. From previous chapters , we know how to measure incidence rates  and we also know that comparing incidence rates of lung cancer between Lexington and bowling green is descriptive epidemiology (by location). </a:t>
            </a:r>
          </a:p>
          <a:p>
            <a:endParaRPr lang="en-US" baseline="0" dirty="0" smtClean="0"/>
          </a:p>
          <a:p>
            <a:r>
              <a:rPr lang="en-US" baseline="0" dirty="0" smtClean="0"/>
              <a:t>Ideally, we need to know the total population at beginning of year 2016 for Lexington and Bowling green. And we need to know the exact numbers of new lung cancer at Lexington, and Bowling green during the 2016 , respectively. </a:t>
            </a:r>
          </a:p>
          <a:p>
            <a:endParaRPr lang="en-US" baseline="0" dirty="0" smtClean="0"/>
          </a:p>
          <a:p>
            <a:r>
              <a:rPr lang="en-US" baseline="0" dirty="0" smtClean="0"/>
              <a:t>But, in reality, we can not know exact number of total population (</a:t>
            </a:r>
            <a:r>
              <a:rPr lang="en-US" b="1" baseline="0" dirty="0" smtClean="0"/>
              <a:t>PARENT population )  </a:t>
            </a:r>
            <a:r>
              <a:rPr lang="en-US" baseline="0" dirty="0" smtClean="0"/>
              <a:t>and number of news cases in each city.</a:t>
            </a:r>
          </a:p>
          <a:p>
            <a:endParaRPr lang="en-US" baseline="0" dirty="0" smtClean="0"/>
          </a:p>
          <a:p>
            <a:r>
              <a:rPr lang="en-US" baseline="0" dirty="0" smtClean="0"/>
              <a:t>So we usually take part of total population (</a:t>
            </a:r>
            <a:r>
              <a:rPr lang="en-US" b="1" baseline="0" dirty="0" smtClean="0"/>
              <a:t>SAMPLE population</a:t>
            </a:r>
            <a:r>
              <a:rPr lang="en-US" baseline="0" dirty="0" smtClean="0"/>
              <a:t>) to represent the result from parent population. </a:t>
            </a:r>
          </a:p>
          <a:p>
            <a:endParaRPr lang="en-US" baseline="0" dirty="0" smtClean="0"/>
          </a:p>
          <a:p>
            <a:r>
              <a:rPr lang="en-US" baseline="0" dirty="0" smtClean="0"/>
              <a:t>It is easy for us to conduct survey for the sample population. So we want to use the result from the sample population to refer the result of parent population .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26</a:t>
            </a:fld>
            <a:endParaRPr lang="en-US" altLang="en-US"/>
          </a:p>
        </p:txBody>
      </p:sp>
    </p:spTree>
    <p:extLst>
      <p:ext uri="{BB962C8B-B14F-4D97-AF65-F5344CB8AC3E}">
        <p14:creationId xmlns:p14="http://schemas.microsoft.com/office/powerpoint/2010/main" val="33969206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incidence</a:t>
            </a:r>
            <a:r>
              <a:rPr lang="en-US" baseline="0" dirty="0" smtClean="0"/>
              <a:t> rates  in Lexington and Bowling green, respectively are the numbers we are interested in and we also called parameters. </a:t>
            </a:r>
          </a:p>
          <a:p>
            <a:endParaRPr lang="en-US" baseline="0" dirty="0" smtClean="0"/>
          </a:p>
          <a:p>
            <a:r>
              <a:rPr lang="en-US" baseline="0" dirty="0" smtClean="0"/>
              <a:t>The parameters mean the number we want to know and try to estimate. </a:t>
            </a:r>
          </a:p>
          <a:p>
            <a:endParaRPr lang="en-US" baseline="0" dirty="0" smtClean="0"/>
          </a:p>
          <a:p>
            <a:r>
              <a:rPr lang="en-US" baseline="0" dirty="0" smtClean="0"/>
              <a:t>Then if we had a sample population to estimate the true incidence rates , then the incidence rates from the sample population  are point estimates for the true incidence rates.</a:t>
            </a:r>
          </a:p>
          <a:p>
            <a:endParaRPr lang="en-US" baseline="0" dirty="0" smtClean="0"/>
          </a:p>
          <a:p>
            <a:endParaRPr lang="en-US" baseline="0" dirty="0" smtClean="0"/>
          </a:p>
          <a:p>
            <a:r>
              <a:rPr lang="en-US" baseline="0" dirty="0" smtClean="0"/>
              <a:t>Then in statistics, a range will given for the point estimate, called confidence interval .</a:t>
            </a:r>
          </a:p>
          <a:p>
            <a:endParaRPr lang="en-US" baseline="0" dirty="0" smtClean="0"/>
          </a:p>
          <a:p>
            <a:r>
              <a:rPr lang="en-US" baseline="0" dirty="0" smtClean="0"/>
              <a:t>So think about the question, what is the percentage of students who support trump in WKU?</a:t>
            </a:r>
          </a:p>
          <a:p>
            <a:endParaRPr lang="en-US" baseline="0" dirty="0" smtClean="0"/>
          </a:p>
          <a:p>
            <a:r>
              <a:rPr lang="en-US" baseline="0" dirty="0" smtClean="0"/>
              <a:t>To answer this question, we should get the response from each student about their preference of president candidates. And we calculate the percentage of students who support trump (assume 30%), which is the parameter we are interested in</a:t>
            </a:r>
          </a:p>
          <a:p>
            <a:endParaRPr lang="en-US" baseline="0" dirty="0" smtClean="0"/>
          </a:p>
          <a:p>
            <a:r>
              <a:rPr lang="en-US" baseline="0" dirty="0" smtClean="0"/>
              <a:t>But it is not possible, so we can randomly select 1000 students and ask their opinion, and we know 200 out of 1000 students who support trump (200 out of 1000 is point of estimate for the true parameter , 30%)</a:t>
            </a:r>
            <a:endParaRPr lang="en-US" dirty="0"/>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27</a:t>
            </a:fld>
            <a:endParaRPr lang="en-US" altLang="en-US"/>
          </a:p>
        </p:txBody>
      </p:sp>
    </p:spTree>
    <p:extLst>
      <p:ext uri="{BB962C8B-B14F-4D97-AF65-F5344CB8AC3E}">
        <p14:creationId xmlns:p14="http://schemas.microsoft.com/office/powerpoint/2010/main" val="10136409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figure shows the relationship between confidence interval estimates and value of a parameter.</a:t>
            </a:r>
          </a:p>
          <a:p>
            <a:endParaRPr lang="en-US" baseline="0" dirty="0" smtClean="0"/>
          </a:p>
          <a:p>
            <a:r>
              <a:rPr lang="en-US" baseline="0" dirty="0" smtClean="0"/>
              <a:t>The parameter can be incidence rate, prevalence, proportion, odds ratio, or relative risk. </a:t>
            </a:r>
            <a:endParaRPr lang="en-US" dirty="0"/>
          </a:p>
        </p:txBody>
      </p:sp>
      <p:sp>
        <p:nvSpPr>
          <p:cNvPr id="4" name="Slide Number Placeholder 3"/>
          <p:cNvSpPr>
            <a:spLocks noGrp="1"/>
          </p:cNvSpPr>
          <p:nvPr>
            <p:ph type="sldNum" sz="quarter" idx="10"/>
          </p:nvPr>
        </p:nvSpPr>
        <p:spPr/>
        <p:txBody>
          <a:bodyPr/>
          <a:lstStyle/>
          <a:p>
            <a:fld id="{F82A3668-0088-4E93-93A9-CF9CAEA33075}" type="slidenum">
              <a:rPr lang="en-US" altLang="en-US" smtClean="0"/>
              <a:pPr/>
              <a:t>28</a:t>
            </a:fld>
            <a:endParaRPr lang="en-US" altLang="en-US"/>
          </a:p>
        </p:txBody>
      </p:sp>
    </p:spTree>
    <p:extLst>
      <p:ext uri="{BB962C8B-B14F-4D97-AF65-F5344CB8AC3E}">
        <p14:creationId xmlns:p14="http://schemas.microsoft.com/office/powerpoint/2010/main" val="36145232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two methods to</a:t>
            </a:r>
            <a:r>
              <a:rPr lang="en-US" baseline="0" dirty="0" smtClean="0"/>
              <a:t> generate hypotheses : </a:t>
            </a:r>
          </a:p>
          <a:p>
            <a:endParaRPr lang="en-US" baseline="0" dirty="0" smtClean="0"/>
          </a:p>
          <a:p>
            <a:pPr marL="228600" indent="-228600">
              <a:buAutoNum type="arabicParenR"/>
            </a:pPr>
            <a:r>
              <a:rPr lang="en-US" baseline="0" dirty="0" smtClean="0"/>
              <a:t>Method of difference</a:t>
            </a:r>
          </a:p>
          <a:p>
            <a:pPr marL="228600" indent="-228600">
              <a:buAutoNum type="arabicParenR"/>
            </a:pPr>
            <a:r>
              <a:rPr lang="en-US" baseline="0" dirty="0" smtClean="0"/>
              <a:t>Method of concomitant variation</a:t>
            </a:r>
            <a:endParaRPr lang="en-US" dirty="0"/>
          </a:p>
        </p:txBody>
      </p:sp>
      <p:sp>
        <p:nvSpPr>
          <p:cNvPr id="4" name="Slide Number Placeholder 3"/>
          <p:cNvSpPr>
            <a:spLocks noGrp="1"/>
          </p:cNvSpPr>
          <p:nvPr>
            <p:ph type="sldNum" sz="quarter" idx="10"/>
          </p:nvPr>
        </p:nvSpPr>
        <p:spPr/>
        <p:txBody>
          <a:bodyPr/>
          <a:lstStyle/>
          <a:p>
            <a:pPr>
              <a:defRPr/>
            </a:pPr>
            <a:fld id="{F490C4EF-50AD-4ACA-A88C-647914B85BA4}" type="slidenum">
              <a:rPr lang="ar-SA" altLang="en-US" smtClean="0"/>
              <a:pPr>
                <a:defRPr/>
              </a:pPr>
              <a:t>29</a:t>
            </a:fld>
            <a:endParaRPr lang="en-US" altLang="en-US"/>
          </a:p>
        </p:txBody>
      </p:sp>
    </p:spTree>
    <p:extLst>
      <p:ext uri="{BB962C8B-B14F-4D97-AF65-F5344CB8AC3E}">
        <p14:creationId xmlns:p14="http://schemas.microsoft.com/office/powerpoint/2010/main" val="27011565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example </a:t>
            </a:r>
          </a:p>
          <a:p>
            <a:endParaRPr lang="en-US" baseline="0" dirty="0" smtClean="0"/>
          </a:p>
          <a:p>
            <a:r>
              <a:rPr lang="en-US" baseline="0" dirty="0" smtClean="0"/>
              <a:t>Example 1,  the hypothesis is asking the difference in coronary heart disease rates between sedentary and non-sedentary workers. So it comparing the difference of two groups of people in coronary heart disease rates : Sedentary people vs. Non-sedentary people</a:t>
            </a:r>
            <a:endParaRPr lang="en-US" dirty="0"/>
          </a:p>
        </p:txBody>
      </p:sp>
      <p:sp>
        <p:nvSpPr>
          <p:cNvPr id="4" name="Slide Number Placeholder 3"/>
          <p:cNvSpPr>
            <a:spLocks noGrp="1"/>
          </p:cNvSpPr>
          <p:nvPr>
            <p:ph type="sldNum" sz="quarter" idx="10"/>
          </p:nvPr>
        </p:nvSpPr>
        <p:spPr/>
        <p:txBody>
          <a:bodyPr/>
          <a:lstStyle/>
          <a:p>
            <a:pPr>
              <a:defRPr/>
            </a:pPr>
            <a:fld id="{F490C4EF-50AD-4ACA-A88C-647914B85BA4}" type="slidenum">
              <a:rPr lang="ar-SA" altLang="en-US" smtClean="0"/>
              <a:pPr>
                <a:defRPr/>
              </a:pPr>
              <a:t>30</a:t>
            </a:fld>
            <a:endParaRPr lang="en-US" altLang="en-US"/>
          </a:p>
        </p:txBody>
      </p:sp>
    </p:spTree>
    <p:extLst>
      <p:ext uri="{BB962C8B-B14F-4D97-AF65-F5344CB8AC3E}">
        <p14:creationId xmlns:p14="http://schemas.microsoft.com/office/powerpoint/2010/main" val="9352181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490C4EF-50AD-4ACA-A88C-647914B85BA4}" type="slidenum">
              <a:rPr lang="ar-SA" altLang="en-US" smtClean="0"/>
              <a:pPr>
                <a:defRPr/>
              </a:pPr>
              <a:t>31</a:t>
            </a:fld>
            <a:endParaRPr lang="en-US" altLang="en-US"/>
          </a:p>
        </p:txBody>
      </p:sp>
    </p:spTree>
    <p:extLst>
      <p:ext uri="{BB962C8B-B14F-4D97-AF65-F5344CB8AC3E}">
        <p14:creationId xmlns:p14="http://schemas.microsoft.com/office/powerpoint/2010/main" val="40143093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cs typeface="Arial" panose="020B0604020202020204" pitchFamily="34" charset="0"/>
              </a:rPr>
              <a:t>For the association,</a:t>
            </a:r>
            <a:r>
              <a:rPr lang="en-US" altLang="en-US" baseline="0" dirty="0" smtClean="0">
                <a:latin typeface="Arial" panose="020B0604020202020204" pitchFamily="34" charset="0"/>
                <a:cs typeface="Arial" panose="020B0604020202020204" pitchFamily="34" charset="0"/>
              </a:rPr>
              <a:t> one change , then another change. Or the opposite may be true, too. The other change, one change, for the </a:t>
            </a:r>
          </a:p>
          <a:p>
            <a:endParaRPr lang="en-US" altLang="en-US" baseline="0" dirty="0" smtClean="0">
              <a:latin typeface="Arial" panose="020B0604020202020204" pitchFamily="34" charset="0"/>
              <a:cs typeface="Arial" panose="020B0604020202020204" pitchFamily="34" charset="0"/>
            </a:endParaRPr>
          </a:p>
          <a:p>
            <a:r>
              <a:rPr lang="en-US" altLang="en-US" baseline="0" dirty="0" smtClean="0">
                <a:latin typeface="Arial" panose="020B0604020202020204" pitchFamily="34" charset="0"/>
                <a:cs typeface="Arial" panose="020B0604020202020204" pitchFamily="34" charset="0"/>
              </a:rPr>
              <a:t>But for the causation, there is direction, it is like cause and effect.  One (cause) happens, then outcome (effect)  happens. </a:t>
            </a:r>
          </a:p>
          <a:p>
            <a:endParaRPr lang="en-US" altLang="en-US" baseline="0" dirty="0" smtClean="0">
              <a:latin typeface="Arial" panose="020B0604020202020204" pitchFamily="34" charset="0"/>
              <a:cs typeface="Arial" panose="020B0604020202020204" pitchFamily="34" charset="0"/>
            </a:endParaRPr>
          </a:p>
          <a:p>
            <a:endParaRPr lang="en-US" altLang="en-US" dirty="0" smtClean="0">
              <a:latin typeface="Arial" panose="020B0604020202020204" pitchFamily="34" charset="0"/>
              <a:cs typeface="Arial" panose="020B0604020202020204" pitchFamily="34" charset="0"/>
            </a:endParaRPr>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5DEF261F-74E7-4F9C-A8E3-AB4623A6B2BD}" type="slidenum">
              <a:rPr lang="ar-SA" altLang="en-US" smtClean="0">
                <a:latin typeface="Tahoma" panose="020B0604030504040204" pitchFamily="34" charset="0"/>
              </a:rPr>
              <a:pPr/>
              <a:t>33</a:t>
            </a:fld>
            <a:endParaRPr lang="en-US" altLang="en-US" smtClean="0">
              <a:latin typeface="Tahoma" panose="020B060403050404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490C4EF-50AD-4ACA-A88C-647914B85BA4}" type="slidenum">
              <a:rPr lang="ar-SA" altLang="en-US" smtClean="0"/>
              <a:pPr>
                <a:defRPr/>
              </a:pPr>
              <a:t>35</a:t>
            </a:fld>
            <a:endParaRPr lang="en-US" altLang="en-US"/>
          </a:p>
        </p:txBody>
      </p:sp>
    </p:spTree>
    <p:extLst>
      <p:ext uri="{BB962C8B-B14F-4D97-AF65-F5344CB8AC3E}">
        <p14:creationId xmlns:p14="http://schemas.microsoft.com/office/powerpoint/2010/main" val="9130720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1" dirty="0" smtClean="0">
              <a:latin typeface="Arial" panose="020B0604020202020204" pitchFamily="34" charset="0"/>
              <a:cs typeface="Arial" panose="020B0604020202020204" pitchFamily="34" charset="0"/>
            </a:endParaRPr>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30899641-78FF-4300-A543-CC44F27146A4}" type="slidenum">
              <a:rPr lang="ar-SA" altLang="en-US" smtClean="0">
                <a:latin typeface="Tahoma" panose="020B0604030504040204" pitchFamily="34" charset="0"/>
              </a:rPr>
              <a:pPr/>
              <a:t>36</a:t>
            </a:fld>
            <a:endParaRPr lang="en-US" altLang="en-US" smtClean="0">
              <a:latin typeface="Tahoma" panose="020B060403050404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B1EB4907-5CC8-4284-BF60-B60F990EDE3E}" type="slidenum">
              <a:rPr lang="ar-SA" altLang="en-US" smtClean="0">
                <a:latin typeface="Tahoma" panose="020B0604030504040204" pitchFamily="34" charset="0"/>
              </a:rPr>
              <a:pPr/>
              <a:t>37</a:t>
            </a:fld>
            <a:endParaRPr lang="en-US" altLang="en-US" smtClean="0">
              <a:latin typeface="Tahoma" panose="020B060403050404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ABEAF2B1-76D3-4D84-A754-C4B64F35278B}" type="slidenum">
              <a:rPr lang="ar-SA" altLang="en-US" smtClean="0">
                <a:latin typeface="Tahoma" panose="020B0604030504040204" pitchFamily="34" charset="0"/>
              </a:rPr>
              <a:pPr/>
              <a:t>38</a:t>
            </a:fld>
            <a:endParaRPr lang="en-US" altLang="en-US" smtClean="0">
              <a:latin typeface="Tahoma" panose="020B060403050404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cs typeface="Arial" panose="020B0604020202020204" pitchFamily="34" charset="0"/>
            </a:endParaRPr>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fld id="{841CFB1F-2896-4A94-9A56-375CACF14C77}" type="slidenum">
              <a:rPr lang="ar-SA" altLang="en-US" smtClean="0">
                <a:latin typeface="Tahoma" panose="020B0604030504040204" pitchFamily="34" charset="0"/>
              </a:rPr>
              <a:pPr/>
              <a:t>39</a:t>
            </a:fld>
            <a:endParaRPr lang="en-US" altLang="en-US" smtClean="0">
              <a:latin typeface="Tahoma" panose="020B060403050404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490C4EF-50AD-4ACA-A88C-647914B85BA4}" type="slidenum">
              <a:rPr lang="ar-SA" altLang="en-US" smtClean="0"/>
              <a:pPr>
                <a:defRPr/>
              </a:pPr>
              <a:t>40</a:t>
            </a:fld>
            <a:endParaRPr lang="en-US" altLang="en-US"/>
          </a:p>
        </p:txBody>
      </p:sp>
    </p:spTree>
    <p:extLst>
      <p:ext uri="{BB962C8B-B14F-4D97-AF65-F5344CB8AC3E}">
        <p14:creationId xmlns:p14="http://schemas.microsoft.com/office/powerpoint/2010/main" val="2712420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eaLnBrk="1" hangingPunct="1">
                  <a:defRPr/>
                </a:pPr>
                <a:endParaRPr lang="en-US" smtClean="0"/>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eaLnBrk="1" hangingPunct="1">
                  <a:defRPr/>
                </a:pPr>
                <a:endParaRPr lang="en-US" smtClean="0"/>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eaLnBrk="1" hangingPunct="1">
                  <a:defRPr/>
                </a:pPr>
                <a:endParaRPr lang="en-US" smtClean="0"/>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eaLnBrk="1" hangingPunct="1">
                  <a:defRPr/>
                </a:pPr>
                <a:endParaRPr lang="en-US" smtClean="0"/>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eaLnBrk="1" hangingPunct="1">
                <a:defRPr/>
              </a:pPr>
              <a:endParaRPr lang="en-US" smtClean="0"/>
            </a:p>
          </p:txBody>
        </p:sp>
        <p:sp>
          <p:nvSpPr>
            <p:cNvPr id="8" name="Rectangle 10"/>
            <p:cNvSpPr>
              <a:spLocks noChangeArrowheads="1"/>
            </p:cNvSpPr>
            <p:nvPr/>
          </p:nvSpPr>
          <p:spPr bwMode="auto">
            <a:xfrm>
              <a:off x="400" y="1536"/>
              <a:ext cx="20" cy="6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eaLnBrk="1" hangingPunct="1">
                <a:defRPr/>
              </a:pPr>
              <a:endParaRPr lang="en-US" smtClean="0"/>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eaLnBrk="1" hangingPunct="1">
                <a:defRPr/>
              </a:pPr>
              <a:endParaRPr lang="en-US" smtClean="0"/>
            </a:p>
          </p:txBody>
        </p:sp>
      </p:grpSp>
      <p:sp>
        <p:nvSpPr>
          <p:cNvPr id="8204" name="Rectangle 12"/>
          <p:cNvSpPr>
            <a:spLocks noGrp="1" noChangeArrowheads="1"/>
          </p:cNvSpPr>
          <p:nvPr>
            <p:ph type="ctrTitle"/>
          </p:nvPr>
        </p:nvSpPr>
        <p:spPr>
          <a:xfrm>
            <a:off x="990600" y="1676400"/>
            <a:ext cx="7772400" cy="1462088"/>
          </a:xfrm>
        </p:spPr>
        <p:txBody>
          <a:bodyPr/>
          <a:lstStyle>
            <a:lvl1pPr>
              <a:defRPr/>
            </a:lvl1pPr>
          </a:lstStyle>
          <a:p>
            <a:r>
              <a:rPr lang="en-US"/>
              <a:t>Click to edit Master title style</a:t>
            </a:r>
          </a:p>
        </p:txBody>
      </p:sp>
      <p:sp>
        <p:nvSpPr>
          <p:cNvPr id="8205"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pPr>
              <a:defRPr/>
            </a:pPr>
            <a:fld id="{60290856-BCD8-4619-9891-93ABC49B5316}" type="slidenum">
              <a:rPr lang="ar-SA" altLang="en-US"/>
              <a:pPr>
                <a:defRPr/>
              </a:pPr>
              <a:t>‹#›</a:t>
            </a:fld>
            <a:endParaRPr lang="en-US" altLang="en-US"/>
          </a:p>
        </p:txBody>
      </p:sp>
    </p:spTree>
    <p:extLst>
      <p:ext uri="{BB962C8B-B14F-4D97-AF65-F5344CB8AC3E}">
        <p14:creationId xmlns:p14="http://schemas.microsoft.com/office/powerpoint/2010/main" val="2697889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6736F3E5-0D38-44B2-A83F-FB8C2F24F887}" type="slidenum">
              <a:rPr lang="ar-SA" altLang="en-US"/>
              <a:pPr>
                <a:defRPr/>
              </a:pPr>
              <a:t>‹#›</a:t>
            </a:fld>
            <a:endParaRPr lang="en-US" altLang="en-US"/>
          </a:p>
        </p:txBody>
      </p:sp>
    </p:spTree>
    <p:extLst>
      <p:ext uri="{BB962C8B-B14F-4D97-AF65-F5344CB8AC3E}">
        <p14:creationId xmlns:p14="http://schemas.microsoft.com/office/powerpoint/2010/main" val="40021155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826DA8ED-C326-4B60-B482-5BA21E8A1661}" type="slidenum">
              <a:rPr lang="ar-SA" altLang="en-US"/>
              <a:pPr>
                <a:defRPr/>
              </a:pPr>
              <a:t>‹#›</a:t>
            </a:fld>
            <a:endParaRPr lang="en-US" altLang="en-US"/>
          </a:p>
        </p:txBody>
      </p:sp>
    </p:spTree>
    <p:extLst>
      <p:ext uri="{BB962C8B-B14F-4D97-AF65-F5344CB8AC3E}">
        <p14:creationId xmlns:p14="http://schemas.microsoft.com/office/powerpoint/2010/main" val="1652813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F48E0275-B25F-47A1-B4E7-812D80279908}" type="slidenum">
              <a:rPr lang="ar-SA" altLang="en-US"/>
              <a:pPr>
                <a:defRPr/>
              </a:pPr>
              <a:t>‹#›</a:t>
            </a:fld>
            <a:endParaRPr lang="en-US" altLang="en-US"/>
          </a:p>
        </p:txBody>
      </p:sp>
    </p:spTree>
    <p:extLst>
      <p:ext uri="{BB962C8B-B14F-4D97-AF65-F5344CB8AC3E}">
        <p14:creationId xmlns:p14="http://schemas.microsoft.com/office/powerpoint/2010/main" val="3138585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pPr>
              <a:defRPr/>
            </a:pPr>
            <a:fld id="{39AA9DD7-C0DB-4F49-BEEE-77F2C24B6A91}" type="slidenum">
              <a:rPr lang="ar-SA" altLang="en-US"/>
              <a:pPr>
                <a:defRPr/>
              </a:pPr>
              <a:t>‹#›</a:t>
            </a:fld>
            <a:endParaRPr lang="en-US" altLang="en-US"/>
          </a:p>
        </p:txBody>
      </p:sp>
    </p:spTree>
    <p:extLst>
      <p:ext uri="{BB962C8B-B14F-4D97-AF65-F5344CB8AC3E}">
        <p14:creationId xmlns:p14="http://schemas.microsoft.com/office/powerpoint/2010/main" val="689516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pPr>
              <a:defRPr/>
            </a:pPr>
            <a:fld id="{1A41F02A-BAF6-41A1-9964-F2F2BAB76F6B}" type="slidenum">
              <a:rPr lang="ar-SA" altLang="en-US"/>
              <a:pPr>
                <a:defRPr/>
              </a:pPr>
              <a:t>‹#›</a:t>
            </a:fld>
            <a:endParaRPr lang="en-US" altLang="en-US"/>
          </a:p>
        </p:txBody>
      </p:sp>
    </p:spTree>
    <p:extLst>
      <p:ext uri="{BB962C8B-B14F-4D97-AF65-F5344CB8AC3E}">
        <p14:creationId xmlns:p14="http://schemas.microsoft.com/office/powerpoint/2010/main" val="697054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pPr>
              <a:defRPr/>
            </a:pPr>
            <a:fld id="{BD92041A-01A1-47EC-B512-70AD4CB94E29}" type="slidenum">
              <a:rPr lang="ar-SA" altLang="en-US"/>
              <a:pPr>
                <a:defRPr/>
              </a:pPr>
              <a:t>‹#›</a:t>
            </a:fld>
            <a:endParaRPr lang="en-US" altLang="en-US"/>
          </a:p>
        </p:txBody>
      </p:sp>
    </p:spTree>
    <p:extLst>
      <p:ext uri="{BB962C8B-B14F-4D97-AF65-F5344CB8AC3E}">
        <p14:creationId xmlns:p14="http://schemas.microsoft.com/office/powerpoint/2010/main" val="11890160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5466FFCA-7060-46C2-A003-C209C3F42441}" type="slidenum">
              <a:rPr lang="ar-SA" altLang="en-US"/>
              <a:pPr>
                <a:defRPr/>
              </a:pPr>
              <a:t>‹#›</a:t>
            </a:fld>
            <a:endParaRPr lang="en-US" altLang="en-US"/>
          </a:p>
        </p:txBody>
      </p:sp>
    </p:spTree>
    <p:extLst>
      <p:ext uri="{BB962C8B-B14F-4D97-AF65-F5344CB8AC3E}">
        <p14:creationId xmlns:p14="http://schemas.microsoft.com/office/powerpoint/2010/main" val="307751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373A6FAA-0FDB-4381-8EEC-EF2282C899AF}" type="slidenum">
              <a:rPr lang="ar-SA" altLang="en-US"/>
              <a:pPr>
                <a:defRPr/>
              </a:pPr>
              <a:t>‹#›</a:t>
            </a:fld>
            <a:endParaRPr lang="en-US" altLang="en-US"/>
          </a:p>
        </p:txBody>
      </p:sp>
    </p:spTree>
    <p:extLst>
      <p:ext uri="{BB962C8B-B14F-4D97-AF65-F5344CB8AC3E}">
        <p14:creationId xmlns:p14="http://schemas.microsoft.com/office/powerpoint/2010/main" val="3065638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CB960CD1-0327-4AFD-BFFB-992B37F3653D}" type="slidenum">
              <a:rPr lang="ar-SA" altLang="en-US"/>
              <a:pPr>
                <a:defRPr/>
              </a:pPr>
              <a:t>‹#›</a:t>
            </a:fld>
            <a:endParaRPr lang="en-US" altLang="en-US"/>
          </a:p>
        </p:txBody>
      </p:sp>
    </p:spTree>
    <p:extLst>
      <p:ext uri="{BB962C8B-B14F-4D97-AF65-F5344CB8AC3E}">
        <p14:creationId xmlns:p14="http://schemas.microsoft.com/office/powerpoint/2010/main" val="893386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6DF754C7-4F73-490E-81D2-B381AF51C6C0}" type="slidenum">
              <a:rPr lang="ar-SA" altLang="en-US"/>
              <a:pPr>
                <a:defRPr/>
              </a:pPr>
              <a:t>‹#›</a:t>
            </a:fld>
            <a:endParaRPr lang="en-US" altLang="en-US"/>
          </a:p>
        </p:txBody>
      </p:sp>
    </p:spTree>
    <p:extLst>
      <p:ext uri="{BB962C8B-B14F-4D97-AF65-F5344CB8AC3E}">
        <p14:creationId xmlns:p14="http://schemas.microsoft.com/office/powerpoint/2010/main" val="3148544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ltGray">
          <a:xfrm>
            <a:off x="417513" y="10985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algn="ctr" eaLnBrk="1" hangingPunct="1">
              <a:defRPr/>
            </a:pPr>
            <a:endParaRPr kumimoji="1" lang="en-US" sz="2400" smtClean="0">
              <a:latin typeface="Tahoma" panose="020B0604030504040204" pitchFamily="34" charset="0"/>
            </a:endParaRPr>
          </a:p>
        </p:txBody>
      </p:sp>
      <p:sp>
        <p:nvSpPr>
          <p:cNvPr id="1027"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algn="ctr" eaLnBrk="1" hangingPunct="1">
              <a:defRPr/>
            </a:pPr>
            <a:endParaRPr kumimoji="1" lang="en-US" sz="2400" smtClean="0">
              <a:latin typeface="Tahoma" panose="020B0604030504040204" pitchFamily="34" charset="0"/>
            </a:endParaRPr>
          </a:p>
        </p:txBody>
      </p:sp>
      <p:sp>
        <p:nvSpPr>
          <p:cNvPr id="1028" name="Rectangle 4"/>
          <p:cNvSpPr>
            <a:spLocks noChangeArrowheads="1"/>
          </p:cNvSpPr>
          <p:nvPr/>
        </p:nvSpPr>
        <p:spPr bwMode="ltGray">
          <a:xfrm>
            <a:off x="541338" y="15208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algn="ctr" eaLnBrk="1" hangingPunct="1">
              <a:defRPr/>
            </a:pPr>
            <a:endParaRPr kumimoji="1" lang="en-US" sz="2400" smtClean="0">
              <a:latin typeface="Tahoma" panose="020B0604030504040204" pitchFamily="34" charset="0"/>
            </a:endParaRPr>
          </a:p>
        </p:txBody>
      </p:sp>
      <p:sp>
        <p:nvSpPr>
          <p:cNvPr id="1029"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algn="ctr" eaLnBrk="1" hangingPunct="1">
              <a:defRPr/>
            </a:pPr>
            <a:endParaRPr kumimoji="1" lang="en-US" sz="2400" smtClean="0">
              <a:latin typeface="Tahoma" panose="020B0604030504040204" pitchFamily="34" charset="0"/>
            </a:endParaRPr>
          </a:p>
        </p:txBody>
      </p:sp>
      <p:sp>
        <p:nvSpPr>
          <p:cNvPr id="1030"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algn="ctr" eaLnBrk="1" hangingPunct="1">
              <a:defRPr/>
            </a:pPr>
            <a:endParaRPr kumimoji="1" lang="en-US" sz="2400" smtClean="0">
              <a:latin typeface="Tahoma" panose="020B0604030504040204" pitchFamily="34" charset="0"/>
            </a:endParaRPr>
          </a:p>
        </p:txBody>
      </p:sp>
      <p:sp>
        <p:nvSpPr>
          <p:cNvPr id="1031" name="Rectangle 7"/>
          <p:cNvSpPr>
            <a:spLocks noChangeArrowheads="1"/>
          </p:cNvSpPr>
          <p:nvPr/>
        </p:nvSpPr>
        <p:spPr bwMode="gray">
          <a:xfrm>
            <a:off x="762000" y="99060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algn="ctr" eaLnBrk="1" hangingPunct="1">
              <a:defRPr/>
            </a:pPr>
            <a:endParaRPr kumimoji="1" lang="en-US" sz="2400" smtClean="0">
              <a:latin typeface="Tahoma" panose="020B0604030504040204" pitchFamily="34" charset="0"/>
            </a:endParaRPr>
          </a:p>
        </p:txBody>
      </p:sp>
      <p:sp>
        <p:nvSpPr>
          <p:cNvPr id="1032"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Rounded MT Bold" panose="020F0704030504030204" pitchFamily="34" charset="0"/>
                <a:cs typeface="Arial" panose="020B0604020202020204" pitchFamily="34" charset="0"/>
              </a:defRPr>
            </a:lvl1pPr>
            <a:lvl2pPr marL="742950" indent="-285750">
              <a:defRPr>
                <a:solidFill>
                  <a:schemeClr val="tx1"/>
                </a:solidFill>
                <a:latin typeface="Arial Rounded MT Bold" panose="020F0704030504030204" pitchFamily="34" charset="0"/>
                <a:cs typeface="Arial" panose="020B0604020202020204" pitchFamily="34" charset="0"/>
              </a:defRPr>
            </a:lvl2pPr>
            <a:lvl3pPr marL="1143000" indent="-228600">
              <a:defRPr>
                <a:solidFill>
                  <a:schemeClr val="tx1"/>
                </a:solidFill>
                <a:latin typeface="Arial Rounded MT Bold" panose="020F0704030504030204" pitchFamily="34" charset="0"/>
                <a:cs typeface="Arial" panose="020B0604020202020204" pitchFamily="34" charset="0"/>
              </a:defRPr>
            </a:lvl3pPr>
            <a:lvl4pPr marL="1600200" indent="-228600">
              <a:defRPr>
                <a:solidFill>
                  <a:schemeClr val="tx1"/>
                </a:solidFill>
                <a:latin typeface="Arial Rounded MT Bold" panose="020F0704030504030204" pitchFamily="34" charset="0"/>
                <a:cs typeface="Arial" panose="020B0604020202020204" pitchFamily="34" charset="0"/>
              </a:defRPr>
            </a:lvl4pPr>
            <a:lvl5pPr marL="2057400" indent="-228600">
              <a:defRPr>
                <a:solidFill>
                  <a:schemeClr val="tx1"/>
                </a:solidFill>
                <a:latin typeface="Arial Rounded MT Bold" panose="020F07040305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Rounded MT Bold" panose="020F0704030504030204" pitchFamily="34" charset="0"/>
                <a:cs typeface="Arial" panose="020B0604020202020204" pitchFamily="34" charset="0"/>
              </a:defRPr>
            </a:lvl9pPr>
          </a:lstStyle>
          <a:p>
            <a:pPr algn="ctr" eaLnBrk="1" hangingPunct="1">
              <a:defRPr/>
            </a:pPr>
            <a:endParaRPr kumimoji="1" lang="en-US" sz="2400" smtClean="0">
              <a:latin typeface="Tahoma" panose="020B0604030504040204" pitchFamily="34" charset="0"/>
            </a:endParaRPr>
          </a:p>
        </p:txBody>
      </p:sp>
      <p:sp>
        <p:nvSpPr>
          <p:cNvPr id="1033" name="Rectangle 9"/>
          <p:cNvSpPr>
            <a:spLocks noGrp="1" noChangeArrowheads="1"/>
          </p:cNvSpPr>
          <p:nvPr>
            <p:ph type="title"/>
          </p:nvPr>
        </p:nvSpPr>
        <p:spPr bwMode="auto">
          <a:xfrm>
            <a:off x="1150938" y="214313"/>
            <a:ext cx="7793037"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34" name="Rectangle 10"/>
          <p:cNvSpPr>
            <a:spLocks noGrp="1" noChangeArrowheads="1"/>
          </p:cNvSpPr>
          <p:nvPr>
            <p:ph type="body" idx="1"/>
          </p:nvPr>
        </p:nvSpPr>
        <p:spPr bwMode="auto">
          <a:xfrm>
            <a:off x="1182688" y="201771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7179"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latin typeface="Calibri" panose="020F0502020204030204" pitchFamily="34" charset="0"/>
              </a:defRPr>
            </a:lvl1pPr>
          </a:lstStyle>
          <a:p>
            <a:pPr>
              <a:defRPr/>
            </a:pPr>
            <a:endParaRPr lang="en-US"/>
          </a:p>
        </p:txBody>
      </p:sp>
      <p:sp>
        <p:nvSpPr>
          <p:cNvPr id="7180"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atin typeface="Calibri" panose="020F0502020204030204" pitchFamily="34" charset="0"/>
              </a:defRPr>
            </a:lvl1pPr>
          </a:lstStyle>
          <a:p>
            <a:pPr>
              <a:defRPr/>
            </a:pPr>
            <a:endParaRPr lang="en-US"/>
          </a:p>
        </p:txBody>
      </p:sp>
      <p:sp>
        <p:nvSpPr>
          <p:cNvPr id="7181"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atin typeface="Tahoma" panose="020B0604030504040204" pitchFamily="34" charset="0"/>
              </a:defRPr>
            </a:lvl1pPr>
          </a:lstStyle>
          <a:p>
            <a:pPr>
              <a:defRPr/>
            </a:pPr>
            <a:fld id="{74C7A69B-11F7-4A01-B54B-49ACF8695344}" type="slidenum">
              <a:rPr lang="ar-SA"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023"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Light" panose="020F0302020204030204" pitchFamily="34" charset="0"/>
          <a:cs typeface="Arial" charset="0"/>
        </a:defRPr>
      </a:lvl2pPr>
      <a:lvl3pPr algn="l" rtl="0" eaLnBrk="0" fontAlgn="base" hangingPunct="0">
        <a:spcBef>
          <a:spcPct val="0"/>
        </a:spcBef>
        <a:spcAft>
          <a:spcPct val="0"/>
        </a:spcAft>
        <a:defRPr sz="4400">
          <a:solidFill>
            <a:schemeClr val="tx2"/>
          </a:solidFill>
          <a:latin typeface="Calibri Light" panose="020F0302020204030204" pitchFamily="34" charset="0"/>
          <a:cs typeface="Arial" charset="0"/>
        </a:defRPr>
      </a:lvl3pPr>
      <a:lvl4pPr algn="l" rtl="0" eaLnBrk="0" fontAlgn="base" hangingPunct="0">
        <a:spcBef>
          <a:spcPct val="0"/>
        </a:spcBef>
        <a:spcAft>
          <a:spcPct val="0"/>
        </a:spcAft>
        <a:defRPr sz="4400">
          <a:solidFill>
            <a:schemeClr val="tx2"/>
          </a:solidFill>
          <a:latin typeface="Calibri Light" panose="020F0302020204030204" pitchFamily="34" charset="0"/>
          <a:cs typeface="Arial" charset="0"/>
        </a:defRPr>
      </a:lvl4pPr>
      <a:lvl5pPr algn="l" rtl="0" eaLnBrk="0" fontAlgn="base" hangingPunct="0">
        <a:spcBef>
          <a:spcPct val="0"/>
        </a:spcBef>
        <a:spcAft>
          <a:spcPct val="0"/>
        </a:spcAft>
        <a:defRPr sz="4400">
          <a:solidFill>
            <a:schemeClr val="tx2"/>
          </a:solidFill>
          <a:latin typeface="Calibri Light" panose="020F0302020204030204" pitchFamily="34" charset="0"/>
          <a:cs typeface="Arial" charset="0"/>
        </a:defRPr>
      </a:lvl5pPr>
      <a:lvl6pPr marL="457200" algn="l" rtl="0" fontAlgn="base">
        <a:spcBef>
          <a:spcPct val="0"/>
        </a:spcBef>
        <a:spcAft>
          <a:spcPct val="0"/>
        </a:spcAft>
        <a:defRPr sz="4400">
          <a:solidFill>
            <a:schemeClr val="tx2"/>
          </a:solidFill>
          <a:latin typeface="Tahoma" pitchFamily="34" charset="0"/>
          <a:cs typeface="Arial" charset="0"/>
        </a:defRPr>
      </a:lvl6pPr>
      <a:lvl7pPr marL="914400" algn="l" rtl="0" fontAlgn="base">
        <a:spcBef>
          <a:spcPct val="0"/>
        </a:spcBef>
        <a:spcAft>
          <a:spcPct val="0"/>
        </a:spcAft>
        <a:defRPr sz="4400">
          <a:solidFill>
            <a:schemeClr val="tx2"/>
          </a:solidFill>
          <a:latin typeface="Tahoma" pitchFamily="34" charset="0"/>
          <a:cs typeface="Arial" charset="0"/>
        </a:defRPr>
      </a:lvl7pPr>
      <a:lvl8pPr marL="1371600" algn="l" rtl="0" fontAlgn="base">
        <a:spcBef>
          <a:spcPct val="0"/>
        </a:spcBef>
        <a:spcAft>
          <a:spcPct val="0"/>
        </a:spcAft>
        <a:defRPr sz="4400">
          <a:solidFill>
            <a:schemeClr val="tx2"/>
          </a:solidFill>
          <a:latin typeface="Tahoma" pitchFamily="34" charset="0"/>
          <a:cs typeface="Arial" charset="0"/>
        </a:defRPr>
      </a:lvl8pPr>
      <a:lvl9pPr marL="1828800" algn="l" rtl="0" fontAlgn="base">
        <a:spcBef>
          <a:spcPct val="0"/>
        </a:spcBef>
        <a:spcAft>
          <a:spcPct val="0"/>
        </a:spcAft>
        <a:defRPr sz="4400">
          <a:solidFill>
            <a:schemeClr val="tx2"/>
          </a:solidFill>
          <a:latin typeface="Tahoma" pitchFamily="34" charset="0"/>
          <a:cs typeface="Arial"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0.emf"/><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990600" y="914400"/>
            <a:ext cx="7772400" cy="2224088"/>
          </a:xfrm>
        </p:spPr>
        <p:txBody>
          <a:bodyPr/>
          <a:lstStyle/>
          <a:p>
            <a:pPr algn="ctr"/>
            <a:r>
              <a:rPr lang="en-US" altLang="en-US" sz="3500" dirty="0" smtClean="0">
                <a:latin typeface="Cambria" panose="02040503050406030204" pitchFamily="18" charset="0"/>
              </a:rPr>
              <a:t>Association and Causality</a:t>
            </a:r>
          </a:p>
        </p:txBody>
      </p:sp>
      <p:sp>
        <p:nvSpPr>
          <p:cNvPr id="5123" name="Subtitle 2"/>
          <p:cNvSpPr>
            <a:spLocks noGrp="1"/>
          </p:cNvSpPr>
          <p:nvPr>
            <p:ph type="subTitle" idx="1"/>
          </p:nvPr>
        </p:nvSpPr>
        <p:spPr>
          <a:xfrm>
            <a:off x="1676400" y="3810000"/>
            <a:ext cx="6400800" cy="1752600"/>
          </a:xfrm>
        </p:spPr>
        <p:txBody>
          <a:bodyPr/>
          <a:lstStyle/>
          <a:p>
            <a:endParaRPr lang="en-US" altLang="en-US" sz="3000" dirty="0" smtClean="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smtClean="0">
                <a:latin typeface="Cambria" panose="02040503050406030204" pitchFamily="18" charset="0"/>
              </a:rPr>
              <a:t>Learning Objective</a:t>
            </a:r>
          </a:p>
        </p:txBody>
      </p:sp>
      <p:sp>
        <p:nvSpPr>
          <p:cNvPr id="8195" name="Content Placeholder 2"/>
          <p:cNvSpPr>
            <a:spLocks noGrp="1"/>
          </p:cNvSpPr>
          <p:nvPr>
            <p:ph idx="1"/>
          </p:nvPr>
        </p:nvSpPr>
        <p:spPr>
          <a:xfrm>
            <a:off x="1182688" y="2017713"/>
            <a:ext cx="7772400" cy="4459287"/>
          </a:xfrm>
        </p:spPr>
        <p:txBody>
          <a:bodyPr/>
          <a:lstStyle/>
          <a:p>
            <a:pPr>
              <a:spcBef>
                <a:spcPct val="0"/>
              </a:spcBef>
              <a:spcAft>
                <a:spcPts val="1800"/>
              </a:spcAft>
              <a:defRPr/>
            </a:pPr>
            <a:r>
              <a:rPr lang="en-US" altLang="en-US" sz="2400" dirty="0" smtClean="0">
                <a:latin typeface="Cambria" panose="02040503050406030204" pitchFamily="18" charset="0"/>
              </a:rPr>
              <a:t>Type of Association found among variables</a:t>
            </a:r>
          </a:p>
          <a:p>
            <a:pPr>
              <a:spcBef>
                <a:spcPct val="0"/>
              </a:spcBef>
              <a:spcAft>
                <a:spcPts val="1800"/>
              </a:spcAft>
              <a:defRPr/>
            </a:pPr>
            <a:r>
              <a:rPr lang="en-US" altLang="en-US" sz="2400" dirty="0" smtClean="0">
                <a:latin typeface="Cambria" panose="02040503050406030204" pitchFamily="18" charset="0"/>
              </a:rPr>
              <a:t>Describe two methods </a:t>
            </a:r>
            <a:r>
              <a:rPr lang="en-US" altLang="en-US" sz="2400" dirty="0" smtClean="0">
                <a:solidFill>
                  <a:srgbClr val="FF0000"/>
                </a:solidFill>
                <a:latin typeface="Cambria" panose="02040503050406030204" pitchFamily="18" charset="0"/>
              </a:rPr>
              <a:t>for</a:t>
            </a:r>
            <a:r>
              <a:rPr lang="en-US" altLang="en-US" sz="2400" dirty="0" smtClean="0">
                <a:latin typeface="Cambria" panose="02040503050406030204" pitchFamily="18" charset="0"/>
              </a:rPr>
              <a:t> displaying data graphically</a:t>
            </a:r>
          </a:p>
          <a:p>
            <a:pPr>
              <a:spcBef>
                <a:spcPct val="0"/>
              </a:spcBef>
              <a:spcAft>
                <a:spcPts val="1800"/>
              </a:spcAft>
              <a:defRPr/>
            </a:pPr>
            <a:r>
              <a:rPr lang="en-US" altLang="en-US" sz="2400" dirty="0" smtClean="0">
                <a:latin typeface="Cambria" panose="02040503050406030204" pitchFamily="18" charset="0"/>
              </a:rPr>
              <a:t>Set up contingency table</a:t>
            </a:r>
          </a:p>
          <a:p>
            <a:pPr>
              <a:spcBef>
                <a:spcPct val="0"/>
              </a:spcBef>
              <a:spcAft>
                <a:spcPts val="1800"/>
              </a:spcAft>
              <a:defRPr/>
            </a:pPr>
            <a:r>
              <a:rPr lang="en-US" altLang="en-US" sz="2400" dirty="0" smtClean="0">
                <a:latin typeface="Cambria" panose="02040503050406030204" pitchFamily="18" charset="0"/>
              </a:rPr>
              <a:t>State three criteria of causality</a:t>
            </a:r>
          </a:p>
          <a:p>
            <a:pPr marL="0" indent="0">
              <a:spcBef>
                <a:spcPct val="0"/>
              </a:spcBef>
              <a:spcAft>
                <a:spcPts val="1800"/>
              </a:spcAft>
              <a:buFont typeface="Wingdings" panose="05000000000000000000" pitchFamily="2" charset="2"/>
              <a:buNone/>
              <a:defRPr/>
            </a:pPr>
            <a:endParaRPr lang="en-US" altLang="en-US" sz="2400" dirty="0" smtClean="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sz="3600" dirty="0" smtClean="0">
                <a:latin typeface="Cambria" panose="02040503050406030204" pitchFamily="18" charset="0"/>
              </a:rPr>
              <a:t>Descriptive epidemiology and Analytic epidemiology</a:t>
            </a:r>
          </a:p>
        </p:txBody>
      </p:sp>
      <p:sp>
        <p:nvSpPr>
          <p:cNvPr id="11267" name="Content Placeholder 2"/>
          <p:cNvSpPr>
            <a:spLocks noGrp="1"/>
          </p:cNvSpPr>
          <p:nvPr>
            <p:ph idx="1"/>
          </p:nvPr>
        </p:nvSpPr>
        <p:spPr>
          <a:xfrm>
            <a:off x="1182688" y="1981200"/>
            <a:ext cx="7772400" cy="4151313"/>
          </a:xfrm>
        </p:spPr>
        <p:txBody>
          <a:bodyPr/>
          <a:lstStyle/>
          <a:p>
            <a:pPr>
              <a:spcBef>
                <a:spcPct val="0"/>
              </a:spcBef>
              <a:spcAft>
                <a:spcPts val="1800"/>
              </a:spcAft>
            </a:pPr>
            <a:r>
              <a:rPr lang="en-US" altLang="en-US" dirty="0" smtClean="0">
                <a:latin typeface="Cambria" panose="02040503050406030204" pitchFamily="18" charset="0"/>
              </a:rPr>
              <a:t>Descriptive epidemiology </a:t>
            </a:r>
          </a:p>
          <a:p>
            <a:pPr>
              <a:spcBef>
                <a:spcPct val="0"/>
              </a:spcBef>
              <a:spcAft>
                <a:spcPts val="1800"/>
              </a:spcAft>
              <a:buFont typeface="Wingdings" panose="05000000000000000000" pitchFamily="2" charset="2"/>
              <a:buChar char="Ø"/>
            </a:pPr>
            <a:r>
              <a:rPr lang="en-US" altLang="en-US" sz="2400" dirty="0" smtClean="0">
                <a:latin typeface="Cambria" panose="02040503050406030204" pitchFamily="18" charset="0"/>
              </a:rPr>
              <a:t>Describing the occurrence of disease in population (</a:t>
            </a:r>
            <a:r>
              <a:rPr lang="en-US" altLang="en-US" sz="2400" dirty="0" smtClean="0">
                <a:solidFill>
                  <a:srgbClr val="FF0000"/>
                </a:solidFill>
                <a:latin typeface="Cambria" panose="02040503050406030204" pitchFamily="18" charset="0"/>
              </a:rPr>
              <a:t>distribution</a:t>
            </a:r>
            <a:r>
              <a:rPr lang="en-US" altLang="en-US" sz="2400" dirty="0" smtClean="0">
                <a:latin typeface="Cambria" panose="02040503050406030204" pitchFamily="18" charset="0"/>
              </a:rPr>
              <a:t>)</a:t>
            </a:r>
          </a:p>
          <a:p>
            <a:pPr>
              <a:spcBef>
                <a:spcPct val="0"/>
              </a:spcBef>
              <a:spcAft>
                <a:spcPts val="1800"/>
              </a:spcAft>
            </a:pPr>
            <a:r>
              <a:rPr lang="en-US" altLang="en-US" dirty="0" smtClean="0">
                <a:latin typeface="Cambria" panose="02040503050406030204" pitchFamily="18" charset="0"/>
              </a:rPr>
              <a:t>Analytic epidemiology</a:t>
            </a:r>
          </a:p>
          <a:p>
            <a:pPr>
              <a:spcBef>
                <a:spcPct val="0"/>
              </a:spcBef>
              <a:spcAft>
                <a:spcPts val="1800"/>
              </a:spcAft>
              <a:buFont typeface="Wingdings" panose="05000000000000000000" pitchFamily="2" charset="2"/>
              <a:buChar char="Ø"/>
            </a:pPr>
            <a:r>
              <a:rPr lang="en-US" altLang="en-US" sz="2400" dirty="0" smtClean="0">
                <a:latin typeface="Cambria" panose="02040503050406030204" pitchFamily="18" charset="0"/>
              </a:rPr>
              <a:t>Using epidemiology to study the etiology of disease and </a:t>
            </a:r>
            <a:r>
              <a:rPr lang="en-US" altLang="en-US" sz="2400" dirty="0" err="1" smtClean="0">
                <a:latin typeface="Cambria" panose="02040503050406030204" pitchFamily="18" charset="0"/>
              </a:rPr>
              <a:t>determing</a:t>
            </a:r>
            <a:r>
              <a:rPr lang="en-US" altLang="en-US" sz="2400" dirty="0" smtClean="0">
                <a:latin typeface="Cambria" panose="02040503050406030204" pitchFamily="18" charset="0"/>
              </a:rPr>
              <a:t> whether there is a causal relationship between exposures and health outcomes (</a:t>
            </a:r>
            <a:r>
              <a:rPr lang="en-US" altLang="en-US" sz="2400" dirty="0" smtClean="0">
                <a:solidFill>
                  <a:srgbClr val="FF0000"/>
                </a:solidFill>
                <a:latin typeface="Cambria" panose="02040503050406030204" pitchFamily="18" charset="0"/>
              </a:rPr>
              <a:t>determinants</a:t>
            </a:r>
            <a:r>
              <a:rPr lang="en-US" altLang="en-US" sz="2400" dirty="0" smtClean="0">
                <a:latin typeface="Cambria" panose="02040503050406030204" pitchFamily="18" charset="0"/>
              </a:rPr>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4000" smtClean="0">
                <a:latin typeface="Cambria" panose="02040503050406030204" pitchFamily="18" charset="0"/>
              </a:rPr>
              <a:t>Variable</a:t>
            </a:r>
          </a:p>
        </p:txBody>
      </p:sp>
      <p:sp>
        <p:nvSpPr>
          <p:cNvPr id="3" name="Content Placeholder 2"/>
          <p:cNvSpPr>
            <a:spLocks noGrp="1"/>
          </p:cNvSpPr>
          <p:nvPr>
            <p:ph idx="1"/>
          </p:nvPr>
        </p:nvSpPr>
        <p:spPr>
          <a:xfrm>
            <a:off x="1182688" y="1905000"/>
            <a:ext cx="7656512" cy="4724400"/>
          </a:xfrm>
        </p:spPr>
        <p:txBody>
          <a:bodyPr/>
          <a:lstStyle/>
          <a:p>
            <a:pPr>
              <a:spcAft>
                <a:spcPts val="1800"/>
              </a:spcAft>
              <a:defRPr/>
            </a:pPr>
            <a:r>
              <a:rPr lang="en-US" sz="2600" dirty="0">
                <a:latin typeface="Cambria" panose="02040503050406030204" pitchFamily="18" charset="0"/>
              </a:rPr>
              <a:t>Variable: any quantity that varies. Any attribute, phenomenon, or event that can have different values.</a:t>
            </a:r>
          </a:p>
          <a:p>
            <a:pPr lvl="1">
              <a:spcBef>
                <a:spcPts val="0"/>
              </a:spcBef>
              <a:spcAft>
                <a:spcPts val="1800"/>
              </a:spcAft>
              <a:buFont typeface="Wingdings" panose="05000000000000000000" pitchFamily="2" charset="2"/>
              <a:buChar char="Ø"/>
              <a:defRPr/>
            </a:pPr>
            <a:r>
              <a:rPr lang="en-US" sz="1600" dirty="0" smtClean="0">
                <a:latin typeface="Cambria" panose="02040503050406030204" pitchFamily="18" charset="0"/>
              </a:rPr>
              <a:t>Continuous variable : </a:t>
            </a:r>
            <a:r>
              <a:rPr lang="en-US" altLang="en-US" sz="1600" dirty="0">
                <a:solidFill>
                  <a:srgbClr val="000000"/>
                </a:solidFill>
                <a:latin typeface="Cambria" panose="02040503050406030204" pitchFamily="18" charset="0"/>
              </a:rPr>
              <a:t>a </a:t>
            </a:r>
            <a:r>
              <a:rPr lang="en-US" altLang="en-US" sz="1600" dirty="0" smtClean="0">
                <a:solidFill>
                  <a:srgbClr val="000000"/>
                </a:solidFill>
                <a:latin typeface="Cambria" panose="02040503050406030204" pitchFamily="18" charset="0"/>
              </a:rPr>
              <a:t> </a:t>
            </a:r>
            <a:r>
              <a:rPr lang="en-US" altLang="en-US" sz="1600" dirty="0">
                <a:solidFill>
                  <a:srgbClr val="000000"/>
                </a:solidFill>
                <a:latin typeface="Cambria" panose="02040503050406030204" pitchFamily="18" charset="0"/>
              </a:rPr>
              <a:t>variable that can have an infinite number of values within a specified range</a:t>
            </a:r>
            <a:r>
              <a:rPr lang="en-US" altLang="en-US" sz="1600" dirty="0" smtClean="0">
                <a:solidFill>
                  <a:srgbClr val="000000"/>
                </a:solidFill>
                <a:latin typeface="Cambria" panose="02040503050406030204" pitchFamily="18" charset="0"/>
              </a:rPr>
              <a:t>.</a:t>
            </a:r>
          </a:p>
          <a:p>
            <a:pPr marL="857250" lvl="2" indent="0">
              <a:spcBef>
                <a:spcPts val="0"/>
              </a:spcBef>
              <a:spcAft>
                <a:spcPts val="0"/>
              </a:spcAft>
              <a:buFont typeface="Wingdings" panose="05000000000000000000" pitchFamily="2" charset="2"/>
              <a:buNone/>
              <a:defRPr/>
            </a:pPr>
            <a:r>
              <a:rPr lang="en-US" sz="1600" dirty="0">
                <a:solidFill>
                  <a:srgbClr val="000000"/>
                </a:solidFill>
                <a:latin typeface="Cambria" panose="02040503050406030204" pitchFamily="18" charset="0"/>
              </a:rPr>
              <a:t> </a:t>
            </a:r>
            <a:r>
              <a:rPr lang="en-US" sz="1600" dirty="0" smtClean="0">
                <a:solidFill>
                  <a:srgbClr val="000000"/>
                </a:solidFill>
                <a:latin typeface="Cambria" panose="02040503050406030204" pitchFamily="18" charset="0"/>
              </a:rPr>
              <a:t>      Height</a:t>
            </a:r>
          </a:p>
          <a:p>
            <a:pPr marL="857250" lvl="2" indent="0">
              <a:spcBef>
                <a:spcPts val="0"/>
              </a:spcBef>
              <a:spcAft>
                <a:spcPts val="0"/>
              </a:spcAft>
              <a:buFont typeface="Wingdings" panose="05000000000000000000" pitchFamily="2" charset="2"/>
              <a:buNone/>
              <a:defRPr/>
            </a:pPr>
            <a:r>
              <a:rPr lang="en-US" sz="1600" dirty="0">
                <a:solidFill>
                  <a:srgbClr val="000000"/>
                </a:solidFill>
                <a:latin typeface="Cambria" panose="02040503050406030204" pitchFamily="18" charset="0"/>
              </a:rPr>
              <a:t> </a:t>
            </a:r>
            <a:r>
              <a:rPr lang="en-US" sz="1600" dirty="0" smtClean="0">
                <a:solidFill>
                  <a:srgbClr val="000000"/>
                </a:solidFill>
                <a:latin typeface="Cambria" panose="02040503050406030204" pitchFamily="18" charset="0"/>
              </a:rPr>
              <a:t>     Weight</a:t>
            </a:r>
          </a:p>
          <a:p>
            <a:pPr marL="457200" lvl="1" indent="0">
              <a:spcBef>
                <a:spcPts val="0"/>
              </a:spcBef>
              <a:buFont typeface="Wingdings" panose="05000000000000000000" pitchFamily="2" charset="2"/>
              <a:buNone/>
              <a:defRPr/>
            </a:pPr>
            <a:endParaRPr lang="en-US" sz="1600" dirty="0" smtClean="0">
              <a:latin typeface="Cambria" panose="02040503050406030204" pitchFamily="18" charset="0"/>
            </a:endParaRPr>
          </a:p>
          <a:p>
            <a:pPr lvl="1">
              <a:spcBef>
                <a:spcPts val="0"/>
              </a:spcBef>
              <a:buFont typeface="Wingdings" panose="05000000000000000000" pitchFamily="2" charset="2"/>
              <a:buChar char="Ø"/>
              <a:defRPr/>
            </a:pPr>
            <a:r>
              <a:rPr lang="en-US" sz="1600" dirty="0" smtClean="0">
                <a:latin typeface="Cambria" panose="02040503050406030204" pitchFamily="18" charset="0"/>
              </a:rPr>
              <a:t>Categorical variable : a variable that can take on one of a limited, and usually fixed, number of possible values</a:t>
            </a:r>
          </a:p>
          <a:p>
            <a:pPr marL="457200" lvl="1" indent="0">
              <a:spcBef>
                <a:spcPts val="0"/>
              </a:spcBef>
              <a:buFont typeface="Wingdings" panose="05000000000000000000" pitchFamily="2" charset="2"/>
              <a:buNone/>
              <a:defRPr/>
            </a:pPr>
            <a:r>
              <a:rPr lang="en-US" sz="1600" dirty="0" smtClean="0">
                <a:latin typeface="Cambria" panose="02040503050406030204" pitchFamily="18" charset="0"/>
              </a:rPr>
              <a:t>             Gender </a:t>
            </a:r>
          </a:p>
          <a:p>
            <a:pPr marL="457200" lvl="1" indent="0">
              <a:spcBef>
                <a:spcPts val="0"/>
              </a:spcBef>
              <a:buFont typeface="Wingdings" panose="05000000000000000000" pitchFamily="2" charset="2"/>
              <a:buNone/>
              <a:defRPr/>
            </a:pPr>
            <a:r>
              <a:rPr lang="en-US" sz="1600" dirty="0">
                <a:latin typeface="Cambria" panose="02040503050406030204" pitchFamily="18" charset="0"/>
              </a:rPr>
              <a:t> </a:t>
            </a:r>
            <a:r>
              <a:rPr lang="en-US" sz="1600" dirty="0" smtClean="0">
                <a:latin typeface="Cambria" panose="02040503050406030204" pitchFamily="18" charset="0"/>
              </a:rPr>
              <a:t>            Race</a:t>
            </a:r>
          </a:p>
          <a:p>
            <a:pPr marL="457200" lvl="1" indent="0">
              <a:spcBef>
                <a:spcPts val="0"/>
              </a:spcBef>
              <a:buFont typeface="Wingdings" panose="05000000000000000000" pitchFamily="2" charset="2"/>
              <a:buNone/>
              <a:defRPr/>
            </a:pPr>
            <a:endParaRPr lang="en-US" sz="1600" dirty="0">
              <a:latin typeface="Cambria" panose="02040503050406030204" pitchFamily="18" charset="0"/>
            </a:endParaRPr>
          </a:p>
          <a:p>
            <a:pPr marL="457200" lvl="1" indent="0">
              <a:spcBef>
                <a:spcPts val="0"/>
              </a:spcBef>
              <a:buFont typeface="Wingdings" panose="05000000000000000000" pitchFamily="2" charset="2"/>
              <a:buNone/>
              <a:defRPr/>
            </a:pPr>
            <a:r>
              <a:rPr lang="en-US" sz="1600" dirty="0" smtClean="0">
                <a:solidFill>
                  <a:srgbClr val="FF0000"/>
                </a:solidFill>
                <a:latin typeface="Cambria" panose="02040503050406030204" pitchFamily="18" charset="0"/>
              </a:rPr>
              <a:t>Is gender a variable in prostate cancer study or cervical cancer study?</a:t>
            </a:r>
            <a:endParaRPr lang="en-US" sz="1600" dirty="0">
              <a:solidFill>
                <a:srgbClr val="FF0000"/>
              </a:solidFill>
              <a:latin typeface="Cambria" panose="020405030504060302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smtClean="0">
                <a:latin typeface="Cambria" panose="02040503050406030204" pitchFamily="18" charset="0"/>
              </a:rPr>
              <a:t>Association </a:t>
            </a:r>
          </a:p>
        </p:txBody>
      </p:sp>
      <p:sp>
        <p:nvSpPr>
          <p:cNvPr id="15363" name="Content Placeholder 2"/>
          <p:cNvSpPr>
            <a:spLocks noGrp="1"/>
          </p:cNvSpPr>
          <p:nvPr>
            <p:ph idx="1"/>
          </p:nvPr>
        </p:nvSpPr>
        <p:spPr>
          <a:xfrm>
            <a:off x="304800" y="2017712"/>
            <a:ext cx="8650288" cy="4840287"/>
          </a:xfrm>
        </p:spPr>
        <p:txBody>
          <a:bodyPr/>
          <a:lstStyle/>
          <a:p>
            <a:pPr>
              <a:buFont typeface="Wingdings" panose="05000000000000000000" pitchFamily="2" charset="2"/>
              <a:buChar char="q"/>
            </a:pPr>
            <a:r>
              <a:rPr lang="en-US" altLang="en-US" sz="2600" dirty="0" smtClean="0">
                <a:latin typeface="Cambria" panose="02040503050406030204" pitchFamily="18" charset="0"/>
              </a:rPr>
              <a:t>Refers to a linkage between or among variables; variables are associated with on another.</a:t>
            </a:r>
          </a:p>
          <a:p>
            <a:pPr marL="0" indent="0">
              <a:buNone/>
            </a:pPr>
            <a:endParaRPr lang="en-US" altLang="en-US" sz="2600" dirty="0" smtClean="0">
              <a:latin typeface="Cambria" panose="02040503050406030204" pitchFamily="18" charset="0"/>
            </a:endParaRPr>
          </a:p>
          <a:p>
            <a:pPr>
              <a:buFont typeface="Wingdings" panose="05000000000000000000" pitchFamily="2" charset="2"/>
              <a:buChar char="q"/>
            </a:pPr>
            <a:r>
              <a:rPr lang="en-US" altLang="en-US" sz="2800" dirty="0" smtClean="0">
                <a:latin typeface="Cambria" panose="02040503050406030204" pitchFamily="18" charset="0"/>
              </a:rPr>
              <a:t>Type of associations</a:t>
            </a:r>
          </a:p>
          <a:p>
            <a:pPr lvl="2">
              <a:spcBef>
                <a:spcPts val="0"/>
              </a:spcBef>
              <a:spcAft>
                <a:spcPts val="1200"/>
              </a:spcAft>
              <a:buClr>
                <a:srgbClr val="C00000"/>
              </a:buClr>
              <a:buFont typeface="Wingdings" panose="05000000000000000000" pitchFamily="2" charset="2"/>
              <a:buChar char="Ø"/>
              <a:defRPr/>
            </a:pPr>
            <a:r>
              <a:rPr lang="en-US" sz="1800" dirty="0">
                <a:latin typeface="Cambria" panose="02040503050406030204" pitchFamily="18" charset="0"/>
              </a:rPr>
              <a:t>Positive association :  as the value of one variable </a:t>
            </a:r>
            <a:r>
              <a:rPr lang="en-US" sz="1800" dirty="0">
                <a:solidFill>
                  <a:srgbClr val="FF0000"/>
                </a:solidFill>
                <a:latin typeface="Cambria" panose="02040503050406030204" pitchFamily="18" charset="0"/>
              </a:rPr>
              <a:t>increases</a:t>
            </a:r>
            <a:r>
              <a:rPr lang="en-US" sz="1800" dirty="0">
                <a:latin typeface="Cambria" panose="02040503050406030204" pitchFamily="18" charset="0"/>
              </a:rPr>
              <a:t> , the value of the other variable </a:t>
            </a:r>
            <a:r>
              <a:rPr lang="en-US" sz="1800" dirty="0" smtClean="0">
                <a:solidFill>
                  <a:srgbClr val="FF0000"/>
                </a:solidFill>
                <a:latin typeface="Cambria" panose="02040503050406030204" pitchFamily="18" charset="0"/>
              </a:rPr>
              <a:t>increases</a:t>
            </a:r>
            <a:endParaRPr lang="en-US" sz="1800" dirty="0">
              <a:solidFill>
                <a:srgbClr val="FF0000"/>
              </a:solidFill>
              <a:latin typeface="Cambria" panose="02040503050406030204" pitchFamily="18" charset="0"/>
            </a:endParaRPr>
          </a:p>
          <a:p>
            <a:pPr marL="914400" lvl="2" indent="0">
              <a:spcBef>
                <a:spcPts val="0"/>
              </a:spcBef>
              <a:spcAft>
                <a:spcPts val="0"/>
              </a:spcAft>
              <a:buClr>
                <a:srgbClr val="C00000"/>
              </a:buClr>
              <a:buNone/>
              <a:defRPr/>
            </a:pPr>
            <a:r>
              <a:rPr lang="en-US" sz="1800" dirty="0">
                <a:solidFill>
                  <a:srgbClr val="FF0000"/>
                </a:solidFill>
                <a:latin typeface="Cambria" panose="02040503050406030204" pitchFamily="18" charset="0"/>
              </a:rPr>
              <a:t>                     </a:t>
            </a:r>
            <a:r>
              <a:rPr lang="en-US" sz="1800" dirty="0">
                <a:solidFill>
                  <a:schemeClr val="tx2"/>
                </a:solidFill>
                <a:latin typeface="Cambria" panose="02040503050406030204" pitchFamily="18" charset="0"/>
              </a:rPr>
              <a:t>Height  vs. Weight</a:t>
            </a:r>
          </a:p>
          <a:p>
            <a:pPr marL="914400" lvl="2" indent="0">
              <a:spcBef>
                <a:spcPts val="0"/>
              </a:spcBef>
              <a:spcAft>
                <a:spcPts val="1200"/>
              </a:spcAft>
              <a:buClr>
                <a:srgbClr val="C00000"/>
              </a:buClr>
              <a:buNone/>
              <a:defRPr/>
            </a:pPr>
            <a:r>
              <a:rPr lang="en-US" sz="1800" dirty="0">
                <a:solidFill>
                  <a:schemeClr val="tx2"/>
                </a:solidFill>
                <a:latin typeface="Cambria" panose="02040503050406030204" pitchFamily="18" charset="0"/>
              </a:rPr>
              <a:t>                     Hour studied vs. GPA</a:t>
            </a:r>
          </a:p>
          <a:p>
            <a:pPr lvl="2">
              <a:spcBef>
                <a:spcPts val="0"/>
              </a:spcBef>
              <a:spcAft>
                <a:spcPts val="1200"/>
              </a:spcAft>
              <a:buClr>
                <a:srgbClr val="C00000"/>
              </a:buClr>
              <a:buFont typeface="Wingdings" panose="05000000000000000000" pitchFamily="2" charset="2"/>
              <a:buChar char="Ø"/>
              <a:defRPr/>
            </a:pPr>
            <a:r>
              <a:rPr lang="en-US" sz="1800" dirty="0">
                <a:latin typeface="Cambria" panose="02040503050406030204" pitchFamily="18" charset="0"/>
              </a:rPr>
              <a:t> Negative association: when the value of variable </a:t>
            </a:r>
            <a:r>
              <a:rPr lang="en-US" sz="1800" dirty="0">
                <a:solidFill>
                  <a:srgbClr val="FF0000"/>
                </a:solidFill>
                <a:latin typeface="Cambria" panose="02040503050406030204" pitchFamily="18" charset="0"/>
              </a:rPr>
              <a:t>increases</a:t>
            </a:r>
            <a:r>
              <a:rPr lang="en-US" sz="1800" dirty="0">
                <a:latin typeface="Cambria" panose="02040503050406030204" pitchFamily="18" charset="0"/>
              </a:rPr>
              <a:t>, the value of other variable </a:t>
            </a:r>
            <a:r>
              <a:rPr lang="en-US" sz="1800" dirty="0">
                <a:solidFill>
                  <a:srgbClr val="FF0000"/>
                </a:solidFill>
                <a:latin typeface="Cambria" panose="02040503050406030204" pitchFamily="18" charset="0"/>
              </a:rPr>
              <a:t>decreases</a:t>
            </a:r>
          </a:p>
          <a:p>
            <a:pPr marL="0" indent="0">
              <a:spcBef>
                <a:spcPts val="0"/>
              </a:spcBef>
              <a:spcAft>
                <a:spcPts val="0"/>
              </a:spcAft>
              <a:buClr>
                <a:srgbClr val="C00000"/>
              </a:buClr>
              <a:buNone/>
              <a:defRPr/>
            </a:pPr>
            <a:r>
              <a:rPr lang="en-US" sz="2600" dirty="0">
                <a:latin typeface="Cambria" panose="02040503050406030204" pitchFamily="18" charset="0"/>
              </a:rPr>
              <a:t>                           </a:t>
            </a:r>
            <a:r>
              <a:rPr lang="en-US" sz="1800" dirty="0">
                <a:solidFill>
                  <a:schemeClr val="tx2"/>
                </a:solidFill>
                <a:latin typeface="Cambria" panose="02040503050406030204" pitchFamily="18" charset="0"/>
              </a:rPr>
              <a:t>Hours spent playing video games vs. GPA </a:t>
            </a:r>
          </a:p>
          <a:p>
            <a:pPr marL="0" indent="0">
              <a:spcBef>
                <a:spcPts val="0"/>
              </a:spcBef>
              <a:spcAft>
                <a:spcPts val="0"/>
              </a:spcAft>
              <a:buClr>
                <a:srgbClr val="C00000"/>
              </a:buClr>
              <a:buNone/>
              <a:defRPr/>
            </a:pPr>
            <a:r>
              <a:rPr lang="en-US" sz="1800" dirty="0">
                <a:solidFill>
                  <a:schemeClr val="tx2"/>
                </a:solidFill>
                <a:latin typeface="Cambria" panose="02040503050406030204" pitchFamily="18" charset="0"/>
              </a:rPr>
              <a:t>                                       Weight of a car and miles per gallon</a:t>
            </a:r>
          </a:p>
          <a:p>
            <a:pPr>
              <a:buFont typeface="Wingdings" panose="05000000000000000000" pitchFamily="2" charset="2"/>
              <a:buChar char="q"/>
            </a:pPr>
            <a:endParaRPr lang="en-US" altLang="en-US" sz="2600" dirty="0" smtClean="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z="3600" dirty="0" smtClean="0">
                <a:latin typeface="Cambria" panose="02040503050406030204" pitchFamily="18" charset="0"/>
              </a:rPr>
              <a:t>Direction  and strength of  an association</a:t>
            </a:r>
          </a:p>
        </p:txBody>
      </p:sp>
      <p:sp>
        <p:nvSpPr>
          <p:cNvPr id="19459" name="Content Placeholder 2"/>
          <p:cNvSpPr>
            <a:spLocks noGrp="1"/>
          </p:cNvSpPr>
          <p:nvPr>
            <p:ph idx="1"/>
          </p:nvPr>
        </p:nvSpPr>
        <p:spPr/>
        <p:txBody>
          <a:bodyPr/>
          <a:lstStyle/>
          <a:p>
            <a:pPr>
              <a:spcBef>
                <a:spcPct val="0"/>
              </a:spcBef>
              <a:spcAft>
                <a:spcPts val="1200"/>
              </a:spcAft>
            </a:pPr>
            <a:r>
              <a:rPr lang="en-US" altLang="en-US" sz="2400" dirty="0" smtClean="0">
                <a:latin typeface="Cambria" panose="02040503050406030204" pitchFamily="18" charset="0"/>
              </a:rPr>
              <a:t>Pearson correlation coefficient(r) for continuous variables</a:t>
            </a:r>
          </a:p>
          <a:p>
            <a:pPr lvl="1">
              <a:spcBef>
                <a:spcPct val="0"/>
              </a:spcBef>
              <a:spcAft>
                <a:spcPts val="1200"/>
              </a:spcAft>
              <a:buFont typeface="Wingdings" panose="05000000000000000000" pitchFamily="2" charset="2"/>
              <a:buChar char="Ø"/>
            </a:pPr>
            <a:r>
              <a:rPr lang="en-US" altLang="en-US" sz="1600" dirty="0" smtClean="0">
                <a:latin typeface="Cambria" panose="02040503050406030204" pitchFamily="18" charset="0"/>
              </a:rPr>
              <a:t>Range from -1 to +1 </a:t>
            </a:r>
          </a:p>
          <a:p>
            <a:pPr lvl="1">
              <a:spcBef>
                <a:spcPct val="0"/>
              </a:spcBef>
              <a:spcAft>
                <a:spcPts val="1200"/>
              </a:spcAft>
              <a:buFont typeface="Wingdings" panose="05000000000000000000" pitchFamily="2" charset="2"/>
              <a:buChar char="Ø"/>
            </a:pPr>
            <a:r>
              <a:rPr lang="en-US" altLang="en-US" sz="1600" dirty="0" smtClean="0">
                <a:latin typeface="Cambria" panose="02040503050406030204" pitchFamily="18" charset="0"/>
              </a:rPr>
              <a:t>When r is negative,  the association is negative (</a:t>
            </a:r>
            <a:r>
              <a:rPr lang="en-US" altLang="en-US" sz="1600" dirty="0" smtClean="0">
                <a:solidFill>
                  <a:srgbClr val="FF0000"/>
                </a:solidFill>
                <a:latin typeface="Cambria" panose="02040503050406030204" pitchFamily="18" charset="0"/>
              </a:rPr>
              <a:t>Negative association</a:t>
            </a:r>
            <a:r>
              <a:rPr lang="en-US" altLang="en-US" sz="1600" dirty="0" smtClean="0">
                <a:latin typeface="Cambria" panose="02040503050406030204" pitchFamily="18" charset="0"/>
              </a:rPr>
              <a:t>)</a:t>
            </a:r>
          </a:p>
          <a:p>
            <a:pPr lvl="1">
              <a:spcBef>
                <a:spcPct val="0"/>
              </a:spcBef>
              <a:spcAft>
                <a:spcPts val="1200"/>
              </a:spcAft>
              <a:buFont typeface="Wingdings" panose="05000000000000000000" pitchFamily="2" charset="2"/>
              <a:buChar char="Ø"/>
            </a:pPr>
            <a:r>
              <a:rPr lang="en-US" altLang="en-US" sz="1600" dirty="0" smtClean="0">
                <a:latin typeface="Cambria" panose="02040503050406030204" pitchFamily="18" charset="0"/>
              </a:rPr>
              <a:t>When r is </a:t>
            </a:r>
            <a:r>
              <a:rPr lang="en-US" altLang="en-US" sz="1600" dirty="0" smtClean="0">
                <a:solidFill>
                  <a:srgbClr val="FF0000"/>
                </a:solidFill>
                <a:latin typeface="Cambria" panose="02040503050406030204" pitchFamily="18" charset="0"/>
              </a:rPr>
              <a:t>positive</a:t>
            </a:r>
            <a:r>
              <a:rPr lang="en-US" altLang="en-US" sz="1600" dirty="0" smtClean="0">
                <a:latin typeface="Cambria" panose="02040503050406030204" pitchFamily="18" charset="0"/>
              </a:rPr>
              <a:t> , the association is positive (</a:t>
            </a:r>
            <a:r>
              <a:rPr lang="en-US" altLang="en-US" sz="1600" dirty="0" smtClean="0">
                <a:solidFill>
                  <a:srgbClr val="FF0000"/>
                </a:solidFill>
                <a:latin typeface="Cambria" panose="02040503050406030204" pitchFamily="18" charset="0"/>
              </a:rPr>
              <a:t>Positive association</a:t>
            </a:r>
            <a:r>
              <a:rPr lang="en-US" altLang="en-US" sz="1600" dirty="0" smtClean="0">
                <a:latin typeface="Cambria" panose="02040503050406030204" pitchFamily="18" charset="0"/>
              </a:rPr>
              <a:t>)</a:t>
            </a:r>
          </a:p>
          <a:p>
            <a:pPr lvl="1">
              <a:spcBef>
                <a:spcPct val="0"/>
              </a:spcBef>
              <a:spcAft>
                <a:spcPts val="1200"/>
              </a:spcAft>
              <a:buFont typeface="Wingdings" panose="05000000000000000000" pitchFamily="2" charset="2"/>
              <a:buChar char="Ø"/>
            </a:pPr>
            <a:r>
              <a:rPr lang="en-US" altLang="en-US" sz="1600" dirty="0" smtClean="0">
                <a:latin typeface="Cambria" panose="02040503050406030204" pitchFamily="18" charset="0"/>
              </a:rPr>
              <a:t>The closer is to either +1 or -1, the stronger is the association  </a:t>
            </a:r>
          </a:p>
          <a:p>
            <a:pPr lvl="1">
              <a:spcBef>
                <a:spcPct val="0"/>
              </a:spcBef>
              <a:spcAft>
                <a:spcPts val="1200"/>
              </a:spcAft>
              <a:buFont typeface="Wingdings" panose="05000000000000000000" pitchFamily="2" charset="2"/>
              <a:buChar char="Ø"/>
            </a:pPr>
            <a:r>
              <a:rPr lang="en-US" altLang="en-US" sz="1600" dirty="0" smtClean="0">
                <a:latin typeface="Cambria" panose="02040503050406030204" pitchFamily="18" charset="0"/>
              </a:rPr>
              <a:t>0 means that there is no association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sz="3600" dirty="0" smtClean="0">
                <a:latin typeface="Cambria" panose="02040503050406030204" pitchFamily="18" charset="0"/>
              </a:rPr>
              <a:t>Scatter plots for continuous variables</a:t>
            </a:r>
          </a:p>
        </p:txBody>
      </p:sp>
      <p:sp>
        <p:nvSpPr>
          <p:cNvPr id="20483" name="Content Placeholder 2"/>
          <p:cNvSpPr>
            <a:spLocks noGrp="1"/>
          </p:cNvSpPr>
          <p:nvPr>
            <p:ph idx="1"/>
          </p:nvPr>
        </p:nvSpPr>
        <p:spPr/>
        <p:txBody>
          <a:bodyPr/>
          <a:lstStyle/>
          <a:p>
            <a:pPr>
              <a:spcBef>
                <a:spcPct val="0"/>
              </a:spcBef>
              <a:spcAft>
                <a:spcPts val="1800"/>
              </a:spcAft>
            </a:pPr>
            <a:r>
              <a:rPr lang="en-US" altLang="en-US" sz="2400" dirty="0" smtClean="0">
                <a:latin typeface="Cambria" panose="02040503050406030204" pitchFamily="18" charset="0"/>
              </a:rPr>
              <a:t>A  diagram plots two variables : one variable on X axis(horizontal axis)  and other on a Y axis(vertical axis)</a:t>
            </a:r>
          </a:p>
          <a:p>
            <a:pPr>
              <a:spcBef>
                <a:spcPct val="0"/>
              </a:spcBef>
              <a:spcAft>
                <a:spcPts val="1800"/>
              </a:spcAft>
            </a:pPr>
            <a:r>
              <a:rPr lang="en-US" altLang="en-US" sz="2400" dirty="0" smtClean="0">
                <a:latin typeface="Cambria" panose="02040503050406030204" pitchFamily="18" charset="0"/>
              </a:rPr>
              <a:t>The measurements for each case plotted are a single data point.</a:t>
            </a:r>
          </a:p>
          <a:p>
            <a:pPr>
              <a:spcBef>
                <a:spcPct val="0"/>
              </a:spcBef>
              <a:spcAft>
                <a:spcPts val="1800"/>
              </a:spcAft>
            </a:pPr>
            <a:r>
              <a:rPr lang="en-US" altLang="en-US" sz="2400" dirty="0" smtClean="0">
                <a:latin typeface="Cambria" panose="02040503050406030204" pitchFamily="18" charset="0"/>
              </a:rPr>
              <a:t>Example: </a:t>
            </a:r>
          </a:p>
          <a:p>
            <a:pPr lvl="1">
              <a:spcBef>
                <a:spcPct val="0"/>
              </a:spcBef>
              <a:spcAft>
                <a:spcPts val="1800"/>
              </a:spcAft>
              <a:buFont typeface="Wingdings" panose="05000000000000000000" pitchFamily="2" charset="2"/>
              <a:buChar char="q"/>
            </a:pPr>
            <a:r>
              <a:rPr lang="en-US" altLang="en-US" sz="2000" dirty="0" smtClean="0">
                <a:latin typeface="Cambria" panose="02040503050406030204" pitchFamily="18" charset="0"/>
              </a:rPr>
              <a:t>Height vs. Weight</a:t>
            </a:r>
          </a:p>
          <a:p>
            <a:pPr lvl="1">
              <a:spcBef>
                <a:spcPct val="0"/>
              </a:spcBef>
              <a:spcAft>
                <a:spcPts val="1800"/>
              </a:spcAft>
              <a:buFont typeface="Wingdings" panose="05000000000000000000" pitchFamily="2" charset="2"/>
              <a:buChar char="q"/>
            </a:pPr>
            <a:r>
              <a:rPr lang="en-US" altLang="en-US" sz="2000" dirty="0" smtClean="0">
                <a:latin typeface="Cambria" panose="02040503050406030204" pitchFamily="18" charset="0"/>
              </a:rPr>
              <a:t>GPA vs. Hours playing video game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association</a:t>
            </a:r>
            <a:endParaRPr lang="en-US" dirty="0"/>
          </a:p>
        </p:txBody>
      </p:sp>
      <p:pic>
        <p:nvPicPr>
          <p:cNvPr id="6" name="Content Placeholder 5" descr="Figure shows the positive ralationship between height and weight"/>
          <p:cNvPicPr>
            <a:picLocks noGrp="1" noChangeAspect="1"/>
          </p:cNvPicPr>
          <p:nvPr>
            <p:ph sz="quarter" idx="1"/>
          </p:nvPr>
        </p:nvPicPr>
        <p:blipFill>
          <a:blip r:embed="rId3"/>
          <a:stretch>
            <a:fillRect/>
          </a:stretch>
        </p:blipFill>
        <p:spPr>
          <a:xfrm>
            <a:off x="4782185" y="1752600"/>
            <a:ext cx="4053840" cy="2847975"/>
          </a:xfrm>
          <a:prstGeom prst="rect">
            <a:avLst/>
          </a:prstGeom>
        </p:spPr>
      </p:pic>
      <p:pic>
        <p:nvPicPr>
          <p:cNvPr id="5" name="Picture 4" descr="Figure shows the association between hours playing video game and GPA"/>
          <p:cNvPicPr>
            <a:picLocks noChangeAspect="1"/>
          </p:cNvPicPr>
          <p:nvPr/>
        </p:nvPicPr>
        <p:blipFill>
          <a:blip r:embed="rId4"/>
          <a:stretch>
            <a:fillRect/>
          </a:stretch>
        </p:blipFill>
        <p:spPr>
          <a:xfrm>
            <a:off x="187325" y="1752600"/>
            <a:ext cx="4381500" cy="2847975"/>
          </a:xfrm>
          <a:prstGeom prst="rect">
            <a:avLst/>
          </a:prstGeom>
        </p:spPr>
      </p:pic>
    </p:spTree>
    <p:extLst>
      <p:ext uri="{BB962C8B-B14F-4D97-AF65-F5344CB8AC3E}">
        <p14:creationId xmlns:p14="http://schemas.microsoft.com/office/powerpoint/2010/main" val="2607562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150938" y="366713"/>
            <a:ext cx="7793037" cy="1462087"/>
          </a:xfrm>
        </p:spPr>
        <p:txBody>
          <a:bodyPr/>
          <a:lstStyle/>
          <a:p>
            <a:r>
              <a:rPr lang="en-US" altLang="en-US" sz="3600" smtClean="0">
                <a:latin typeface="Cambria" panose="02040503050406030204" pitchFamily="18" charset="0"/>
              </a:rPr>
              <a:t>Other example of scatter plot</a:t>
            </a:r>
          </a:p>
        </p:txBody>
      </p:sp>
      <p:pic>
        <p:nvPicPr>
          <p:cNvPr id="22531" name="Content Placeholder 3" descr="Example for positive association"/>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838200" y="1981200"/>
            <a:ext cx="3409950" cy="1971675"/>
          </a:xfrm>
        </p:spPr>
      </p:pic>
      <p:pic>
        <p:nvPicPr>
          <p:cNvPr id="22532" name="Picture 4" descr="Example shows non-linear associatio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905000"/>
            <a:ext cx="3733800"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1" descr="Example to show no associatio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4205288"/>
            <a:ext cx="2667000" cy="215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TextBox 2"/>
          <p:cNvSpPr txBox="1">
            <a:spLocks noChangeArrowheads="1"/>
          </p:cNvSpPr>
          <p:nvPr/>
        </p:nvSpPr>
        <p:spPr bwMode="auto">
          <a:xfrm>
            <a:off x="2428875" y="4175125"/>
            <a:ext cx="485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latin typeface="Arial Rounded MT Bold" panose="020F0704030504030204" pitchFamily="34" charset="0"/>
              </a:rPr>
              <a:t>(a)</a:t>
            </a:r>
          </a:p>
        </p:txBody>
      </p:sp>
      <p:sp>
        <p:nvSpPr>
          <p:cNvPr id="22535" name="TextBox 6"/>
          <p:cNvSpPr txBox="1">
            <a:spLocks noChangeArrowheads="1"/>
          </p:cNvSpPr>
          <p:nvPr/>
        </p:nvSpPr>
        <p:spPr bwMode="auto">
          <a:xfrm>
            <a:off x="6324600" y="4162425"/>
            <a:ext cx="492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latin typeface="Arial Rounded MT Bold" panose="020F0704030504030204" pitchFamily="34" charset="0"/>
              </a:rPr>
              <a:t>(b)</a:t>
            </a:r>
          </a:p>
        </p:txBody>
      </p:sp>
      <p:sp>
        <p:nvSpPr>
          <p:cNvPr id="22536" name="TextBox 7"/>
          <p:cNvSpPr txBox="1">
            <a:spLocks noChangeArrowheads="1"/>
          </p:cNvSpPr>
          <p:nvPr/>
        </p:nvSpPr>
        <p:spPr bwMode="auto">
          <a:xfrm>
            <a:off x="4248150" y="6391275"/>
            <a:ext cx="4921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latin typeface="Arial Rounded MT Bold" panose="020F0704030504030204" pitchFamily="34" charset="0"/>
              </a:rPr>
              <a:t>(c)</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z="3600" smtClean="0">
                <a:latin typeface="Cambria" panose="02040503050406030204" pitchFamily="18" charset="0"/>
              </a:rPr>
              <a:t>Other figures to illustrate association</a:t>
            </a:r>
          </a:p>
        </p:txBody>
      </p:sp>
      <p:sp>
        <p:nvSpPr>
          <p:cNvPr id="24579" name="Content Placeholder 2"/>
          <p:cNvSpPr>
            <a:spLocks noGrp="1"/>
          </p:cNvSpPr>
          <p:nvPr>
            <p:ph idx="1"/>
          </p:nvPr>
        </p:nvSpPr>
        <p:spPr/>
        <p:txBody>
          <a:bodyPr/>
          <a:lstStyle/>
          <a:p>
            <a:r>
              <a:rPr lang="en-US" altLang="en-US" sz="2400" smtClean="0">
                <a:latin typeface="Cambria" panose="02040503050406030204" pitchFamily="18" charset="0"/>
              </a:rPr>
              <a:t>Dose-response curve is a plot to show the a dose-response relationship, which is a type of correlative association between an exposure and effect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06375"/>
            <a:ext cx="8229600" cy="1143000"/>
          </a:xfrm>
        </p:spPr>
        <p:txBody>
          <a:bodyPr/>
          <a:lstStyle/>
          <a:p>
            <a:pPr eaLnBrk="1" hangingPunct="1">
              <a:defRPr/>
            </a:pPr>
            <a:r>
              <a:rPr lang="en-US" altLang="en-US" sz="3240" b="1" dirty="0">
                <a:latin typeface="Cambria" panose="02040503050406030204" pitchFamily="18" charset="0"/>
              </a:rPr>
              <a:t>The threshold of a dose-response </a:t>
            </a:r>
            <a:r>
              <a:rPr lang="en-US" altLang="en-US" sz="3240" b="1" dirty="0" smtClean="0">
                <a:latin typeface="Cambria" panose="02040503050406030204" pitchFamily="18" charset="0"/>
              </a:rPr>
              <a:t>curve</a:t>
            </a:r>
            <a:endParaRPr lang="en-US" altLang="en-US" dirty="0" smtClean="0">
              <a:latin typeface="Cambria" panose="02040503050406030204" pitchFamily="18" charset="0"/>
            </a:endParaRPr>
          </a:p>
        </p:txBody>
      </p:sp>
      <p:pic>
        <p:nvPicPr>
          <p:cNvPr id="26627" name="Picture 5" descr="threshold of dose-response curve"/>
          <p:cNvPicPr>
            <a:picLocks noChangeAspect="1" noChangeArrowheads="1"/>
          </p:cNvPicPr>
          <p:nvPr/>
        </p:nvPicPr>
        <p:blipFill>
          <a:blip r:embed="rId3">
            <a:extLst>
              <a:ext uri="{28A0092B-C50C-407E-A947-70E740481C1C}">
                <a14:useLocalDpi xmlns:a14="http://schemas.microsoft.com/office/drawing/2010/main" val="0"/>
              </a:ext>
            </a:extLst>
          </a:blip>
          <a:srcRect l="5882" t="8000" r="8235" b="10805"/>
          <a:stretch>
            <a:fillRect/>
          </a:stretch>
        </p:blipFill>
        <p:spPr bwMode="auto">
          <a:xfrm>
            <a:off x="0" y="992188"/>
            <a:ext cx="9144000" cy="442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Rectangle 6"/>
          <p:cNvSpPr>
            <a:spLocks noChangeArrowheads="1"/>
          </p:cNvSpPr>
          <p:nvPr/>
        </p:nvSpPr>
        <p:spPr bwMode="auto">
          <a:xfrm>
            <a:off x="0" y="5722938"/>
            <a:ext cx="9144000" cy="97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defRPr/>
            </a:pPr>
            <a:r>
              <a:rPr lang="en-US" altLang="en-US" sz="1440" i="1"/>
              <a:t>Source:</a:t>
            </a:r>
            <a:r>
              <a:rPr lang="en-US" altLang="en-US" sz="1440"/>
              <a:t> Reprinted from National Institutes of Health, National Institute of Environmental Health Sciences. </a:t>
            </a:r>
            <a:r>
              <a:rPr lang="en-US" altLang="en-US" sz="1440" i="1"/>
              <a:t>Chemicals, the Environment and You: Explorations in Science and Human Health</a:t>
            </a:r>
            <a:r>
              <a:rPr lang="en-US" altLang="en-US" sz="1440"/>
              <a:t>, p. 63. Available at: http://science.education.nih.gov/supplements/nih2/chemicals/guide/pdfs/lesson3.pdf. Accessed July 28, 2008.</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3" descr="Example of dose- response curve&#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981200"/>
            <a:ext cx="6594475" cy="424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Box 4"/>
          <p:cNvSpPr txBox="1">
            <a:spLocks noChangeArrowheads="1"/>
          </p:cNvSpPr>
          <p:nvPr/>
        </p:nvSpPr>
        <p:spPr bwMode="auto">
          <a:xfrm>
            <a:off x="1219200" y="1143000"/>
            <a:ext cx="78279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2600">
                <a:latin typeface="Cambria" panose="02040503050406030204" pitchFamily="18" charset="0"/>
              </a:rPr>
              <a:t>Dose of Carcinogenic Chemicals and Tumor incidence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type="title"/>
          </p:nvPr>
        </p:nvSpPr>
        <p:spPr>
          <a:xfrm>
            <a:off x="1182688" y="914400"/>
            <a:ext cx="7793037" cy="1462088"/>
          </a:xfrm>
        </p:spPr>
        <p:txBody>
          <a:bodyPr lIns="0" tIns="0" rIns="0" bIns="0" anchor="t"/>
          <a:lstStyle/>
          <a:p>
            <a:pPr eaLnBrk="1" hangingPunct="1">
              <a:lnSpc>
                <a:spcPct val="95000"/>
              </a:lnSpc>
              <a:defRPr/>
            </a:pPr>
            <a:r>
              <a:rPr lang="en-US" altLang="en-US" sz="3960">
                <a:solidFill>
                  <a:srgbClr val="000000"/>
                </a:solidFill>
                <a:latin typeface="Cambria" panose="02040503050406030204" pitchFamily="18" charset="0"/>
              </a:rPr>
              <a:t>Multimodal Curve</a:t>
            </a:r>
          </a:p>
        </p:txBody>
      </p:sp>
      <p:sp>
        <p:nvSpPr>
          <p:cNvPr id="5" name="Rectangle 2"/>
          <p:cNvSpPr>
            <a:spLocks noGrp="1" noChangeArrowheads="1"/>
          </p:cNvSpPr>
          <p:nvPr>
            <p:ph idx="1"/>
          </p:nvPr>
        </p:nvSpPr>
        <p:spPr>
          <a:xfrm>
            <a:off x="1182688" y="1981200"/>
            <a:ext cx="7656512" cy="4535488"/>
          </a:xfrm>
        </p:spPr>
        <p:txBody>
          <a:bodyPr lIns="0" tIns="0" rIns="0" bIns="0" rtlCol="0">
            <a:normAutofit lnSpcReduction="10000"/>
          </a:bodyPr>
          <a:lstStyle/>
          <a:p>
            <a:pPr marL="491490" indent="-457200" defTabSz="914382" eaLnBrk="1" fontAlgn="auto" hangingPunct="1">
              <a:spcBef>
                <a:spcPct val="0"/>
              </a:spcBef>
              <a:spcAft>
                <a:spcPts val="1200"/>
              </a:spcAft>
              <a:buClr>
                <a:srgbClr val="000000"/>
              </a:buClr>
              <a:buFont typeface="Wingdings" panose="05000000000000000000" pitchFamily="2" charset="2"/>
              <a:buChar char="q"/>
              <a:defRPr/>
            </a:pPr>
            <a:r>
              <a:rPr lang="en-US" sz="3280" dirty="0">
                <a:solidFill>
                  <a:srgbClr val="000000"/>
                </a:solidFill>
                <a:latin typeface="Cambria" panose="02040503050406030204" pitchFamily="18" charset="0"/>
              </a:rPr>
              <a:t>A</a:t>
            </a:r>
            <a:r>
              <a:rPr lang="en-US" sz="3280" b="1" dirty="0">
                <a:solidFill>
                  <a:srgbClr val="000000"/>
                </a:solidFill>
                <a:latin typeface="Cambria" panose="02040503050406030204" pitchFamily="18" charset="0"/>
              </a:rPr>
              <a:t> multimodal curve</a:t>
            </a:r>
            <a:r>
              <a:rPr lang="en-US" sz="3280" dirty="0">
                <a:solidFill>
                  <a:srgbClr val="000000"/>
                </a:solidFill>
                <a:latin typeface="Cambria" panose="02040503050406030204" pitchFamily="18" charset="0"/>
              </a:rPr>
              <a:t> is one that has several peaks in the frequency of a condition. </a:t>
            </a:r>
            <a:endParaRPr lang="en-US" sz="3280" dirty="0">
              <a:latin typeface="Cambria" panose="02040503050406030204" pitchFamily="18" charset="0"/>
            </a:endParaRPr>
          </a:p>
          <a:p>
            <a:pPr marL="825818" lvl="2" indent="-310039" defTabSz="914382" eaLnBrk="1" fontAlgn="auto" hangingPunct="1">
              <a:spcBef>
                <a:spcPct val="0"/>
              </a:spcBef>
              <a:spcAft>
                <a:spcPts val="1200"/>
              </a:spcAft>
              <a:buClr>
                <a:srgbClr val="000000"/>
              </a:buClr>
              <a:buFont typeface="Times New Roman" pitchFamily="18" charset="0"/>
              <a:buChar char="─"/>
              <a:defRPr/>
            </a:pPr>
            <a:r>
              <a:rPr lang="en-US" sz="2200" dirty="0">
                <a:solidFill>
                  <a:srgbClr val="000000"/>
                </a:solidFill>
                <a:latin typeface="Cambria" panose="02040503050406030204" pitchFamily="18" charset="0"/>
              </a:rPr>
              <a:t>A </a:t>
            </a:r>
            <a:r>
              <a:rPr lang="en-US" sz="2200" b="1" dirty="0">
                <a:solidFill>
                  <a:srgbClr val="000000"/>
                </a:solidFill>
                <a:latin typeface="Cambria" panose="02040503050406030204" pitchFamily="18" charset="0"/>
              </a:rPr>
              <a:t>mode</a:t>
            </a:r>
            <a:r>
              <a:rPr lang="en-US" sz="2200" dirty="0">
                <a:solidFill>
                  <a:srgbClr val="000000"/>
                </a:solidFill>
                <a:latin typeface="Cambria" panose="02040503050406030204" pitchFamily="18" charset="0"/>
              </a:rPr>
              <a:t> is defined as the category in a frequency distribution that has the highest frequency of cases.</a:t>
            </a:r>
          </a:p>
          <a:p>
            <a:pPr marL="560070" lvl="1" indent="-457200" defTabSz="914382" eaLnBrk="1" fontAlgn="auto" hangingPunct="1">
              <a:spcBef>
                <a:spcPct val="0"/>
              </a:spcBef>
              <a:spcAft>
                <a:spcPts val="1200"/>
              </a:spcAft>
              <a:buClr>
                <a:srgbClr val="000000"/>
              </a:buClr>
              <a:buFont typeface="Wingdings" panose="05000000000000000000" pitchFamily="2" charset="2"/>
              <a:buChar char="q"/>
              <a:defRPr/>
            </a:pPr>
            <a:r>
              <a:rPr lang="en-US" sz="2880" dirty="0">
                <a:solidFill>
                  <a:srgbClr val="000000"/>
                </a:solidFill>
                <a:latin typeface="Cambria" panose="02040503050406030204" pitchFamily="18" charset="0"/>
              </a:rPr>
              <a:t>Possible reasons for multimodal distributions of health outcomes:  </a:t>
            </a:r>
            <a:endParaRPr lang="en-US" sz="2880" dirty="0">
              <a:latin typeface="Cambria" panose="02040503050406030204" pitchFamily="18" charset="0"/>
            </a:endParaRPr>
          </a:p>
          <a:p>
            <a:pPr marL="880110" lvl="2" indent="-364332" defTabSz="914382" eaLnBrk="1" fontAlgn="auto" hangingPunct="1">
              <a:spcBef>
                <a:spcPct val="0"/>
              </a:spcBef>
              <a:spcAft>
                <a:spcPts val="1200"/>
              </a:spcAft>
              <a:buClr>
                <a:srgbClr val="000000"/>
              </a:buClr>
              <a:buFont typeface="Times New Roman" pitchFamily="18" charset="0"/>
              <a:buChar char="─"/>
              <a:defRPr/>
            </a:pPr>
            <a:r>
              <a:rPr lang="en-US" sz="2000" dirty="0">
                <a:solidFill>
                  <a:srgbClr val="000000"/>
                </a:solidFill>
                <a:latin typeface="Cambria" panose="02040503050406030204" pitchFamily="18" charset="0"/>
              </a:rPr>
              <a:t>Changes in lifestyle and immune status of the host</a:t>
            </a:r>
          </a:p>
          <a:p>
            <a:pPr marL="880110" lvl="2" indent="-364332" defTabSz="914382" eaLnBrk="1" fontAlgn="auto" hangingPunct="1">
              <a:spcBef>
                <a:spcPct val="0"/>
              </a:spcBef>
              <a:spcAft>
                <a:spcPts val="1200"/>
              </a:spcAft>
              <a:buClr>
                <a:srgbClr val="000000"/>
              </a:buClr>
              <a:buFont typeface="Times New Roman" pitchFamily="18" charset="0"/>
              <a:buChar char="─"/>
              <a:defRPr/>
            </a:pPr>
            <a:r>
              <a:rPr lang="en-US" sz="2000" dirty="0">
                <a:solidFill>
                  <a:srgbClr val="000000"/>
                </a:solidFill>
                <a:latin typeface="Cambria" panose="02040503050406030204" pitchFamily="18" charset="0"/>
              </a:rPr>
              <a:t>Latency effects (</a:t>
            </a:r>
            <a:r>
              <a:rPr lang="en-US" sz="2000" b="1" dirty="0">
                <a:solidFill>
                  <a:srgbClr val="000000"/>
                </a:solidFill>
                <a:latin typeface="Cambria" panose="02040503050406030204" pitchFamily="18" charset="0"/>
              </a:rPr>
              <a:t>Latency</a:t>
            </a:r>
            <a:r>
              <a:rPr lang="en-US" sz="2000" dirty="0">
                <a:solidFill>
                  <a:srgbClr val="000000"/>
                </a:solidFill>
                <a:latin typeface="Cambria" panose="02040503050406030204" pitchFamily="18" charset="0"/>
              </a:rPr>
              <a:t> refers to the time period between initial exposure and a measurable response.)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latin typeface="Cambria" panose="02040503050406030204" pitchFamily="18" charset="0"/>
              </a:rPr>
              <a:t>Multimodal Curves</a:t>
            </a:r>
          </a:p>
        </p:txBody>
      </p:sp>
      <p:sp>
        <p:nvSpPr>
          <p:cNvPr id="32771" name="Content Placeholder 2"/>
          <p:cNvSpPr>
            <a:spLocks noGrp="1"/>
          </p:cNvSpPr>
          <p:nvPr>
            <p:ph idx="1"/>
          </p:nvPr>
        </p:nvSpPr>
        <p:spPr>
          <a:xfrm>
            <a:off x="1371600" y="2017713"/>
            <a:ext cx="7772400" cy="4114800"/>
          </a:xfrm>
        </p:spPr>
        <p:txBody>
          <a:bodyPr/>
          <a:lstStyle/>
          <a:p>
            <a:r>
              <a:rPr lang="en-US" altLang="en-US" sz="2400" smtClean="0">
                <a:latin typeface="Cambria" panose="02040503050406030204" pitchFamily="18" charset="0"/>
              </a:rPr>
              <a:t>A curve that has several peaks in the frequency of condition</a:t>
            </a:r>
          </a:p>
          <a:p>
            <a:pPr marL="457200" lvl="1" indent="0">
              <a:buFont typeface="Wingdings" panose="05000000000000000000" pitchFamily="2" charset="2"/>
              <a:buNone/>
            </a:pPr>
            <a:endParaRPr lang="en-US" altLang="en-US" smtClean="0"/>
          </a:p>
        </p:txBody>
      </p:sp>
      <p:grpSp>
        <p:nvGrpSpPr>
          <p:cNvPr id="32772" name="Group 9" descr="Mutmodal curve"/>
          <p:cNvGrpSpPr>
            <a:grpSpLocks/>
          </p:cNvGrpSpPr>
          <p:nvPr/>
        </p:nvGrpSpPr>
        <p:grpSpPr bwMode="auto">
          <a:xfrm>
            <a:off x="2438400" y="2836863"/>
            <a:ext cx="4191000" cy="3668712"/>
            <a:chOff x="2438400" y="2971800"/>
            <a:chExt cx="4191000" cy="3668872"/>
          </a:xfrm>
        </p:grpSpPr>
        <p:pic>
          <p:nvPicPr>
            <p:cNvPr id="3277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2971800"/>
              <a:ext cx="4191000" cy="366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4" name="TextBox 3"/>
            <p:cNvSpPr txBox="1">
              <a:spLocks noChangeArrowheads="1"/>
            </p:cNvSpPr>
            <p:nvPr/>
          </p:nvSpPr>
          <p:spPr bwMode="auto">
            <a:xfrm>
              <a:off x="3505200" y="4683125"/>
              <a:ext cx="137345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000">
                  <a:solidFill>
                    <a:srgbClr val="FF0000"/>
                  </a:solidFill>
                  <a:latin typeface="Cambria" panose="02040503050406030204" pitchFamily="18" charset="0"/>
                </a:rPr>
                <a:t>Children</a:t>
              </a:r>
            </a:p>
          </p:txBody>
        </p:sp>
        <p:sp>
          <p:nvSpPr>
            <p:cNvPr id="32775" name="TextBox 4"/>
            <p:cNvSpPr txBox="1">
              <a:spLocks noChangeArrowheads="1"/>
            </p:cNvSpPr>
            <p:nvPr/>
          </p:nvSpPr>
          <p:spPr bwMode="auto">
            <a:xfrm>
              <a:off x="4282744" y="4288006"/>
              <a:ext cx="9598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200">
                  <a:solidFill>
                    <a:srgbClr val="FF0000"/>
                  </a:solidFill>
                  <a:latin typeface="Cambria" panose="02040503050406030204" pitchFamily="18" charset="0"/>
                </a:rPr>
                <a:t>Young adult</a:t>
              </a:r>
            </a:p>
          </p:txBody>
        </p:sp>
        <p:sp>
          <p:nvSpPr>
            <p:cNvPr id="32776" name="TextBox 5"/>
            <p:cNvSpPr txBox="1">
              <a:spLocks noChangeArrowheads="1"/>
            </p:cNvSpPr>
            <p:nvPr/>
          </p:nvSpPr>
          <p:spPr bwMode="auto">
            <a:xfrm>
              <a:off x="5227319" y="3936613"/>
              <a:ext cx="10438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200">
                  <a:solidFill>
                    <a:srgbClr val="FF0000"/>
                  </a:solidFill>
                  <a:latin typeface="Cambria" panose="02040503050406030204" pitchFamily="18" charset="0"/>
                </a:rPr>
                <a:t>Older person</a:t>
              </a:r>
            </a:p>
          </p:txBody>
        </p:sp>
        <p:sp>
          <p:nvSpPr>
            <p:cNvPr id="32777" name="TextBox 6"/>
            <p:cNvSpPr txBox="1">
              <a:spLocks noChangeArrowheads="1"/>
            </p:cNvSpPr>
            <p:nvPr/>
          </p:nvSpPr>
          <p:spPr bwMode="auto">
            <a:xfrm>
              <a:off x="3422073" y="5272871"/>
              <a:ext cx="101341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000">
                  <a:solidFill>
                    <a:srgbClr val="FF0000"/>
                  </a:solidFill>
                  <a:latin typeface="Cambria" panose="02040503050406030204" pitchFamily="18" charset="0"/>
                </a:rPr>
                <a:t>Immune Status</a:t>
              </a:r>
            </a:p>
          </p:txBody>
        </p:sp>
        <p:sp>
          <p:nvSpPr>
            <p:cNvPr id="32778" name="TextBox 7"/>
            <p:cNvSpPr txBox="1">
              <a:spLocks noChangeArrowheads="1"/>
            </p:cNvSpPr>
            <p:nvPr/>
          </p:nvSpPr>
          <p:spPr bwMode="auto">
            <a:xfrm>
              <a:off x="4636844" y="4948649"/>
              <a:ext cx="11809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000">
                  <a:solidFill>
                    <a:srgbClr val="FF0000"/>
                  </a:solidFill>
                  <a:latin typeface="Cambria" panose="02040503050406030204" pitchFamily="18" charset="0"/>
                </a:rPr>
                <a:t>Behavioral Changes</a:t>
              </a:r>
            </a:p>
          </p:txBody>
        </p:sp>
        <p:sp>
          <p:nvSpPr>
            <p:cNvPr id="32779" name="TextBox 8"/>
            <p:cNvSpPr txBox="1">
              <a:spLocks noChangeArrowheads="1"/>
            </p:cNvSpPr>
            <p:nvPr/>
          </p:nvSpPr>
          <p:spPr bwMode="auto">
            <a:xfrm>
              <a:off x="5476353" y="4683125"/>
              <a:ext cx="9381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000">
                  <a:solidFill>
                    <a:srgbClr val="FF0000"/>
                  </a:solidFill>
                  <a:latin typeface="Cambria" panose="02040503050406030204" pitchFamily="18" charset="0"/>
                </a:rPr>
                <a:t>Exposure to carcinogens</a:t>
              </a: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z="3600" dirty="0" smtClean="0">
                <a:latin typeface="Cambria" panose="02040503050406030204" pitchFamily="18" charset="0"/>
              </a:rPr>
              <a:t>Epidemic curve</a:t>
            </a:r>
          </a:p>
        </p:txBody>
      </p:sp>
      <p:sp>
        <p:nvSpPr>
          <p:cNvPr id="34819" name="Content Placeholder 2"/>
          <p:cNvSpPr>
            <a:spLocks noGrp="1"/>
          </p:cNvSpPr>
          <p:nvPr>
            <p:ph idx="1"/>
          </p:nvPr>
        </p:nvSpPr>
        <p:spPr/>
        <p:txBody>
          <a:bodyPr/>
          <a:lstStyle/>
          <a:p>
            <a:pPr>
              <a:spcBef>
                <a:spcPct val="0"/>
              </a:spcBef>
              <a:spcAft>
                <a:spcPts val="1200"/>
              </a:spcAft>
            </a:pPr>
            <a:r>
              <a:rPr lang="en-US" altLang="en-US" sz="2600" smtClean="0">
                <a:latin typeface="Cambria" panose="02040503050406030204" pitchFamily="18" charset="0"/>
              </a:rPr>
              <a:t>A graphic plotting of the distribution of cases by time of onset</a:t>
            </a:r>
          </a:p>
          <a:p>
            <a:pPr>
              <a:spcBef>
                <a:spcPct val="0"/>
              </a:spcBef>
              <a:spcAft>
                <a:spcPts val="1200"/>
              </a:spcAft>
            </a:pPr>
            <a:r>
              <a:rPr lang="en-US" altLang="en-US" sz="2600" smtClean="0">
                <a:latin typeface="Cambria" panose="02040503050406030204" pitchFamily="18" charset="0"/>
              </a:rPr>
              <a:t>Identify the cause of a disease outbreak</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3" descr="Infections with the outbreak of Salmonella to show epidemic curv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54200" y="1827263"/>
            <a:ext cx="5956300" cy="391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TextBox 1"/>
          <p:cNvSpPr txBox="1">
            <a:spLocks noChangeArrowheads="1"/>
          </p:cNvSpPr>
          <p:nvPr/>
        </p:nvSpPr>
        <p:spPr bwMode="auto">
          <a:xfrm>
            <a:off x="693738" y="5715000"/>
            <a:ext cx="82772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solidFill>
                  <a:srgbClr val="FF0000"/>
                </a:solidFill>
                <a:latin typeface="Arial Rounded MT Bold" panose="020F0704030504030204" pitchFamily="34" charset="0"/>
              </a:rPr>
              <a:t>It suggests  that there was a common exposure to a single etologic agent</a:t>
            </a:r>
          </a:p>
        </p:txBody>
      </p:sp>
      <p:sp>
        <p:nvSpPr>
          <p:cNvPr id="2" name="TextBox 1"/>
          <p:cNvSpPr txBox="1"/>
          <p:nvPr/>
        </p:nvSpPr>
        <p:spPr>
          <a:xfrm>
            <a:off x="2055402" y="930591"/>
            <a:ext cx="5553896" cy="553998"/>
          </a:xfrm>
          <a:prstGeom prst="rect">
            <a:avLst/>
          </a:prstGeom>
          <a:noFill/>
        </p:spPr>
        <p:txBody>
          <a:bodyPr wrap="square" rtlCol="0">
            <a:spAutoFit/>
          </a:bodyPr>
          <a:lstStyle/>
          <a:p>
            <a:r>
              <a:rPr lang="en-US" sz="3000" dirty="0" smtClean="0"/>
              <a:t>Example of Epidemic Curve</a:t>
            </a:r>
            <a:endParaRPr lang="en-US" sz="3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sz="3600" smtClean="0">
                <a:latin typeface="Cambria" panose="02040503050406030204" pitchFamily="18" charset="0"/>
              </a:rPr>
              <a:t>Contingency table</a:t>
            </a:r>
          </a:p>
        </p:txBody>
      </p:sp>
      <p:sp>
        <p:nvSpPr>
          <p:cNvPr id="3" name="Content Placeholder 2"/>
          <p:cNvSpPr>
            <a:spLocks noGrp="1"/>
          </p:cNvSpPr>
          <p:nvPr>
            <p:ph idx="1"/>
          </p:nvPr>
        </p:nvSpPr>
        <p:spPr/>
        <p:txBody>
          <a:bodyPr/>
          <a:lstStyle/>
          <a:p>
            <a:pPr marL="457200" indent="-457200" defTabSz="1015980" eaLnBrk="1" fontAlgn="auto" hangingPunct="1">
              <a:spcBef>
                <a:spcPct val="0"/>
              </a:spcBef>
              <a:spcAft>
                <a:spcPts val="1200"/>
              </a:spcAft>
              <a:buClr>
                <a:srgbClr val="000000"/>
              </a:buClr>
              <a:buFont typeface="Wingdings" panose="05000000000000000000" pitchFamily="2" charset="2"/>
              <a:buChar char="q"/>
              <a:defRPr/>
            </a:pPr>
            <a:r>
              <a:rPr lang="en-US" sz="2800" dirty="0">
                <a:solidFill>
                  <a:srgbClr val="000000"/>
                </a:solidFill>
                <a:latin typeface="Cambria" panose="02040503050406030204" pitchFamily="18" charset="0"/>
              </a:rPr>
              <a:t>demonstrating </a:t>
            </a:r>
            <a:r>
              <a:rPr lang="en-US" sz="2800" dirty="0" smtClean="0">
                <a:solidFill>
                  <a:srgbClr val="000000"/>
                </a:solidFill>
                <a:latin typeface="Cambria" panose="02040503050406030204" pitchFamily="18" charset="0"/>
              </a:rPr>
              <a:t>associations for categorical variables</a:t>
            </a:r>
            <a:endParaRPr lang="en-US" sz="2800" dirty="0">
              <a:solidFill>
                <a:srgbClr val="000000"/>
              </a:solidFill>
              <a:latin typeface="Cambria" panose="02040503050406030204" pitchFamily="18" charset="0"/>
            </a:endParaRPr>
          </a:p>
          <a:p>
            <a:pPr marL="457200" indent="-457200" defTabSz="1015980" eaLnBrk="1" fontAlgn="auto" hangingPunct="1">
              <a:spcBef>
                <a:spcPct val="0"/>
              </a:spcBef>
              <a:spcAft>
                <a:spcPts val="1200"/>
              </a:spcAft>
              <a:buClr>
                <a:srgbClr val="000000"/>
              </a:buClr>
              <a:buFont typeface="Wingdings" panose="05000000000000000000" pitchFamily="2" charset="2"/>
              <a:buChar char="q"/>
              <a:defRPr/>
            </a:pPr>
            <a:r>
              <a:rPr lang="en-US" sz="2800" dirty="0">
                <a:solidFill>
                  <a:srgbClr val="000000"/>
                </a:solidFill>
                <a:latin typeface="Cambria" panose="02040503050406030204" pitchFamily="18" charset="0"/>
              </a:rPr>
              <a:t>A type of table that tabulates data according to two dimensions </a:t>
            </a:r>
            <a:endParaRPr lang="en-US" sz="2800" dirty="0">
              <a:latin typeface="Cambria" panose="02040503050406030204" pitchFamily="18" charset="0"/>
            </a:endParaRPr>
          </a:p>
          <a:p>
            <a:pPr>
              <a:spcAft>
                <a:spcPts val="1200"/>
              </a:spcAft>
              <a:defRPr/>
            </a:pPr>
            <a:endParaRPr lang="en-US" sz="2800" dirty="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lstStyle/>
          <a:p>
            <a:pPr eaLnBrk="1" hangingPunct="1">
              <a:defRPr/>
            </a:pPr>
            <a:r>
              <a:rPr lang="en-US" altLang="en-US" sz="3960" dirty="0">
                <a:latin typeface="Cambria" panose="02040503050406030204" pitchFamily="18" charset="0"/>
              </a:rPr>
              <a:t>Generic Contingency Table</a:t>
            </a:r>
          </a:p>
        </p:txBody>
      </p:sp>
      <p:graphicFrame>
        <p:nvGraphicFramePr>
          <p:cNvPr id="38915" name="Object 2"/>
          <p:cNvGraphicFramePr>
            <a:graphicFrameLocks noGrp="1" noChangeAspect="1"/>
          </p:cNvGraphicFramePr>
          <p:nvPr>
            <p:ph idx="1"/>
          </p:nvPr>
        </p:nvGraphicFramePr>
        <p:xfrm>
          <a:off x="1565275" y="1981200"/>
          <a:ext cx="5410200" cy="3160713"/>
        </p:xfrm>
        <a:graphic>
          <a:graphicData uri="http://schemas.openxmlformats.org/presentationml/2006/ole">
            <mc:AlternateContent xmlns:mc="http://schemas.openxmlformats.org/markup-compatibility/2006">
              <mc:Choice xmlns:v="urn:schemas-microsoft-com:vml" Requires="v">
                <p:oleObj spid="_x0000_s38972" name="Document" r:id="rId4" imgW="8088964" imgH="4497502" progId="Word.Document.8">
                  <p:embed/>
                </p:oleObj>
              </mc:Choice>
              <mc:Fallback>
                <p:oleObj name="Document" r:id="rId4" imgW="8088964" imgH="4497502" progId="Word.Document.8">
                  <p:embed/>
                  <p:pic>
                    <p:nvPicPr>
                      <p:cNvPr id="0" name="Object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5275" y="1981200"/>
                        <a:ext cx="5410200" cy="316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8916" name="TextBox 5"/>
          <p:cNvSpPr txBox="1">
            <a:spLocks noChangeArrowheads="1"/>
          </p:cNvSpPr>
          <p:nvPr/>
        </p:nvSpPr>
        <p:spPr bwMode="auto">
          <a:xfrm>
            <a:off x="1563688" y="4200525"/>
            <a:ext cx="693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latin typeface="Cambria" panose="02040503050406030204" pitchFamily="18" charset="0"/>
              </a:rPr>
              <a:t>A= Exposure is present and disease is present</a:t>
            </a:r>
          </a:p>
          <a:p>
            <a:pPr>
              <a:spcBef>
                <a:spcPct val="0"/>
              </a:spcBef>
              <a:buClrTx/>
              <a:buSzTx/>
              <a:buFontTx/>
              <a:buNone/>
            </a:pPr>
            <a:r>
              <a:rPr lang="en-US" altLang="en-US" sz="1800">
                <a:latin typeface="Cambria" panose="02040503050406030204" pitchFamily="18" charset="0"/>
              </a:rPr>
              <a:t>B = Exposure is present and disease is absent</a:t>
            </a:r>
          </a:p>
          <a:p>
            <a:pPr>
              <a:spcBef>
                <a:spcPct val="0"/>
              </a:spcBef>
              <a:buClrTx/>
              <a:buSzTx/>
              <a:buFontTx/>
              <a:buNone/>
            </a:pPr>
            <a:r>
              <a:rPr lang="en-US" altLang="en-US" sz="1800">
                <a:latin typeface="Cambria" panose="02040503050406030204" pitchFamily="18" charset="0"/>
              </a:rPr>
              <a:t>C = Exposure is absent and disease is present</a:t>
            </a:r>
          </a:p>
          <a:p>
            <a:pPr>
              <a:spcBef>
                <a:spcPct val="0"/>
              </a:spcBef>
              <a:buClrTx/>
              <a:buSzTx/>
              <a:buFontTx/>
              <a:buNone/>
            </a:pPr>
            <a:r>
              <a:rPr lang="en-US" altLang="en-US" sz="1800">
                <a:latin typeface="Cambria" panose="02040503050406030204" pitchFamily="18" charset="0"/>
              </a:rPr>
              <a:t>D = Exposure is absent and disease is absent</a:t>
            </a:r>
          </a:p>
        </p:txBody>
      </p:sp>
      <p:sp>
        <p:nvSpPr>
          <p:cNvPr id="38917" name="TextBox 1"/>
          <p:cNvSpPr txBox="1">
            <a:spLocks noChangeArrowheads="1"/>
          </p:cNvSpPr>
          <p:nvPr/>
        </p:nvSpPr>
        <p:spPr bwMode="auto">
          <a:xfrm>
            <a:off x="6977063" y="3054350"/>
            <a:ext cx="20669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solidFill>
                  <a:srgbClr val="FF0000"/>
                </a:solidFill>
                <a:latin typeface="Arial Rounded MT Bold" panose="020F0704030504030204" pitchFamily="34" charset="0"/>
              </a:rPr>
              <a:t>2 ROW  </a:t>
            </a:r>
            <a:r>
              <a:rPr lang="en-US" altLang="en-US" sz="1800">
                <a:latin typeface="Arial Rounded MT Bold" panose="020F0704030504030204" pitchFamily="34" charset="0"/>
              </a:rPr>
              <a:t>X  </a:t>
            </a:r>
            <a:r>
              <a:rPr lang="en-US" altLang="en-US" sz="1800">
                <a:solidFill>
                  <a:srgbClr val="FF0000"/>
                </a:solidFill>
                <a:latin typeface="Arial Rounded MT Bold" panose="020F0704030504030204" pitchFamily="34" charset="0"/>
              </a:rPr>
              <a:t>2 COL</a:t>
            </a:r>
          </a:p>
        </p:txBody>
      </p:sp>
      <p:sp>
        <p:nvSpPr>
          <p:cNvPr id="38918" name="TextBox 1"/>
          <p:cNvSpPr txBox="1">
            <a:spLocks noChangeArrowheads="1"/>
          </p:cNvSpPr>
          <p:nvPr/>
        </p:nvSpPr>
        <p:spPr bwMode="auto">
          <a:xfrm>
            <a:off x="1447800" y="5791200"/>
            <a:ext cx="6629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a:solidFill>
                  <a:srgbClr val="FF0000"/>
                </a:solidFill>
                <a:latin typeface="Arial Rounded MT Bold" panose="020F0704030504030204" pitchFamily="34" charset="0"/>
              </a:rPr>
              <a:t>Alcohol and Heart disease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z="4000" dirty="0" smtClean="0">
                <a:solidFill>
                  <a:schemeClr val="tx1"/>
                </a:solidFill>
                <a:latin typeface="Cambria" panose="02040503050406030204" pitchFamily="18" charset="0"/>
              </a:rPr>
              <a:t>Example of Contingency table</a:t>
            </a:r>
          </a:p>
        </p:txBody>
      </p:sp>
      <p:pic>
        <p:nvPicPr>
          <p:cNvPr id="41987" name="Picture 3" descr="contigency table about gender and preference of pet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905000"/>
            <a:ext cx="4953000"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819400" y="3962400"/>
            <a:ext cx="8534400" cy="3046988"/>
          </a:xfrm>
          <a:prstGeom prst="rect">
            <a:avLst/>
          </a:prstGeom>
        </p:spPr>
        <p:txBody>
          <a:bodyPr wrap="square">
            <a:spAutoFit/>
          </a:bodyPr>
          <a:lstStyle/>
          <a:p>
            <a:r>
              <a:rPr lang="en-US" altLang="en-US" sz="1600" dirty="0">
                <a:latin typeface="Cambria" panose="02040503050406030204" pitchFamily="18" charset="0"/>
              </a:rPr>
              <a:t>Male who favors dog  : 42</a:t>
            </a:r>
          </a:p>
          <a:p>
            <a:r>
              <a:rPr lang="en-US" altLang="en-US" sz="1600" dirty="0">
                <a:latin typeface="Cambria" panose="02040503050406030204" pitchFamily="18" charset="0"/>
              </a:rPr>
              <a:t>Male who favors cat :  10</a:t>
            </a:r>
          </a:p>
          <a:p>
            <a:r>
              <a:rPr lang="en-US" altLang="en-US" sz="1600" dirty="0">
                <a:latin typeface="Cambria" panose="02040503050406030204" pitchFamily="18" charset="0"/>
              </a:rPr>
              <a:t>Female who favors dog:  9</a:t>
            </a:r>
          </a:p>
          <a:p>
            <a:r>
              <a:rPr lang="en-US" altLang="en-US" sz="1600" dirty="0">
                <a:latin typeface="Cambria" panose="02040503050406030204" pitchFamily="18" charset="0"/>
              </a:rPr>
              <a:t>Female who favors dog:  39</a:t>
            </a:r>
          </a:p>
          <a:p>
            <a:endParaRPr lang="en-US" altLang="en-US" sz="1600" dirty="0">
              <a:latin typeface="Cambria" panose="02040503050406030204" pitchFamily="18" charset="0"/>
            </a:endParaRPr>
          </a:p>
          <a:p>
            <a:r>
              <a:rPr lang="en-US" altLang="en-US" sz="1600" dirty="0">
                <a:latin typeface="Cambria" panose="02040503050406030204" pitchFamily="18" charset="0"/>
              </a:rPr>
              <a:t>How many total subjects in the study ? </a:t>
            </a:r>
          </a:p>
          <a:p>
            <a:r>
              <a:rPr lang="en-US" altLang="en-US" sz="1600" dirty="0">
                <a:latin typeface="Cambria" panose="02040503050406030204" pitchFamily="18" charset="0"/>
              </a:rPr>
              <a:t>How many people are male in this study?</a:t>
            </a:r>
          </a:p>
          <a:p>
            <a:r>
              <a:rPr lang="en-US" altLang="en-US" sz="1600" dirty="0">
                <a:latin typeface="Cambria" panose="02040503050406030204" pitchFamily="18" charset="0"/>
              </a:rPr>
              <a:t>How many people who like dog  are  in this study</a:t>
            </a:r>
          </a:p>
          <a:p>
            <a:endParaRPr lang="en-US" altLang="en-US" sz="1600" dirty="0">
              <a:latin typeface="Cambria" panose="02040503050406030204" pitchFamily="18" charset="0"/>
            </a:endParaRPr>
          </a:p>
          <a:p>
            <a:r>
              <a:rPr lang="en-US" altLang="en-US" sz="1600" dirty="0" smtClean="0">
                <a:latin typeface="Cambria" panose="02040503050406030204" pitchFamily="18" charset="0"/>
              </a:rPr>
              <a:t>What </a:t>
            </a:r>
            <a:r>
              <a:rPr lang="en-US" altLang="en-US" sz="1600" dirty="0">
                <a:latin typeface="Cambria" panose="02040503050406030204" pitchFamily="18" charset="0"/>
              </a:rPr>
              <a:t>is the proportion of males who prefer dogs?</a:t>
            </a:r>
          </a:p>
          <a:p>
            <a:r>
              <a:rPr lang="en-US" altLang="en-US" sz="1600" dirty="0">
                <a:latin typeface="Cambria" panose="02040503050406030204" pitchFamily="18" charset="0"/>
              </a:rPr>
              <a:t>What is the proportion of females who prefer dogs?</a:t>
            </a:r>
          </a:p>
          <a:p>
            <a:endParaRPr lang="en-US" altLang="en-US" sz="1600" dirty="0">
              <a:latin typeface="Cambria" panose="02040503050406030204" pitchFamily="18" charset="0"/>
            </a:endParaRPr>
          </a:p>
        </p:txBody>
      </p:sp>
    </p:spTree>
    <p:extLst>
      <p:ext uri="{BB962C8B-B14F-4D97-AF65-F5344CB8AC3E}">
        <p14:creationId xmlns:p14="http://schemas.microsoft.com/office/powerpoint/2010/main" val="5162715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z="4000" smtClean="0">
                <a:latin typeface="Cambria" panose="02040503050406030204" pitchFamily="18" charset="0"/>
              </a:rPr>
              <a:t>Smoking and Lung cancer</a:t>
            </a:r>
          </a:p>
        </p:txBody>
      </p:sp>
      <p:graphicFrame>
        <p:nvGraphicFramePr>
          <p:cNvPr id="6" name="Content Placeholder 5" descr="contigency table between smoking and lung cancer"/>
          <p:cNvGraphicFramePr>
            <a:graphicFrameLocks noGrp="1"/>
          </p:cNvGraphicFramePr>
          <p:nvPr>
            <p:ph idx="1"/>
            <p:extLst>
              <p:ext uri="{D42A27DB-BD31-4B8C-83A1-F6EECF244321}">
                <p14:modId xmlns:p14="http://schemas.microsoft.com/office/powerpoint/2010/main" val="2766772078"/>
              </p:ext>
            </p:extLst>
          </p:nvPr>
        </p:nvGraphicFramePr>
        <p:xfrm>
          <a:off x="1123950" y="2133600"/>
          <a:ext cx="6629400" cy="1828810"/>
        </p:xfrm>
        <a:graphic>
          <a:graphicData uri="http://schemas.openxmlformats.org/drawingml/2006/table">
            <a:tbl>
              <a:tblPr firstRow="1" bandRow="1">
                <a:tableStyleId>{9D7B26C5-4107-4FEC-AEDC-1716B250A1EF}</a:tableStyleId>
              </a:tblPr>
              <a:tblGrid>
                <a:gridCol w="1657350">
                  <a:extLst>
                    <a:ext uri="{9D8B030D-6E8A-4147-A177-3AD203B41FA5}">
                      <a16:colId xmlns:a16="http://schemas.microsoft.com/office/drawing/2014/main" val="20000"/>
                    </a:ext>
                  </a:extLst>
                </a:gridCol>
                <a:gridCol w="1657350">
                  <a:extLst>
                    <a:ext uri="{9D8B030D-6E8A-4147-A177-3AD203B41FA5}">
                      <a16:colId xmlns:a16="http://schemas.microsoft.com/office/drawing/2014/main" val="20001"/>
                    </a:ext>
                  </a:extLst>
                </a:gridCol>
                <a:gridCol w="909918">
                  <a:extLst>
                    <a:ext uri="{9D8B030D-6E8A-4147-A177-3AD203B41FA5}">
                      <a16:colId xmlns:a16="http://schemas.microsoft.com/office/drawing/2014/main" val="20002"/>
                    </a:ext>
                  </a:extLst>
                </a:gridCol>
                <a:gridCol w="2404782">
                  <a:extLst>
                    <a:ext uri="{9D8B030D-6E8A-4147-A177-3AD203B41FA5}">
                      <a16:colId xmlns:a16="http://schemas.microsoft.com/office/drawing/2014/main" val="20003"/>
                    </a:ext>
                  </a:extLst>
                </a:gridCol>
              </a:tblGrid>
              <a:tr h="365760">
                <a:tc rowSpan="2">
                  <a:txBody>
                    <a:bodyPr/>
                    <a:lstStyle/>
                    <a:p>
                      <a:r>
                        <a:rPr lang="en-US" sz="1800" dirty="0" smtClean="0">
                          <a:latin typeface="Cambria" panose="02040503050406030204" pitchFamily="18" charset="0"/>
                        </a:rPr>
                        <a:t>Smoking</a:t>
                      </a:r>
                      <a:r>
                        <a:rPr lang="en-US" sz="1800" baseline="0" dirty="0" smtClean="0">
                          <a:latin typeface="Cambria" panose="02040503050406030204" pitchFamily="18" charset="0"/>
                        </a:rPr>
                        <a:t> status</a:t>
                      </a:r>
                      <a:endParaRPr lang="en-US" sz="1800" dirty="0">
                        <a:latin typeface="Cambria" panose="02040503050406030204" pitchFamily="18"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1800" dirty="0" smtClean="0">
                          <a:latin typeface="Cambria" panose="02040503050406030204" pitchFamily="18" charset="0"/>
                        </a:rPr>
                        <a:t>      Lung Cancer status</a:t>
                      </a:r>
                      <a:endParaRPr lang="en-US" sz="1800" dirty="0">
                        <a:latin typeface="Cambria" panose="02040503050406030204" pitchFamily="18"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365760">
                <a:tc vMerge="1">
                  <a:txBody>
                    <a:bodyPr/>
                    <a:lstStyle/>
                    <a:p>
                      <a:endParaRPr lang="en-US"/>
                    </a:p>
                  </a:txBody>
                  <a:tcPr/>
                </a:tc>
                <a:tc>
                  <a:txBody>
                    <a:bodyPr/>
                    <a:lstStyle/>
                    <a:p>
                      <a:pPr algn="l"/>
                      <a:r>
                        <a:rPr lang="en-US" sz="1800" smtClean="0">
                          <a:latin typeface="Cambria" panose="02040503050406030204" pitchFamily="18" charset="0"/>
                        </a:rPr>
                        <a:t> </a:t>
                      </a:r>
                      <a:r>
                        <a:rPr lang="en-US" sz="1800" dirty="0" smtClean="0">
                          <a:latin typeface="Cambria" panose="02040503050406030204" pitchFamily="18" charset="0"/>
                        </a:rPr>
                        <a:t>Yes</a:t>
                      </a:r>
                      <a:endParaRPr lang="en-US" sz="1800" dirty="0">
                        <a:latin typeface="Cambria" panose="02040503050406030204" pitchFamily="18"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800" smtClean="0">
                          <a:latin typeface="Cambria" panose="02040503050406030204" pitchFamily="18" charset="0"/>
                        </a:rPr>
                        <a:t>No</a:t>
                      </a:r>
                      <a:endParaRPr lang="en-US" sz="1800" dirty="0">
                        <a:latin typeface="Cambria" panose="02040503050406030204" pitchFamily="18"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smtClean="0">
                          <a:latin typeface="Cambria" panose="02040503050406030204" pitchFamily="18" charset="0"/>
                        </a:rPr>
                        <a:t>Total</a:t>
                      </a:r>
                      <a:endParaRPr lang="en-US" sz="1800" dirty="0">
                        <a:latin typeface="Cambria" panose="02040503050406030204" pitchFamily="18"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65760">
                <a:tc>
                  <a:txBody>
                    <a:bodyPr/>
                    <a:lstStyle/>
                    <a:p>
                      <a:r>
                        <a:rPr lang="en-US" sz="1800" dirty="0" smtClean="0">
                          <a:latin typeface="Cambria" panose="02040503050406030204" pitchFamily="18" charset="0"/>
                        </a:rPr>
                        <a:t>    </a:t>
                      </a:r>
                      <a:r>
                        <a:rPr lang="en-US" sz="1800" baseline="0" dirty="0" smtClean="0">
                          <a:latin typeface="Cambria" panose="02040503050406030204" pitchFamily="18" charset="0"/>
                        </a:rPr>
                        <a:t>   Yes</a:t>
                      </a:r>
                      <a:endParaRPr lang="en-US" sz="1800" dirty="0">
                        <a:latin typeface="Cambria" panose="02040503050406030204" pitchFamily="18"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800" smtClean="0">
                          <a:latin typeface="Cambria" panose="02040503050406030204" pitchFamily="18" charset="0"/>
                        </a:rPr>
                        <a:t>60</a:t>
                      </a:r>
                      <a:endParaRPr lang="en-US" sz="1800" dirty="0">
                        <a:latin typeface="Cambria" panose="02040503050406030204" pitchFamily="18"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smtClean="0">
                          <a:latin typeface="Cambria" panose="02040503050406030204" pitchFamily="18" charset="0"/>
                        </a:rPr>
                        <a:t>100</a:t>
                      </a:r>
                      <a:endParaRPr lang="en-US" sz="1800" dirty="0">
                        <a:latin typeface="Cambria" panose="02040503050406030204" pitchFamily="18"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smtClean="0">
                          <a:latin typeface="Cambria" panose="02040503050406030204" pitchFamily="18" charset="0"/>
                        </a:rPr>
                        <a:t>160</a:t>
                      </a:r>
                      <a:endParaRPr lang="en-US" sz="1800" dirty="0">
                        <a:latin typeface="Cambria" panose="02040503050406030204" pitchFamily="18"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65760">
                <a:tc>
                  <a:txBody>
                    <a:bodyPr/>
                    <a:lstStyle/>
                    <a:p>
                      <a:r>
                        <a:rPr lang="en-US" sz="1800" dirty="0" smtClean="0">
                          <a:latin typeface="Cambria" panose="02040503050406030204" pitchFamily="18" charset="0"/>
                        </a:rPr>
                        <a:t>        No</a:t>
                      </a:r>
                      <a:endParaRPr lang="en-US" sz="1800" dirty="0">
                        <a:latin typeface="Cambria" panose="02040503050406030204" pitchFamily="18"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800" smtClean="0">
                          <a:latin typeface="Cambria" panose="02040503050406030204" pitchFamily="18" charset="0"/>
                        </a:rPr>
                        <a:t>40</a:t>
                      </a:r>
                      <a:endParaRPr lang="en-US" sz="1800" dirty="0">
                        <a:latin typeface="Cambria" panose="02040503050406030204" pitchFamily="18"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smtClean="0">
                          <a:latin typeface="Cambria" panose="02040503050406030204" pitchFamily="18" charset="0"/>
                        </a:rPr>
                        <a:t>300</a:t>
                      </a:r>
                      <a:endParaRPr lang="en-US" sz="1800" dirty="0">
                        <a:latin typeface="Cambria" panose="02040503050406030204" pitchFamily="18"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smtClean="0">
                          <a:latin typeface="Cambria" panose="02040503050406030204" pitchFamily="18" charset="0"/>
                        </a:rPr>
                        <a:t>340</a:t>
                      </a:r>
                      <a:endParaRPr lang="en-US" sz="1800" dirty="0">
                        <a:latin typeface="Cambria" panose="02040503050406030204" pitchFamily="18"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65760">
                <a:tc>
                  <a:txBody>
                    <a:bodyPr/>
                    <a:lstStyle/>
                    <a:p>
                      <a:r>
                        <a:rPr lang="en-US" sz="1800" dirty="0" smtClean="0">
                          <a:latin typeface="Cambria" panose="02040503050406030204" pitchFamily="18" charset="0"/>
                        </a:rPr>
                        <a:t>      Total</a:t>
                      </a:r>
                      <a:endParaRPr lang="en-US" sz="1800" dirty="0">
                        <a:latin typeface="Cambria" panose="02040503050406030204" pitchFamily="18"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800" smtClean="0">
                          <a:latin typeface="Cambria" panose="02040503050406030204" pitchFamily="18" charset="0"/>
                        </a:rPr>
                        <a:t>100</a:t>
                      </a:r>
                      <a:endParaRPr lang="en-US" sz="1800" dirty="0">
                        <a:latin typeface="Cambria" panose="02040503050406030204" pitchFamily="18"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smtClean="0">
                          <a:latin typeface="Cambria" panose="02040503050406030204" pitchFamily="18" charset="0"/>
                        </a:rPr>
                        <a:t>400</a:t>
                      </a:r>
                      <a:endParaRPr lang="en-US" sz="1800" dirty="0">
                        <a:latin typeface="Cambria" panose="02040503050406030204" pitchFamily="18"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smtClean="0">
                          <a:latin typeface="Cambria" panose="02040503050406030204" pitchFamily="18" charset="0"/>
                        </a:rPr>
                        <a:t>500</a:t>
                      </a:r>
                      <a:endParaRPr lang="en-US" sz="1800" dirty="0">
                        <a:latin typeface="Cambria" panose="02040503050406030204" pitchFamily="18" charset="0"/>
                      </a:endParaRPr>
                    </a:p>
                  </a:txBody>
                  <a:tcPr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42016" name="TextBox 6"/>
          <p:cNvSpPr txBox="1">
            <a:spLocks noChangeArrowheads="1"/>
          </p:cNvSpPr>
          <p:nvPr/>
        </p:nvSpPr>
        <p:spPr bwMode="auto">
          <a:xfrm>
            <a:off x="1477963" y="4114800"/>
            <a:ext cx="5551487" cy="258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a:latin typeface="Cambria" panose="02040503050406030204" pitchFamily="18" charset="0"/>
              </a:rPr>
              <a:t># of smoker with lung cancer  : 60</a:t>
            </a:r>
          </a:p>
          <a:p>
            <a:pPr>
              <a:spcBef>
                <a:spcPct val="0"/>
              </a:spcBef>
              <a:buClrTx/>
              <a:buSzTx/>
              <a:buFontTx/>
              <a:buNone/>
            </a:pPr>
            <a:r>
              <a:rPr lang="en-US" altLang="en-US" sz="1800">
                <a:latin typeface="Cambria" panose="02040503050406030204" pitchFamily="18" charset="0"/>
              </a:rPr>
              <a:t>#  of smoker without lung cancer : 100</a:t>
            </a:r>
          </a:p>
          <a:p>
            <a:pPr>
              <a:spcBef>
                <a:spcPct val="0"/>
              </a:spcBef>
              <a:buClrTx/>
              <a:buSzTx/>
              <a:buFontTx/>
              <a:buNone/>
            </a:pPr>
            <a:r>
              <a:rPr lang="en-US" altLang="en-US" sz="1800">
                <a:latin typeface="Cambria" panose="02040503050406030204" pitchFamily="18" charset="0"/>
              </a:rPr>
              <a:t># of  non-smoker with lung cancer : 40</a:t>
            </a:r>
          </a:p>
          <a:p>
            <a:pPr>
              <a:spcBef>
                <a:spcPct val="0"/>
              </a:spcBef>
              <a:buClrTx/>
              <a:buSzTx/>
              <a:buFontTx/>
              <a:buNone/>
            </a:pPr>
            <a:r>
              <a:rPr lang="en-US" altLang="en-US" sz="1800">
                <a:latin typeface="Cambria" panose="02040503050406030204" pitchFamily="18" charset="0"/>
              </a:rPr>
              <a:t># of non-smoker without lung cancer : 300</a:t>
            </a:r>
          </a:p>
          <a:p>
            <a:pPr>
              <a:spcBef>
                <a:spcPct val="0"/>
              </a:spcBef>
              <a:buClrTx/>
              <a:buSzTx/>
              <a:buFontTx/>
              <a:buNone/>
            </a:pPr>
            <a:endParaRPr lang="en-US" altLang="en-US" sz="1800">
              <a:latin typeface="Cambria" panose="02040503050406030204" pitchFamily="18" charset="0"/>
            </a:endParaRPr>
          </a:p>
          <a:p>
            <a:pPr>
              <a:spcBef>
                <a:spcPct val="0"/>
              </a:spcBef>
              <a:buClrTx/>
              <a:buSzTx/>
              <a:buFontTx/>
              <a:buNone/>
            </a:pPr>
            <a:r>
              <a:rPr lang="en-US" altLang="en-US" sz="1800">
                <a:latin typeface="Cambria" panose="02040503050406030204" pitchFamily="18" charset="0"/>
              </a:rPr>
              <a:t>How many total subjects in the study ?   </a:t>
            </a:r>
            <a:r>
              <a:rPr lang="en-US" altLang="en-US" sz="1800">
                <a:solidFill>
                  <a:srgbClr val="FF0000"/>
                </a:solidFill>
                <a:latin typeface="Cambria" panose="02040503050406030204" pitchFamily="18" charset="0"/>
              </a:rPr>
              <a:t>500</a:t>
            </a:r>
          </a:p>
          <a:p>
            <a:pPr>
              <a:spcBef>
                <a:spcPct val="0"/>
              </a:spcBef>
              <a:buClrTx/>
              <a:buSzTx/>
              <a:buFontTx/>
              <a:buNone/>
            </a:pPr>
            <a:r>
              <a:rPr lang="en-US" altLang="en-US" sz="1800">
                <a:latin typeface="Cambria" panose="02040503050406030204" pitchFamily="18" charset="0"/>
              </a:rPr>
              <a:t>How many people are smokers in this study?   </a:t>
            </a:r>
            <a:r>
              <a:rPr lang="en-US" altLang="en-US" sz="1800">
                <a:solidFill>
                  <a:srgbClr val="FF0000"/>
                </a:solidFill>
                <a:latin typeface="Cambria" panose="02040503050406030204" pitchFamily="18" charset="0"/>
              </a:rPr>
              <a:t>160</a:t>
            </a:r>
          </a:p>
          <a:p>
            <a:pPr>
              <a:spcBef>
                <a:spcPct val="0"/>
              </a:spcBef>
              <a:buClrTx/>
              <a:buSzTx/>
              <a:buFontTx/>
              <a:buNone/>
            </a:pPr>
            <a:r>
              <a:rPr lang="en-US" altLang="en-US" sz="1800">
                <a:latin typeface="Cambria" panose="02040503050406030204" pitchFamily="18" charset="0"/>
              </a:rPr>
              <a:t>How many people  have lung cancer in this study?  </a:t>
            </a:r>
            <a:r>
              <a:rPr lang="en-US" altLang="en-US" sz="1800">
                <a:solidFill>
                  <a:srgbClr val="FF0000"/>
                </a:solidFill>
                <a:latin typeface="Cambria" panose="02040503050406030204" pitchFamily="18" charset="0"/>
              </a:rPr>
              <a:t>100</a:t>
            </a:r>
          </a:p>
          <a:p>
            <a:pPr>
              <a:spcBef>
                <a:spcPct val="0"/>
              </a:spcBef>
              <a:buClrTx/>
              <a:buSzTx/>
              <a:buFontTx/>
              <a:buNone/>
            </a:pPr>
            <a:endParaRPr lang="en-US" altLang="en-US" sz="180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sz="4000" dirty="0" smtClean="0">
                <a:latin typeface="Cambria" panose="02040503050406030204" pitchFamily="18" charset="0"/>
              </a:rPr>
              <a:t>Exercise for contingency table (1)</a:t>
            </a:r>
          </a:p>
        </p:txBody>
      </p:sp>
      <p:sp>
        <p:nvSpPr>
          <p:cNvPr id="46083" name="Content Placeholder 3"/>
          <p:cNvSpPr>
            <a:spLocks noGrp="1"/>
          </p:cNvSpPr>
          <p:nvPr>
            <p:ph idx="1"/>
          </p:nvPr>
        </p:nvSpPr>
        <p:spPr>
          <a:xfrm>
            <a:off x="990600" y="1981200"/>
            <a:ext cx="7793038" cy="2419350"/>
          </a:xfrm>
        </p:spPr>
        <p:txBody>
          <a:bodyPr>
            <a:spAutoFit/>
          </a:bodyPr>
          <a:lstStyle/>
          <a:p>
            <a:r>
              <a:rPr lang="en-US" altLang="en-US" sz="1800" dirty="0" smtClean="0">
                <a:latin typeface="Cambria" panose="02040503050406030204" pitchFamily="18" charset="0"/>
              </a:rPr>
              <a:t>Suppose you were doing a study on whether coffee drinking increased the risk of heart disease. Assume that you are no longer at risk of heart disease if you die, leave the study, or get heart disease   You had two group of 110 subjects each who you followed for five years.</a:t>
            </a:r>
          </a:p>
          <a:p>
            <a:r>
              <a:rPr lang="en-US" altLang="en-US" sz="1800" dirty="0" smtClean="0">
                <a:latin typeface="Cambria" panose="02040503050406030204" pitchFamily="18" charset="0"/>
              </a:rPr>
              <a:t>Group 1 (the </a:t>
            </a:r>
            <a:r>
              <a:rPr lang="en-US" altLang="en-US" sz="1800" dirty="0" smtClean="0">
                <a:solidFill>
                  <a:srgbClr val="C00000"/>
                </a:solidFill>
                <a:latin typeface="Cambria" panose="02040503050406030204" pitchFamily="18" charset="0"/>
              </a:rPr>
              <a:t>coffee drinkers</a:t>
            </a:r>
            <a:r>
              <a:rPr lang="en-US" altLang="en-US" sz="1800" dirty="0" smtClean="0">
                <a:latin typeface="Cambria" panose="02040503050406030204" pitchFamily="18" charset="0"/>
              </a:rPr>
              <a:t>):  85 followed for 5 years without getting heart disease, 25 people got heart disease at the end of  5 years</a:t>
            </a:r>
          </a:p>
          <a:p>
            <a:r>
              <a:rPr lang="en-US" altLang="en-US" sz="1800" dirty="0" smtClean="0">
                <a:latin typeface="Cambria" panose="02040503050406030204" pitchFamily="18" charset="0"/>
              </a:rPr>
              <a:t>Group 2 (</a:t>
            </a:r>
            <a:r>
              <a:rPr lang="en-US" altLang="en-US" sz="1800" dirty="0" smtClean="0">
                <a:solidFill>
                  <a:srgbClr val="C00000"/>
                </a:solidFill>
                <a:latin typeface="Cambria" panose="02040503050406030204" pitchFamily="18" charset="0"/>
              </a:rPr>
              <a:t>non-coffee drinkers</a:t>
            </a:r>
            <a:r>
              <a:rPr lang="en-US" altLang="en-US" sz="1800" dirty="0" smtClean="0">
                <a:latin typeface="Cambria" panose="02040503050406030204" pitchFamily="18" charset="0"/>
              </a:rPr>
              <a:t>): 100 followed for 5 years without getting heart disease, 10 people  got heart disease at the end of 5 years.</a:t>
            </a:r>
          </a:p>
        </p:txBody>
      </p:sp>
      <p:sp>
        <p:nvSpPr>
          <p:cNvPr id="2" name="TextBox 1"/>
          <p:cNvSpPr txBox="1"/>
          <p:nvPr/>
        </p:nvSpPr>
        <p:spPr>
          <a:xfrm>
            <a:off x="1269846" y="5257800"/>
            <a:ext cx="7234545" cy="369332"/>
          </a:xfrm>
          <a:prstGeom prst="rect">
            <a:avLst/>
          </a:prstGeom>
          <a:noFill/>
        </p:spPr>
        <p:txBody>
          <a:bodyPr wrap="none" rtlCol="0">
            <a:spAutoFit/>
          </a:bodyPr>
          <a:lstStyle/>
          <a:p>
            <a:r>
              <a:rPr lang="en-US" dirty="0" smtClean="0"/>
              <a:t>Set up contingency table based on the information given above  </a:t>
            </a:r>
            <a:endParaRPr lang="en-US" dirty="0"/>
          </a:p>
        </p:txBody>
      </p:sp>
    </p:spTree>
    <p:extLst>
      <p:ext uri="{BB962C8B-B14F-4D97-AF65-F5344CB8AC3E}">
        <p14:creationId xmlns:p14="http://schemas.microsoft.com/office/powerpoint/2010/main" val="19587018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sz="4000" dirty="0" smtClean="0">
                <a:latin typeface="Cambria" panose="02040503050406030204" pitchFamily="18" charset="0"/>
              </a:rPr>
              <a:t>Exercise for contingency table(2)</a:t>
            </a:r>
          </a:p>
        </p:txBody>
      </p:sp>
      <p:sp>
        <p:nvSpPr>
          <p:cNvPr id="46083" name="Content Placeholder 3"/>
          <p:cNvSpPr>
            <a:spLocks noGrp="1"/>
          </p:cNvSpPr>
          <p:nvPr>
            <p:ph idx="1"/>
          </p:nvPr>
        </p:nvSpPr>
        <p:spPr>
          <a:xfrm>
            <a:off x="990600" y="1981200"/>
            <a:ext cx="7793038" cy="2419350"/>
          </a:xfrm>
        </p:spPr>
        <p:txBody>
          <a:bodyPr>
            <a:spAutoFit/>
          </a:bodyPr>
          <a:lstStyle/>
          <a:p>
            <a:r>
              <a:rPr lang="en-US" altLang="en-US" sz="1800" dirty="0" smtClean="0">
                <a:latin typeface="Cambria" panose="02040503050406030204" pitchFamily="18" charset="0"/>
              </a:rPr>
              <a:t>Suppose you were doing a study on whether coffee drinking increased the risk of heart disease. Assume that you are no longer at risk of heart disease if you die, leave the study, or get heart disease   You had two group of 110 subjects each who you followed for five years.</a:t>
            </a:r>
          </a:p>
          <a:p>
            <a:r>
              <a:rPr lang="en-US" altLang="en-US" sz="1800" dirty="0" smtClean="0">
                <a:latin typeface="Cambria" panose="02040503050406030204" pitchFamily="18" charset="0"/>
              </a:rPr>
              <a:t>Group 1 (the </a:t>
            </a:r>
            <a:r>
              <a:rPr lang="en-US" altLang="en-US" sz="1800" dirty="0" smtClean="0">
                <a:solidFill>
                  <a:srgbClr val="C00000"/>
                </a:solidFill>
                <a:latin typeface="Cambria" panose="02040503050406030204" pitchFamily="18" charset="0"/>
              </a:rPr>
              <a:t>coffee drinkers</a:t>
            </a:r>
            <a:r>
              <a:rPr lang="en-US" altLang="en-US" sz="1800" dirty="0" smtClean="0">
                <a:latin typeface="Cambria" panose="02040503050406030204" pitchFamily="18" charset="0"/>
              </a:rPr>
              <a:t>):  85 followed for 5 years without getting heart disease, 25 people got heart disease at the end of  5 years</a:t>
            </a:r>
          </a:p>
          <a:p>
            <a:r>
              <a:rPr lang="en-US" altLang="en-US" sz="1800" dirty="0" smtClean="0">
                <a:latin typeface="Cambria" panose="02040503050406030204" pitchFamily="18" charset="0"/>
              </a:rPr>
              <a:t>Group 2 (</a:t>
            </a:r>
            <a:r>
              <a:rPr lang="en-US" altLang="en-US" sz="1800" dirty="0" smtClean="0">
                <a:solidFill>
                  <a:srgbClr val="C00000"/>
                </a:solidFill>
                <a:latin typeface="Cambria" panose="02040503050406030204" pitchFamily="18" charset="0"/>
              </a:rPr>
              <a:t>non-coffee drinkers</a:t>
            </a:r>
            <a:r>
              <a:rPr lang="en-US" altLang="en-US" sz="1800" dirty="0" smtClean="0">
                <a:latin typeface="Cambria" panose="02040503050406030204" pitchFamily="18" charset="0"/>
              </a:rPr>
              <a:t>): 100 followed for 5 years without getting heart disease, 10 people  got heart disease at the end of 5 years.</a:t>
            </a:r>
          </a:p>
        </p:txBody>
      </p:sp>
      <p:graphicFrame>
        <p:nvGraphicFramePr>
          <p:cNvPr id="4" name="Content Placeholder 5" descr="Table about coffee drinking and heart disease"/>
          <p:cNvGraphicFramePr>
            <a:graphicFrameLocks/>
          </p:cNvGraphicFramePr>
          <p:nvPr>
            <p:extLst>
              <p:ext uri="{D42A27DB-BD31-4B8C-83A1-F6EECF244321}">
                <p14:modId xmlns:p14="http://schemas.microsoft.com/office/powerpoint/2010/main" val="2988113167"/>
              </p:ext>
            </p:extLst>
          </p:nvPr>
        </p:nvGraphicFramePr>
        <p:xfrm>
          <a:off x="1447800" y="4648200"/>
          <a:ext cx="6629400" cy="2011440"/>
        </p:xfrm>
        <a:graphic>
          <a:graphicData uri="http://schemas.openxmlformats.org/drawingml/2006/table">
            <a:tbl>
              <a:tblPr firstRow="1" bandRow="1">
                <a:tableStyleId>{9D7B26C5-4107-4FEC-AEDC-1716B250A1EF}</a:tableStyleId>
              </a:tblPr>
              <a:tblGrid>
                <a:gridCol w="1657350">
                  <a:extLst>
                    <a:ext uri="{9D8B030D-6E8A-4147-A177-3AD203B41FA5}">
                      <a16:colId xmlns:a16="http://schemas.microsoft.com/office/drawing/2014/main" val="20000"/>
                    </a:ext>
                  </a:extLst>
                </a:gridCol>
                <a:gridCol w="1657350">
                  <a:extLst>
                    <a:ext uri="{9D8B030D-6E8A-4147-A177-3AD203B41FA5}">
                      <a16:colId xmlns:a16="http://schemas.microsoft.com/office/drawing/2014/main" val="20001"/>
                    </a:ext>
                  </a:extLst>
                </a:gridCol>
                <a:gridCol w="909918">
                  <a:extLst>
                    <a:ext uri="{9D8B030D-6E8A-4147-A177-3AD203B41FA5}">
                      <a16:colId xmlns:a16="http://schemas.microsoft.com/office/drawing/2014/main" val="20002"/>
                    </a:ext>
                  </a:extLst>
                </a:gridCol>
                <a:gridCol w="2404782">
                  <a:extLst>
                    <a:ext uri="{9D8B030D-6E8A-4147-A177-3AD203B41FA5}">
                      <a16:colId xmlns:a16="http://schemas.microsoft.com/office/drawing/2014/main" val="20003"/>
                    </a:ext>
                  </a:extLst>
                </a:gridCol>
              </a:tblGrid>
              <a:tr h="365687">
                <a:tc rowSpan="2">
                  <a:txBody>
                    <a:bodyPr/>
                    <a:lstStyle/>
                    <a:p>
                      <a:r>
                        <a:rPr lang="en-US" sz="1800" dirty="0" smtClean="0">
                          <a:latin typeface="Cambria" panose="02040503050406030204" pitchFamily="18" charset="0"/>
                        </a:rPr>
                        <a:t>Coffee drinking</a:t>
                      </a:r>
                      <a:r>
                        <a:rPr lang="en-US" sz="1800" baseline="0" dirty="0" smtClean="0">
                          <a:latin typeface="Cambria" panose="02040503050406030204" pitchFamily="18" charset="0"/>
                        </a:rPr>
                        <a:t> status</a:t>
                      </a:r>
                      <a:endParaRPr lang="en-US" sz="1800" dirty="0">
                        <a:latin typeface="Cambria" panose="02040503050406030204" pitchFamily="18" charset="0"/>
                      </a:endParaRP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1800" smtClean="0">
                          <a:latin typeface="Cambria" panose="02040503050406030204" pitchFamily="18" charset="0"/>
                        </a:rPr>
                        <a:t>Heart</a:t>
                      </a:r>
                      <a:r>
                        <a:rPr lang="en-US" sz="1800" baseline="0" smtClean="0">
                          <a:latin typeface="Cambria" panose="02040503050406030204" pitchFamily="18" charset="0"/>
                        </a:rPr>
                        <a:t> disease</a:t>
                      </a:r>
                      <a:endParaRPr lang="en-US" sz="1800" dirty="0">
                        <a:latin typeface="Cambria" panose="02040503050406030204" pitchFamily="18" charset="0"/>
                      </a:endParaRP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548615">
                <a:tc vMerge="1">
                  <a:txBody>
                    <a:bodyPr/>
                    <a:lstStyle/>
                    <a:p>
                      <a:endParaRPr lang="en-US"/>
                    </a:p>
                  </a:txBody>
                  <a:tcPr/>
                </a:tc>
                <a:tc>
                  <a:txBody>
                    <a:bodyPr/>
                    <a:lstStyle/>
                    <a:p>
                      <a:pPr algn="l"/>
                      <a:r>
                        <a:rPr lang="en-US" sz="1800" smtClean="0">
                          <a:latin typeface="Cambria" panose="02040503050406030204" pitchFamily="18" charset="0"/>
                        </a:rPr>
                        <a:t> </a:t>
                      </a:r>
                      <a:r>
                        <a:rPr lang="en-US" sz="1800" dirty="0" smtClean="0">
                          <a:latin typeface="Cambria" panose="02040503050406030204" pitchFamily="18" charset="0"/>
                        </a:rPr>
                        <a:t>Yes</a:t>
                      </a:r>
                      <a:endParaRPr lang="en-US" sz="1800" dirty="0">
                        <a:latin typeface="Cambria" panose="02040503050406030204" pitchFamily="18" charset="0"/>
                      </a:endParaRP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800" dirty="0" smtClean="0">
                          <a:latin typeface="Cambria" panose="02040503050406030204" pitchFamily="18" charset="0"/>
                        </a:rPr>
                        <a:t>No</a:t>
                      </a:r>
                      <a:endParaRPr lang="en-US" sz="1800" dirty="0">
                        <a:latin typeface="Cambria" panose="02040503050406030204" pitchFamily="18" charset="0"/>
                      </a:endParaRP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smtClean="0">
                          <a:latin typeface="Cambria" panose="02040503050406030204" pitchFamily="18" charset="0"/>
                        </a:rPr>
                        <a:t>Total</a:t>
                      </a:r>
                      <a:endParaRPr lang="en-US" sz="1800" dirty="0">
                        <a:latin typeface="Cambria" panose="02040503050406030204" pitchFamily="18" charset="0"/>
                      </a:endParaRP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65687">
                <a:tc>
                  <a:txBody>
                    <a:bodyPr/>
                    <a:lstStyle/>
                    <a:p>
                      <a:r>
                        <a:rPr lang="en-US" sz="1800" dirty="0" smtClean="0">
                          <a:latin typeface="Cambria" panose="02040503050406030204" pitchFamily="18" charset="0"/>
                        </a:rPr>
                        <a:t>    </a:t>
                      </a:r>
                      <a:r>
                        <a:rPr lang="en-US" sz="1800" baseline="0" dirty="0" smtClean="0">
                          <a:latin typeface="Cambria" panose="02040503050406030204" pitchFamily="18" charset="0"/>
                        </a:rPr>
                        <a:t>   Yes</a:t>
                      </a:r>
                      <a:endParaRPr lang="en-US" sz="1800" dirty="0">
                        <a:latin typeface="Cambria" panose="02040503050406030204" pitchFamily="18" charset="0"/>
                      </a:endParaRP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800" dirty="0" smtClean="0">
                          <a:latin typeface="Cambria" panose="02040503050406030204" pitchFamily="18" charset="0"/>
                        </a:rPr>
                        <a:t>25</a:t>
                      </a:r>
                      <a:endParaRPr lang="en-US" sz="1800" dirty="0">
                        <a:latin typeface="Cambria" panose="02040503050406030204" pitchFamily="18" charset="0"/>
                      </a:endParaRP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smtClean="0">
                          <a:latin typeface="Cambria" panose="02040503050406030204" pitchFamily="18" charset="0"/>
                        </a:rPr>
                        <a:t>85</a:t>
                      </a:r>
                      <a:endParaRPr lang="en-US" sz="1800" dirty="0">
                        <a:latin typeface="Cambria" panose="02040503050406030204" pitchFamily="18" charset="0"/>
                      </a:endParaRP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smtClean="0">
                          <a:latin typeface="Cambria" panose="02040503050406030204" pitchFamily="18" charset="0"/>
                        </a:rPr>
                        <a:t>110</a:t>
                      </a:r>
                      <a:endParaRPr lang="en-US" sz="1800" dirty="0">
                        <a:latin typeface="Cambria" panose="02040503050406030204" pitchFamily="18" charset="0"/>
                      </a:endParaRP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65687">
                <a:tc>
                  <a:txBody>
                    <a:bodyPr/>
                    <a:lstStyle/>
                    <a:p>
                      <a:r>
                        <a:rPr lang="en-US" sz="1800" dirty="0" smtClean="0">
                          <a:latin typeface="Cambria" panose="02040503050406030204" pitchFamily="18" charset="0"/>
                        </a:rPr>
                        <a:t>        No</a:t>
                      </a:r>
                      <a:endParaRPr lang="en-US" sz="1800" dirty="0">
                        <a:latin typeface="Cambria" panose="02040503050406030204" pitchFamily="18" charset="0"/>
                      </a:endParaRP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800" dirty="0" smtClean="0">
                          <a:latin typeface="Cambria" panose="02040503050406030204" pitchFamily="18" charset="0"/>
                        </a:rPr>
                        <a:t>10</a:t>
                      </a:r>
                      <a:endParaRPr lang="en-US" sz="1800" dirty="0">
                        <a:latin typeface="Cambria" panose="02040503050406030204" pitchFamily="18" charset="0"/>
                      </a:endParaRP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smtClean="0">
                          <a:latin typeface="Cambria" panose="02040503050406030204" pitchFamily="18" charset="0"/>
                        </a:rPr>
                        <a:t>100</a:t>
                      </a:r>
                      <a:endParaRPr lang="en-US" sz="1800" dirty="0">
                        <a:latin typeface="Cambria" panose="02040503050406030204" pitchFamily="18" charset="0"/>
                      </a:endParaRP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smtClean="0">
                          <a:latin typeface="Cambria" panose="02040503050406030204" pitchFamily="18" charset="0"/>
                        </a:rPr>
                        <a:t>110</a:t>
                      </a:r>
                      <a:endParaRPr lang="en-US" sz="1800" dirty="0">
                        <a:latin typeface="Cambria" panose="02040503050406030204" pitchFamily="18" charset="0"/>
                      </a:endParaRP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65687">
                <a:tc>
                  <a:txBody>
                    <a:bodyPr/>
                    <a:lstStyle/>
                    <a:p>
                      <a:r>
                        <a:rPr lang="en-US" sz="1800" dirty="0" smtClean="0">
                          <a:latin typeface="Cambria" panose="02040503050406030204" pitchFamily="18" charset="0"/>
                        </a:rPr>
                        <a:t>      Total</a:t>
                      </a:r>
                      <a:endParaRPr lang="en-US" sz="1800" dirty="0">
                        <a:latin typeface="Cambria" panose="02040503050406030204" pitchFamily="18" charset="0"/>
                      </a:endParaRP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1800" dirty="0" smtClean="0">
                          <a:latin typeface="Cambria" panose="02040503050406030204" pitchFamily="18" charset="0"/>
                        </a:rPr>
                        <a:t>35</a:t>
                      </a:r>
                      <a:endParaRPr lang="en-US" sz="1800" dirty="0">
                        <a:latin typeface="Cambria" panose="02040503050406030204" pitchFamily="18" charset="0"/>
                      </a:endParaRP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smtClean="0">
                          <a:latin typeface="Cambria" panose="02040503050406030204" pitchFamily="18" charset="0"/>
                        </a:rPr>
                        <a:t>185</a:t>
                      </a:r>
                      <a:endParaRPr lang="en-US" sz="1800" dirty="0">
                        <a:latin typeface="Cambria" panose="02040503050406030204" pitchFamily="18" charset="0"/>
                      </a:endParaRP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smtClean="0">
                          <a:latin typeface="Cambria" panose="02040503050406030204" pitchFamily="18" charset="0"/>
                        </a:rPr>
                        <a:t>220</a:t>
                      </a:r>
                      <a:endParaRPr lang="en-US" sz="1800" dirty="0">
                        <a:latin typeface="Cambria" panose="02040503050406030204" pitchFamily="18" charset="0"/>
                      </a:endParaRPr>
                    </a:p>
                  </a:txBody>
                  <a:tcPr marT="45690" marB="456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defTabSz="1014413" eaLnBrk="1" hangingPunct="1"/>
            <a:r>
              <a:rPr lang="en-US" altLang="en-US" sz="4000" smtClean="0">
                <a:solidFill>
                  <a:srgbClr val="000000"/>
                </a:solidFill>
                <a:latin typeface="Cambria" panose="02040503050406030204" pitchFamily="18" charset="0"/>
              </a:rPr>
              <a:t>Epidemiologic Research Strategies</a:t>
            </a:r>
          </a:p>
        </p:txBody>
      </p:sp>
      <p:sp>
        <p:nvSpPr>
          <p:cNvPr id="39939" name="Rectangle 3"/>
          <p:cNvSpPr>
            <a:spLocks noGrp="1" noChangeArrowheads="1"/>
          </p:cNvSpPr>
          <p:nvPr>
            <p:ph idx="1"/>
          </p:nvPr>
        </p:nvSpPr>
        <p:spPr>
          <a:xfrm>
            <a:off x="1182688" y="2017713"/>
            <a:ext cx="7772400" cy="4611687"/>
          </a:xfrm>
        </p:spPr>
        <p:txBody>
          <a:bodyPr/>
          <a:lstStyle/>
          <a:p>
            <a:pPr marL="461963" indent="-461963" eaLnBrk="1" hangingPunct="1">
              <a:spcBef>
                <a:spcPts val="0"/>
              </a:spcBef>
              <a:spcAft>
                <a:spcPts val="1200"/>
              </a:spcAft>
              <a:defRPr/>
            </a:pPr>
            <a:r>
              <a:rPr lang="en-US" altLang="en-US" sz="2600" dirty="0" smtClean="0">
                <a:latin typeface="Cambria" panose="02040503050406030204" pitchFamily="18" charset="0"/>
              </a:rPr>
              <a:t>Epidemiologists ask whether a particular exposure is causally associated with a given outcome.  (</a:t>
            </a:r>
            <a:r>
              <a:rPr lang="en-US" altLang="en-US" sz="2600" dirty="0" smtClean="0">
                <a:solidFill>
                  <a:srgbClr val="FF0000"/>
                </a:solidFill>
                <a:latin typeface="Cambria" panose="02040503050406030204" pitchFamily="18" charset="0"/>
              </a:rPr>
              <a:t>smoking vs. </a:t>
            </a:r>
            <a:r>
              <a:rPr lang="en-US" altLang="en-US" sz="2600" smtClean="0">
                <a:solidFill>
                  <a:srgbClr val="FF0000"/>
                </a:solidFill>
                <a:latin typeface="Cambria" panose="02040503050406030204" pitchFamily="18" charset="0"/>
              </a:rPr>
              <a:t>lung </a:t>
            </a:r>
            <a:r>
              <a:rPr lang="en-US" altLang="en-US" sz="2600" dirty="0" smtClean="0">
                <a:solidFill>
                  <a:srgbClr val="FF0000"/>
                </a:solidFill>
                <a:latin typeface="Cambria" panose="02040503050406030204" pitchFamily="18" charset="0"/>
              </a:rPr>
              <a:t>cancer</a:t>
            </a:r>
            <a:r>
              <a:rPr lang="en-US" altLang="en-US" sz="2600" dirty="0" smtClean="0">
                <a:latin typeface="Cambria" panose="02040503050406030204" pitchFamily="18" charset="0"/>
              </a:rPr>
              <a:t>)</a:t>
            </a:r>
          </a:p>
          <a:p>
            <a:pPr marL="461963" indent="-461963" eaLnBrk="1" hangingPunct="1">
              <a:spcBef>
                <a:spcPts val="0"/>
              </a:spcBef>
              <a:spcAft>
                <a:spcPts val="1200"/>
              </a:spcAft>
              <a:defRPr/>
            </a:pPr>
            <a:r>
              <a:rPr lang="en-US" altLang="en-US" sz="2600" dirty="0" smtClean="0">
                <a:latin typeface="Cambria" panose="02040503050406030204" pitchFamily="18" charset="0"/>
              </a:rPr>
              <a:t>Investigators:</a:t>
            </a:r>
          </a:p>
          <a:p>
            <a:pPr marL="990600" lvl="1" indent="-533400" eaLnBrk="1" hangingPunct="1">
              <a:buSzPct val="65000"/>
              <a:buFontTx/>
              <a:buAutoNum type="arabicPeriod"/>
              <a:defRPr/>
            </a:pPr>
            <a:r>
              <a:rPr lang="en-US" altLang="en-US" sz="1800" dirty="0" smtClean="0">
                <a:latin typeface="Cambria" panose="02040503050406030204" pitchFamily="18" charset="0"/>
              </a:rPr>
              <a:t>Examine existing facts and hypotheses</a:t>
            </a:r>
          </a:p>
          <a:p>
            <a:pPr marL="990600" lvl="1" indent="-533400" eaLnBrk="1" hangingPunct="1">
              <a:buSzPct val="65000"/>
              <a:buFontTx/>
              <a:buAutoNum type="arabicPeriod"/>
              <a:defRPr/>
            </a:pPr>
            <a:r>
              <a:rPr lang="en-US" altLang="en-US" sz="1800" dirty="0" smtClean="0">
                <a:latin typeface="Cambria" panose="02040503050406030204" pitchFamily="18" charset="0"/>
              </a:rPr>
              <a:t>Formulate a new or more specific hypothesis</a:t>
            </a:r>
          </a:p>
          <a:p>
            <a:pPr marL="990600" lvl="1" indent="-533400" eaLnBrk="1" hangingPunct="1">
              <a:buSzPct val="65000"/>
              <a:buFontTx/>
              <a:buAutoNum type="arabicPeriod"/>
              <a:defRPr/>
            </a:pPr>
            <a:r>
              <a:rPr lang="en-US" altLang="en-US" sz="1800" dirty="0" smtClean="0">
                <a:latin typeface="Cambria" panose="02040503050406030204" pitchFamily="18" charset="0"/>
              </a:rPr>
              <a:t>Obtain additional facts to test the acceptability of the new hypothesis</a:t>
            </a:r>
          </a:p>
          <a:p>
            <a:pPr marL="457200" lvl="1" indent="0" eaLnBrk="1" hangingPunct="1">
              <a:buFont typeface="Wingdings" panose="05000000000000000000" pitchFamily="2" charset="2"/>
              <a:buNone/>
              <a:defRPr/>
            </a:pPr>
            <a:endParaRPr lang="en-US" altLang="en-US" sz="2600"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2688" y="2017713"/>
            <a:ext cx="7772400" cy="4611687"/>
          </a:xfrm>
        </p:spPr>
        <p:txBody>
          <a:bodyPr/>
          <a:lstStyle/>
          <a:p>
            <a:pPr eaLnBrk="1" hangingPunct="1">
              <a:spcBef>
                <a:spcPct val="0"/>
              </a:spcBef>
              <a:spcAft>
                <a:spcPts val="1200"/>
              </a:spcAft>
              <a:buClr>
                <a:srgbClr val="000000"/>
              </a:buClr>
              <a:buFont typeface="Wingdings" panose="05000000000000000000" pitchFamily="2" charset="2"/>
              <a:buChar char="v"/>
              <a:defRPr/>
            </a:pPr>
            <a:r>
              <a:rPr lang="en-US" sz="2600" dirty="0">
                <a:solidFill>
                  <a:srgbClr val="000000"/>
                </a:solidFill>
                <a:latin typeface="Cambria" panose="02040503050406030204" pitchFamily="18" charset="0"/>
              </a:rPr>
              <a:t>Defined as “Any conjecture cast in a form that will allow it to be tested and refuted.”</a:t>
            </a:r>
            <a:endParaRPr lang="en-US" sz="2600" dirty="0">
              <a:latin typeface="Cambria" panose="02040503050406030204" pitchFamily="18" charset="0"/>
            </a:endParaRPr>
          </a:p>
          <a:p>
            <a:pPr eaLnBrk="1" hangingPunct="1">
              <a:spcBef>
                <a:spcPct val="0"/>
              </a:spcBef>
              <a:spcAft>
                <a:spcPts val="1200"/>
              </a:spcAft>
              <a:buClr>
                <a:srgbClr val="000000"/>
              </a:buClr>
              <a:buFont typeface="Wingdings" panose="05000000000000000000" pitchFamily="2" charset="2"/>
              <a:buChar char="v"/>
              <a:defRPr/>
            </a:pPr>
            <a:r>
              <a:rPr lang="en-US" sz="2600" dirty="0">
                <a:solidFill>
                  <a:srgbClr val="000000"/>
                </a:solidFill>
                <a:latin typeface="Cambria" panose="02040503050406030204" pitchFamily="18" charset="0"/>
              </a:rPr>
              <a:t>One of the most common types is the null </a:t>
            </a:r>
            <a:r>
              <a:rPr lang="en-US" sz="2600" dirty="0" smtClean="0">
                <a:solidFill>
                  <a:srgbClr val="000000"/>
                </a:solidFill>
                <a:latin typeface="Cambria" panose="02040503050406030204" pitchFamily="18" charset="0"/>
              </a:rPr>
              <a:t>hypothesis (</a:t>
            </a:r>
            <a:r>
              <a:rPr lang="en-US" sz="2600" dirty="0" smtClean="0">
                <a:solidFill>
                  <a:srgbClr val="FF0000"/>
                </a:solidFill>
                <a:latin typeface="Cambria" panose="02040503050406030204" pitchFamily="18" charset="0"/>
              </a:rPr>
              <a:t>negative declaration</a:t>
            </a:r>
            <a:r>
              <a:rPr lang="en-US" sz="2600" dirty="0" smtClean="0">
                <a:solidFill>
                  <a:srgbClr val="000000"/>
                </a:solidFill>
                <a:latin typeface="Cambria" panose="02040503050406030204" pitchFamily="18" charset="0"/>
              </a:rPr>
              <a:t>).</a:t>
            </a:r>
            <a:endParaRPr lang="en-US" sz="2600" dirty="0">
              <a:solidFill>
                <a:srgbClr val="000000"/>
              </a:solidFill>
              <a:latin typeface="Cambria" panose="02040503050406030204" pitchFamily="18" charset="0"/>
            </a:endParaRPr>
          </a:p>
          <a:p>
            <a:pPr marL="1031875" lvl="1" indent="-457200" eaLnBrk="1" hangingPunct="1">
              <a:spcBef>
                <a:spcPct val="0"/>
              </a:spcBef>
              <a:spcAft>
                <a:spcPts val="1200"/>
              </a:spcAft>
              <a:buClr>
                <a:srgbClr val="000000"/>
              </a:buClr>
              <a:buFont typeface="Wingdings" panose="05000000000000000000" pitchFamily="2" charset="2"/>
              <a:buChar char="Ø"/>
              <a:defRPr/>
            </a:pPr>
            <a:r>
              <a:rPr lang="en-US" sz="2400" dirty="0">
                <a:solidFill>
                  <a:srgbClr val="000000"/>
                </a:solidFill>
                <a:latin typeface="Cambria" panose="02040503050406030204" pitchFamily="18" charset="0"/>
              </a:rPr>
              <a:t>An example would be to hypothesize that there is no difference between smokers and nonsmokers in the occurrence of lung cancer</a:t>
            </a:r>
            <a:r>
              <a:rPr lang="en-US" sz="2400" dirty="0" smtClean="0">
                <a:solidFill>
                  <a:srgbClr val="000000"/>
                </a:solidFill>
                <a:latin typeface="Cambria" panose="02040503050406030204" pitchFamily="18" charset="0"/>
              </a:rPr>
              <a:t>.</a:t>
            </a:r>
            <a:endParaRPr lang="en-US" sz="2400" dirty="0" smtClean="0"/>
          </a:p>
          <a:p>
            <a:pPr marL="1317625" lvl="2" indent="-342900" eaLnBrk="1" hangingPunct="1">
              <a:spcBef>
                <a:spcPct val="0"/>
              </a:spcBef>
              <a:spcAft>
                <a:spcPts val="1200"/>
              </a:spcAft>
              <a:buClr>
                <a:srgbClr val="000000"/>
              </a:buClr>
              <a:buFont typeface="Wingdings" panose="05000000000000000000" pitchFamily="2" charset="2"/>
              <a:buChar char="v"/>
              <a:defRPr/>
            </a:pPr>
            <a:r>
              <a:rPr lang="en-US" sz="2000" dirty="0">
                <a:latin typeface="Cambria" panose="02040503050406030204" pitchFamily="18" charset="0"/>
              </a:rPr>
              <a:t>D</a:t>
            </a:r>
            <a:r>
              <a:rPr lang="en-US" sz="2000" dirty="0" smtClean="0">
                <a:latin typeface="Cambria" panose="02040503050406030204" pitchFamily="18" charset="0"/>
              </a:rPr>
              <a:t>ifference - reject the null hypothesis</a:t>
            </a:r>
          </a:p>
          <a:p>
            <a:pPr marL="1317625" lvl="2" indent="-342900" eaLnBrk="1" hangingPunct="1">
              <a:spcBef>
                <a:spcPct val="0"/>
              </a:spcBef>
              <a:spcAft>
                <a:spcPts val="1200"/>
              </a:spcAft>
              <a:buClr>
                <a:srgbClr val="000000"/>
              </a:buClr>
              <a:buFont typeface="Wingdings" panose="05000000000000000000" pitchFamily="2" charset="2"/>
              <a:buChar char="v"/>
              <a:defRPr/>
            </a:pPr>
            <a:r>
              <a:rPr lang="en-US" sz="2000" dirty="0" smtClean="0">
                <a:latin typeface="Cambria" panose="02040503050406030204" pitchFamily="18" charset="0"/>
              </a:rPr>
              <a:t>No difference – fail to reject the null hypothesis</a:t>
            </a:r>
          </a:p>
          <a:p>
            <a:pPr marL="574675" lvl="1" indent="0" eaLnBrk="1" hangingPunct="1">
              <a:lnSpc>
                <a:spcPct val="95000"/>
              </a:lnSpc>
              <a:spcBef>
                <a:spcPct val="0"/>
              </a:spcBef>
              <a:buClr>
                <a:srgbClr val="000000"/>
              </a:buClr>
              <a:buFont typeface="Wingdings" panose="05000000000000000000" pitchFamily="2" charset="2"/>
              <a:buNone/>
              <a:defRPr/>
            </a:pPr>
            <a:endParaRPr lang="en-US" sz="2600" dirty="0">
              <a:latin typeface="Cambria" panose="02040503050406030204" pitchFamily="18" charset="0"/>
            </a:endParaRPr>
          </a:p>
        </p:txBody>
      </p:sp>
      <p:sp>
        <p:nvSpPr>
          <p:cNvPr id="49155" name="Rectangle 2"/>
          <p:cNvSpPr>
            <a:spLocks noGrp="1" noChangeArrowheads="1"/>
          </p:cNvSpPr>
          <p:nvPr>
            <p:ph type="title"/>
          </p:nvPr>
        </p:nvSpPr>
        <p:spPr/>
        <p:txBody>
          <a:bodyPr/>
          <a:lstStyle/>
          <a:p>
            <a:pPr eaLnBrk="1" hangingPunct="1"/>
            <a:r>
              <a:rPr lang="en-US" altLang="en-US" sz="4000" smtClean="0">
                <a:latin typeface="Cambria" panose="02040503050406030204" pitchFamily="18" charset="0"/>
              </a:rPr>
              <a:t>Hypothesis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Content Placeholder 2"/>
          <p:cNvSpPr>
            <a:spLocks noGrp="1"/>
          </p:cNvSpPr>
          <p:nvPr>
            <p:ph idx="1"/>
          </p:nvPr>
        </p:nvSpPr>
        <p:spPr>
          <a:xfrm>
            <a:off x="533400" y="2514600"/>
            <a:ext cx="8305800" cy="4114800"/>
          </a:xfrm>
        </p:spPr>
        <p:txBody>
          <a:bodyPr/>
          <a:lstStyle/>
          <a:p>
            <a:pPr marL="401638" lvl="1" indent="0" eaLnBrk="1" hangingPunct="1">
              <a:lnSpc>
                <a:spcPct val="95000"/>
              </a:lnSpc>
              <a:spcBef>
                <a:spcPct val="0"/>
              </a:spcBef>
              <a:buClr>
                <a:srgbClr val="000000"/>
              </a:buClr>
              <a:buFont typeface="Wingdings" panose="05000000000000000000" pitchFamily="2" charset="2"/>
              <a:buNone/>
            </a:pPr>
            <a:r>
              <a:rPr lang="en-US" altLang="en-US" smtClean="0">
                <a:solidFill>
                  <a:srgbClr val="000000"/>
                </a:solidFill>
                <a:latin typeface="Cambria" panose="02040503050406030204" pitchFamily="18" charset="0"/>
              </a:rPr>
              <a:t>Inference is “The process of passing from observations and axioms to generalizations.”</a:t>
            </a:r>
          </a:p>
          <a:p>
            <a:pPr eaLnBrk="1" hangingPunct="1">
              <a:buFontTx/>
              <a:buNone/>
            </a:pPr>
            <a:endParaRPr lang="en-US" altLang="en-US" sz="2800" b="1" smtClean="0">
              <a:latin typeface="Cambria" panose="02040503050406030204" pitchFamily="18" charset="0"/>
            </a:endParaRPr>
          </a:p>
          <a:p>
            <a:endParaRPr lang="en-US" altLang="en-US" sz="2800" smtClean="0">
              <a:latin typeface="Cambria" panose="02040503050406030204" pitchFamily="18" charset="0"/>
            </a:endParaRPr>
          </a:p>
        </p:txBody>
      </p:sp>
      <p:sp>
        <p:nvSpPr>
          <p:cNvPr id="71683" name="Rectangle 2"/>
          <p:cNvSpPr>
            <a:spLocks noGrp="1" noChangeArrowheads="1"/>
          </p:cNvSpPr>
          <p:nvPr>
            <p:ph type="title"/>
          </p:nvPr>
        </p:nvSpPr>
        <p:spPr/>
        <p:txBody>
          <a:bodyPr/>
          <a:lstStyle/>
          <a:p>
            <a:pPr eaLnBrk="1" hangingPunct="1"/>
            <a:r>
              <a:rPr lang="en-US" altLang="en-US" sz="3800" smtClean="0">
                <a:latin typeface="Cambria" panose="02040503050406030204" pitchFamily="18" charset="0"/>
              </a:rPr>
              <a:t>Field of Inferential Statistics</a:t>
            </a:r>
          </a:p>
        </p:txBody>
      </p:sp>
    </p:spTree>
    <p:extLst>
      <p:ext uri="{BB962C8B-B14F-4D97-AF65-F5344CB8AC3E}">
        <p14:creationId xmlns:p14="http://schemas.microsoft.com/office/powerpoint/2010/main" val="35931852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pPr eaLnBrk="1" hangingPunct="1"/>
            <a:r>
              <a:rPr lang="en-US" altLang="en-US" sz="3200" smtClean="0">
                <a:latin typeface="Cambria" panose="02040503050406030204" pitchFamily="18" charset="0"/>
              </a:rPr>
              <a:t>Sample Versus Population</a:t>
            </a:r>
          </a:p>
        </p:txBody>
      </p:sp>
      <p:sp>
        <p:nvSpPr>
          <p:cNvPr id="72707" name="Content Placeholder 2"/>
          <p:cNvSpPr>
            <a:spLocks noGrp="1"/>
          </p:cNvSpPr>
          <p:nvPr>
            <p:ph idx="1"/>
          </p:nvPr>
        </p:nvSpPr>
        <p:spPr/>
        <p:txBody>
          <a:bodyPr/>
          <a:lstStyle/>
          <a:p>
            <a:pPr marL="457200" lvl="1" indent="-457200" eaLnBrk="1" hangingPunct="1">
              <a:buFont typeface="Wingdings" panose="05000000000000000000" pitchFamily="2" charset="2"/>
              <a:buChar char="q"/>
            </a:pPr>
            <a:r>
              <a:rPr lang="en-US" altLang="en-US" sz="3200" smtClean="0">
                <a:solidFill>
                  <a:srgbClr val="000000"/>
                </a:solidFill>
                <a:latin typeface="Cambria" panose="02040503050406030204" pitchFamily="18" charset="0"/>
              </a:rPr>
              <a:t>Parent population</a:t>
            </a:r>
          </a:p>
          <a:p>
            <a:pPr marL="457200" lvl="1" indent="-457200" eaLnBrk="1" hangingPunct="1">
              <a:buFont typeface="Wingdings" panose="05000000000000000000" pitchFamily="2" charset="2"/>
              <a:buChar char="q"/>
            </a:pPr>
            <a:r>
              <a:rPr lang="en-US" altLang="en-US" sz="3200" smtClean="0">
                <a:solidFill>
                  <a:srgbClr val="000000"/>
                </a:solidFill>
                <a:latin typeface="Cambria" panose="02040503050406030204" pitchFamily="18" charset="0"/>
              </a:rPr>
              <a:t>Sample—a subset of the population </a:t>
            </a:r>
          </a:p>
          <a:p>
            <a:pPr marL="457200" lvl="1" indent="-457200" eaLnBrk="1" hangingPunct="1">
              <a:buFont typeface="Wingdings" panose="05000000000000000000" pitchFamily="2" charset="2"/>
              <a:buChar char="q"/>
            </a:pPr>
            <a:r>
              <a:rPr lang="en-US" altLang="en-US" sz="3200" smtClean="0">
                <a:solidFill>
                  <a:srgbClr val="000000"/>
                </a:solidFill>
                <a:latin typeface="Cambria" panose="02040503050406030204" pitchFamily="18" charset="0"/>
              </a:rPr>
              <a:t>A goal of inference is to draw conclusions about a parent population from sample-based data.</a:t>
            </a:r>
          </a:p>
          <a:p>
            <a:pPr eaLnBrk="1" hangingPunct="1">
              <a:buFont typeface="Wingdings" panose="05000000000000000000" pitchFamily="2" charset="2"/>
              <a:buChar char="q"/>
            </a:pPr>
            <a:endParaRPr lang="en-US" altLang="en-US" smtClean="0">
              <a:latin typeface="Cambria" panose="02040503050406030204" pitchFamily="18" charset="0"/>
            </a:endParaRPr>
          </a:p>
        </p:txBody>
      </p:sp>
    </p:spTree>
    <p:extLst>
      <p:ext uri="{BB962C8B-B14F-4D97-AF65-F5344CB8AC3E}">
        <p14:creationId xmlns:p14="http://schemas.microsoft.com/office/powerpoint/2010/main" val="37975834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altLang="en-US" sz="3600" dirty="0" smtClean="0">
                <a:solidFill>
                  <a:srgbClr val="000000"/>
                </a:solidFill>
                <a:latin typeface="Cambria" panose="02040503050406030204" pitchFamily="18" charset="0"/>
              </a:rPr>
              <a:t>Terminology of Inference</a:t>
            </a:r>
          </a:p>
        </p:txBody>
      </p:sp>
      <p:sp>
        <p:nvSpPr>
          <p:cNvPr id="5" name="Rectangle 3"/>
          <p:cNvSpPr>
            <a:spLocks noGrp="1" noChangeArrowheads="1"/>
          </p:cNvSpPr>
          <p:nvPr>
            <p:ph idx="1"/>
          </p:nvPr>
        </p:nvSpPr>
        <p:spPr/>
        <p:txBody>
          <a:bodyPr/>
          <a:lstStyle/>
          <a:p>
            <a:pPr eaLnBrk="1" hangingPunct="1">
              <a:lnSpc>
                <a:spcPct val="95000"/>
              </a:lnSpc>
              <a:spcBef>
                <a:spcPct val="0"/>
              </a:spcBef>
              <a:buClr>
                <a:srgbClr val="000000"/>
              </a:buClr>
              <a:buFont typeface="Wingdings" panose="05000000000000000000" pitchFamily="2" charset="2"/>
              <a:buChar char="q"/>
              <a:defRPr/>
            </a:pPr>
            <a:r>
              <a:rPr lang="en-US" altLang="en-US" sz="2600" dirty="0" smtClean="0">
                <a:latin typeface="Cambria" panose="02040503050406030204" pitchFamily="18" charset="0"/>
              </a:rPr>
              <a:t>Point estimate</a:t>
            </a:r>
          </a:p>
          <a:p>
            <a:pPr marL="0" indent="0" eaLnBrk="1" hangingPunct="1">
              <a:lnSpc>
                <a:spcPct val="95000"/>
              </a:lnSpc>
              <a:spcBef>
                <a:spcPct val="0"/>
              </a:spcBef>
              <a:buClr>
                <a:srgbClr val="000000"/>
              </a:buClr>
              <a:buFont typeface="Wingdings" panose="05000000000000000000" pitchFamily="2" charset="2"/>
              <a:buNone/>
              <a:defRPr/>
            </a:pPr>
            <a:r>
              <a:rPr lang="en-US" altLang="en-US" dirty="0" smtClean="0">
                <a:latin typeface="Cambria" panose="02040503050406030204" pitchFamily="18" charset="0"/>
              </a:rPr>
              <a:t>     -</a:t>
            </a:r>
            <a:r>
              <a:rPr lang="en-US" altLang="en-US" sz="1800" dirty="0" smtClean="0">
                <a:latin typeface="Cambria" panose="02040503050406030204" pitchFamily="18" charset="0"/>
              </a:rPr>
              <a:t>For example: we want to assume the true prevalence of multiple sclerosis  (</a:t>
            </a:r>
            <a:r>
              <a:rPr lang="en-US" altLang="en-US" sz="1800" dirty="0" smtClean="0">
                <a:solidFill>
                  <a:srgbClr val="C00000"/>
                </a:solidFill>
                <a:latin typeface="Cambria" panose="02040503050406030204" pitchFamily="18" charset="0"/>
              </a:rPr>
              <a:t>2.0%</a:t>
            </a:r>
            <a:r>
              <a:rPr lang="en-US" altLang="en-US" sz="1800" dirty="0" smtClean="0">
                <a:latin typeface="Cambria" panose="02040503050406030204" pitchFamily="18" charset="0"/>
              </a:rPr>
              <a:t>)  in a population. The true prevalence for  the  population is referred as parameter. Then we collect a sample to from the population to estimate the true prevalence. The estimate (</a:t>
            </a:r>
            <a:r>
              <a:rPr lang="en-US" altLang="en-US" sz="1800" dirty="0" smtClean="0">
                <a:solidFill>
                  <a:srgbClr val="C00000"/>
                </a:solidFill>
                <a:latin typeface="Cambria" panose="02040503050406030204" pitchFamily="18" charset="0"/>
              </a:rPr>
              <a:t>2.2%</a:t>
            </a:r>
            <a:r>
              <a:rPr lang="en-US" altLang="en-US" sz="1800" dirty="0" smtClean="0">
                <a:latin typeface="Cambria" panose="02040503050406030204" pitchFamily="18" charset="0"/>
              </a:rPr>
              <a:t>) is called point estimate.</a:t>
            </a:r>
          </a:p>
          <a:p>
            <a:pPr eaLnBrk="1" hangingPunct="1">
              <a:lnSpc>
                <a:spcPct val="95000"/>
              </a:lnSpc>
              <a:spcBef>
                <a:spcPct val="0"/>
              </a:spcBef>
              <a:buClr>
                <a:srgbClr val="000000"/>
              </a:buClr>
              <a:buFont typeface="Wingdings" panose="05000000000000000000" pitchFamily="2" charset="2"/>
              <a:buChar char="q"/>
              <a:defRPr/>
            </a:pPr>
            <a:r>
              <a:rPr lang="en-US" altLang="en-US" sz="2600" dirty="0" smtClean="0">
                <a:latin typeface="Cambria" panose="02040503050406030204" pitchFamily="18" charset="0"/>
              </a:rPr>
              <a:t>Confidence interval estimate </a:t>
            </a:r>
          </a:p>
          <a:p>
            <a:pPr marL="0" indent="0" eaLnBrk="1" hangingPunct="1">
              <a:lnSpc>
                <a:spcPct val="95000"/>
              </a:lnSpc>
              <a:spcBef>
                <a:spcPct val="0"/>
              </a:spcBef>
              <a:buClr>
                <a:srgbClr val="000000"/>
              </a:buClr>
              <a:buFont typeface="Wingdings" panose="05000000000000000000" pitchFamily="2" charset="2"/>
              <a:buNone/>
              <a:defRPr/>
            </a:pPr>
            <a:r>
              <a:rPr lang="en-US" altLang="en-US" sz="2600" dirty="0" smtClean="0">
                <a:latin typeface="Cambria" panose="02040503050406030204" pitchFamily="18" charset="0"/>
              </a:rPr>
              <a:t>     -</a:t>
            </a:r>
            <a:r>
              <a:rPr lang="en-US" altLang="en-US" sz="1800" dirty="0" smtClean="0">
                <a:latin typeface="Cambria" panose="02040503050406030204" pitchFamily="18" charset="0"/>
              </a:rPr>
              <a:t>For example: 95% confidence interval means a range of values that with a 95% confidence  contain the population parameter</a:t>
            </a:r>
          </a:p>
          <a:p>
            <a:pPr marL="0" indent="0" eaLnBrk="1" hangingPunct="1">
              <a:buFont typeface="Wingdings" panose="05000000000000000000" pitchFamily="2" charset="2"/>
              <a:buNone/>
              <a:defRPr/>
            </a:pPr>
            <a:endParaRPr lang="en-US" altLang="en-US" sz="2800" dirty="0" smtClean="0">
              <a:latin typeface="Cambria" panose="02040503050406030204" pitchFamily="18" charset="0"/>
            </a:endParaRPr>
          </a:p>
        </p:txBody>
      </p:sp>
      <p:sp>
        <p:nvSpPr>
          <p:cNvPr id="73732" name="TextBox 1"/>
          <p:cNvSpPr txBox="1">
            <a:spLocks noChangeArrowheads="1"/>
          </p:cNvSpPr>
          <p:nvPr/>
        </p:nvSpPr>
        <p:spPr bwMode="auto">
          <a:xfrm>
            <a:off x="1435100" y="5410200"/>
            <a:ext cx="72247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Calibri" panose="020F050202020403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Calibri" panose="020F050202020403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Calibri" panose="020F050202020403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Calibri" panose="020F050202020403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Calibri" panose="020F0502020204030204" pitchFamily="34" charset="0"/>
              </a:defRPr>
            </a:lvl9pPr>
          </a:lstStyle>
          <a:p>
            <a:pPr>
              <a:spcBef>
                <a:spcPct val="0"/>
              </a:spcBef>
              <a:buClrTx/>
              <a:buSzTx/>
              <a:buFontTx/>
              <a:buNone/>
            </a:pPr>
            <a:r>
              <a:rPr lang="en-US" altLang="en-US" sz="1800" dirty="0">
                <a:latin typeface="Arial Rounded MT Bold" panose="020F0704030504030204" pitchFamily="34" charset="0"/>
              </a:rPr>
              <a:t>What is the percentage of students who support Trump IN </a:t>
            </a:r>
            <a:r>
              <a:rPr lang="en-US" altLang="en-US" sz="1800" dirty="0" err="1">
                <a:latin typeface="Arial Rounded MT Bold" panose="020F0704030504030204" pitchFamily="34" charset="0"/>
              </a:rPr>
              <a:t>wKU</a:t>
            </a:r>
            <a:endParaRPr lang="en-US" altLang="en-US" sz="1800" dirty="0">
              <a:latin typeface="Arial Rounded MT Bold" panose="020F0704030504030204" pitchFamily="34" charset="0"/>
            </a:endParaRPr>
          </a:p>
        </p:txBody>
      </p:sp>
    </p:spTree>
    <p:extLst>
      <p:ext uri="{BB962C8B-B14F-4D97-AF65-F5344CB8AC3E}">
        <p14:creationId xmlns:p14="http://schemas.microsoft.com/office/powerpoint/2010/main" val="4458046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en-US" altLang="en-US" sz="2400" b="1" dirty="0" smtClean="0">
                <a:solidFill>
                  <a:schemeClr val="tx1"/>
                </a:solidFill>
                <a:latin typeface="Cambria" panose="02040503050406030204" pitchFamily="18" charset="0"/>
              </a:rPr>
              <a:t>Confidence interval estimates of population parameters</a:t>
            </a:r>
            <a:r>
              <a:rPr lang="en-US" altLang="en-US" sz="2400" dirty="0" smtClean="0">
                <a:solidFill>
                  <a:schemeClr val="tx1"/>
                </a:solidFill>
                <a:latin typeface="Cambria" panose="02040503050406030204" pitchFamily="18" charset="0"/>
              </a:rPr>
              <a:t> </a:t>
            </a:r>
          </a:p>
        </p:txBody>
      </p:sp>
      <p:pic>
        <p:nvPicPr>
          <p:cNvPr id="74755" name="Picture 5" descr="confidence interval estimates"/>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676400" y="2133600"/>
            <a:ext cx="5053013" cy="4114800"/>
          </a:xfrm>
        </p:spPr>
      </p:pic>
    </p:spTree>
    <p:extLst>
      <p:ext uri="{BB962C8B-B14F-4D97-AF65-F5344CB8AC3E}">
        <p14:creationId xmlns:p14="http://schemas.microsoft.com/office/powerpoint/2010/main" val="35891212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
          <p:cNvSpPr>
            <a:spLocks noGrp="1" noChangeArrowheads="1"/>
          </p:cNvSpPr>
          <p:nvPr>
            <p:ph type="title"/>
          </p:nvPr>
        </p:nvSpPr>
        <p:spPr>
          <a:xfrm>
            <a:off x="1155700" y="914400"/>
            <a:ext cx="7793038" cy="1462088"/>
          </a:xfrm>
        </p:spPr>
        <p:txBody>
          <a:bodyPr lIns="0" tIns="0" rIns="0" bIns="0" anchor="t"/>
          <a:lstStyle/>
          <a:p>
            <a:pPr defTabSz="1014413" eaLnBrk="1" hangingPunct="1">
              <a:lnSpc>
                <a:spcPct val="95000"/>
              </a:lnSpc>
            </a:pPr>
            <a:r>
              <a:rPr lang="en-US" altLang="en-US" sz="3800" dirty="0" smtClean="0">
                <a:solidFill>
                  <a:srgbClr val="000000"/>
                </a:solidFill>
                <a:latin typeface="Cambria" panose="02040503050406030204" pitchFamily="18" charset="0"/>
              </a:rPr>
              <a:t>Where Do Hypotheses Come From?</a:t>
            </a:r>
          </a:p>
        </p:txBody>
      </p:sp>
      <p:sp>
        <p:nvSpPr>
          <p:cNvPr id="51203" name="Rectangle 2"/>
          <p:cNvSpPr>
            <a:spLocks noGrp="1" noChangeArrowheads="1"/>
          </p:cNvSpPr>
          <p:nvPr>
            <p:ph idx="1"/>
          </p:nvPr>
        </p:nvSpPr>
        <p:spPr/>
        <p:txBody>
          <a:bodyPr lIns="0" tIns="0" rIns="0" bIns="0"/>
          <a:lstStyle/>
          <a:p>
            <a:pPr marL="735013" lvl="1" indent="-571500" eaLnBrk="1" hangingPunct="1">
              <a:spcBef>
                <a:spcPct val="0"/>
              </a:spcBef>
              <a:spcAft>
                <a:spcPts val="600"/>
              </a:spcAft>
              <a:buClr>
                <a:srgbClr val="000000"/>
              </a:buClr>
              <a:buFont typeface="Wingdings" panose="05000000000000000000" pitchFamily="2" charset="2"/>
              <a:buChar char="q"/>
            </a:pPr>
            <a:r>
              <a:rPr lang="en-US" altLang="en-US" sz="3200" smtClean="0">
                <a:solidFill>
                  <a:srgbClr val="000000"/>
                </a:solidFill>
                <a:latin typeface="Cambria" panose="02040503050406030204" pitchFamily="18" charset="0"/>
              </a:rPr>
              <a:t>Method of difference</a:t>
            </a:r>
            <a:endParaRPr lang="en-US" altLang="en-US" sz="3200" smtClean="0">
              <a:solidFill>
                <a:srgbClr val="898989"/>
              </a:solidFill>
              <a:latin typeface="Cambria" panose="02040503050406030204" pitchFamily="18" charset="0"/>
            </a:endParaRPr>
          </a:p>
          <a:p>
            <a:pPr marL="735013" lvl="1" indent="-571500" eaLnBrk="1" hangingPunct="1">
              <a:spcBef>
                <a:spcPct val="0"/>
              </a:spcBef>
              <a:spcAft>
                <a:spcPts val="600"/>
              </a:spcAft>
              <a:buClr>
                <a:srgbClr val="000000"/>
              </a:buClr>
              <a:buFont typeface="Wingdings" panose="05000000000000000000" pitchFamily="2" charset="2"/>
              <a:buChar char="q"/>
            </a:pPr>
            <a:r>
              <a:rPr lang="en-US" altLang="en-US" sz="3200" smtClean="0">
                <a:solidFill>
                  <a:srgbClr val="000000"/>
                </a:solidFill>
                <a:latin typeface="Cambria" panose="02040503050406030204" pitchFamily="18" charset="0"/>
              </a:rPr>
              <a:t>Method of concomitant variation</a:t>
            </a:r>
            <a:endParaRPr lang="en-US" altLang="en-US" sz="3200" smtClean="0">
              <a:solidFill>
                <a:srgbClr val="898989"/>
              </a:solidFill>
              <a:latin typeface="Cambria" panose="02040503050406030204"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pPr eaLnBrk="1" hangingPunct="1"/>
            <a:r>
              <a:rPr lang="en-US" altLang="en-US" sz="4000" dirty="0" smtClean="0">
                <a:latin typeface="Cambria" panose="02040503050406030204" pitchFamily="18" charset="0"/>
              </a:rPr>
              <a:t>Method of Difference</a:t>
            </a:r>
          </a:p>
        </p:txBody>
      </p:sp>
      <p:sp>
        <p:nvSpPr>
          <p:cNvPr id="7" name="Content Placeholder 2"/>
          <p:cNvSpPr txBox="1">
            <a:spLocks/>
          </p:cNvSpPr>
          <p:nvPr/>
        </p:nvSpPr>
        <p:spPr bwMode="auto">
          <a:xfrm>
            <a:off x="333375" y="2057400"/>
            <a:ext cx="8610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a:lstStyle>
          <a:p>
            <a:pPr marL="0" lvl="1" indent="0" eaLnBrk="1" hangingPunct="1">
              <a:spcAft>
                <a:spcPts val="1200"/>
              </a:spcAft>
              <a:buFont typeface="Wingdings" panose="05000000000000000000" pitchFamily="2" charset="2"/>
              <a:buNone/>
              <a:defRPr/>
            </a:pPr>
            <a:r>
              <a:rPr lang="en-US" altLang="en-US" sz="3000" kern="0" dirty="0" smtClean="0">
                <a:solidFill>
                  <a:srgbClr val="000000"/>
                </a:solidFill>
                <a:latin typeface="Cambria" panose="02040503050406030204" pitchFamily="18" charset="0"/>
              </a:rPr>
              <a:t>All of the factors in two or more domains are the same except for a single factor, which is hypothesized to be the “cause” of a disease.</a:t>
            </a:r>
          </a:p>
          <a:p>
            <a:pPr marL="1314450" lvl="3" indent="-457200" eaLnBrk="1" hangingPunct="1">
              <a:spcAft>
                <a:spcPts val="1200"/>
              </a:spcAft>
              <a:buFont typeface="Wingdings" panose="05000000000000000000" pitchFamily="2" charset="2"/>
              <a:buChar char="q"/>
              <a:defRPr/>
            </a:pPr>
            <a:r>
              <a:rPr lang="en-US" altLang="en-US" sz="2400" kern="0" dirty="0" smtClean="0">
                <a:solidFill>
                  <a:srgbClr val="000000"/>
                </a:solidFill>
                <a:latin typeface="Cambria" panose="02040503050406030204" pitchFamily="18" charset="0"/>
              </a:rPr>
              <a:t>Example 1: differences in coronary heart disease rates between sedentary and </a:t>
            </a:r>
            <a:r>
              <a:rPr lang="en-US" altLang="en-US" sz="2400" kern="0" dirty="0" err="1" smtClean="0">
                <a:solidFill>
                  <a:srgbClr val="000000"/>
                </a:solidFill>
                <a:latin typeface="Cambria" panose="02040503050406030204" pitchFamily="18" charset="0"/>
              </a:rPr>
              <a:t>nonsedentary</a:t>
            </a:r>
            <a:r>
              <a:rPr lang="en-US" altLang="en-US" sz="2400" kern="0" dirty="0" smtClean="0">
                <a:solidFill>
                  <a:srgbClr val="000000"/>
                </a:solidFill>
                <a:latin typeface="Cambria" panose="02040503050406030204" pitchFamily="18" charset="0"/>
              </a:rPr>
              <a:t> workers</a:t>
            </a:r>
          </a:p>
          <a:p>
            <a:pPr marL="1314450" lvl="3" indent="-457200" eaLnBrk="1" hangingPunct="1">
              <a:spcAft>
                <a:spcPts val="1200"/>
              </a:spcAft>
              <a:buFont typeface="Wingdings" panose="05000000000000000000" pitchFamily="2" charset="2"/>
              <a:buChar char="q"/>
              <a:defRPr/>
            </a:pPr>
            <a:r>
              <a:rPr lang="en-US" sz="2400" dirty="0" smtClean="0">
                <a:solidFill>
                  <a:srgbClr val="000000"/>
                </a:solidFill>
                <a:latin typeface="Cambria" panose="02040503050406030204" pitchFamily="18" charset="0"/>
              </a:rPr>
              <a:t>Example 2: smokers </a:t>
            </a:r>
            <a:r>
              <a:rPr lang="en-US" sz="2400" dirty="0">
                <a:solidFill>
                  <a:srgbClr val="000000"/>
                </a:solidFill>
                <a:latin typeface="Cambria" panose="02040503050406030204" pitchFamily="18" charset="0"/>
              </a:rPr>
              <a:t>and nonsmokers in the occurrence of lung cancer</a:t>
            </a:r>
            <a:endParaRPr lang="en-US" altLang="en-US" sz="2400" kern="0" dirty="0" smtClean="0">
              <a:latin typeface="Cambria" panose="02040503050406030204" pitchFamily="18" charset="0"/>
            </a:endParaRPr>
          </a:p>
          <a:p>
            <a:pPr eaLnBrk="1" hangingPunct="1">
              <a:defRPr/>
            </a:pPr>
            <a:endParaRPr lang="en-US" altLang="en-US" kern="0" dirty="0" smtClean="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defTabSz="1014413" eaLnBrk="1" hangingPunct="1"/>
            <a:r>
              <a:rPr lang="en-US" altLang="en-US" sz="3600" dirty="0" smtClean="0">
                <a:solidFill>
                  <a:srgbClr val="000000"/>
                </a:solidFill>
                <a:latin typeface="Cambria" panose="02040503050406030204" pitchFamily="18" charset="0"/>
              </a:rPr>
              <a:t>Method of Concomitant Variation</a:t>
            </a:r>
            <a:endParaRPr lang="en-US" altLang="en-US" sz="3600" dirty="0" smtClean="0">
              <a:latin typeface="Cambria" panose="02040503050406030204" pitchFamily="18" charset="0"/>
            </a:endParaRPr>
          </a:p>
        </p:txBody>
      </p:sp>
      <p:sp>
        <p:nvSpPr>
          <p:cNvPr id="53251" name="Content Placeholder 2"/>
          <p:cNvSpPr>
            <a:spLocks noGrp="1"/>
          </p:cNvSpPr>
          <p:nvPr>
            <p:ph idx="1"/>
          </p:nvPr>
        </p:nvSpPr>
        <p:spPr/>
        <p:txBody>
          <a:bodyPr/>
          <a:lstStyle/>
          <a:p>
            <a:pPr marL="342900" lvl="1" indent="-342900" eaLnBrk="1" hangingPunct="1">
              <a:spcAft>
                <a:spcPts val="1800"/>
              </a:spcAft>
              <a:buFontTx/>
              <a:buChar char="•"/>
            </a:pPr>
            <a:r>
              <a:rPr lang="en-US" altLang="en-US" sz="2600" smtClean="0">
                <a:solidFill>
                  <a:srgbClr val="000000"/>
                </a:solidFill>
                <a:latin typeface="Cambria" panose="02040503050406030204" pitchFamily="18" charset="0"/>
              </a:rPr>
              <a:t>A type of association in which the frequency of an outcome increases with the frequency of exposure to a factor, the hypothesized cause of the outcome.</a:t>
            </a:r>
          </a:p>
          <a:p>
            <a:pPr marL="742950" lvl="2" indent="-342900" eaLnBrk="1" hangingPunct="1">
              <a:spcAft>
                <a:spcPts val="1800"/>
              </a:spcAft>
              <a:buFont typeface="Times New Roman" panose="02020603050405020304" pitchFamily="18" charset="0"/>
              <a:buChar char="─"/>
            </a:pPr>
            <a:r>
              <a:rPr lang="en-US" altLang="en-US" sz="2200" smtClean="0">
                <a:solidFill>
                  <a:srgbClr val="000000"/>
                </a:solidFill>
                <a:latin typeface="Cambria" panose="02040503050406030204" pitchFamily="18" charset="0"/>
              </a:rPr>
              <a:t>Example: Dose-response relationship between number of cigarettes smoked and mortality from lung cancer</a:t>
            </a:r>
            <a:endParaRPr lang="en-US" altLang="en-US" sz="2200" smtClean="0">
              <a:latin typeface="Cambria" panose="02040503050406030204" pitchFamily="18" charset="0"/>
            </a:endParaRPr>
          </a:p>
          <a:p>
            <a:pPr marL="0" indent="0" eaLnBrk="1" hangingPunct="1">
              <a:spcAft>
                <a:spcPts val="1800"/>
              </a:spcAft>
              <a:buFont typeface="Wingdings" panose="05000000000000000000" pitchFamily="2" charset="2"/>
              <a:buNone/>
            </a:pPr>
            <a:endParaRPr lang="en-US" altLang="en-US" sz="2400" smtClean="0">
              <a:latin typeface="Cambria" panose="02040503050406030204" pitchFamily="18" charset="0"/>
            </a:endParaRPr>
          </a:p>
          <a:p>
            <a:pPr marL="0" indent="0" eaLnBrk="1" hangingPunct="1">
              <a:spcAft>
                <a:spcPts val="1800"/>
              </a:spcAft>
              <a:buFont typeface="Wingdings" panose="05000000000000000000" pitchFamily="2" charset="2"/>
              <a:buNone/>
            </a:pPr>
            <a:r>
              <a:rPr lang="en-US" altLang="en-US" sz="2400" smtClean="0">
                <a:solidFill>
                  <a:srgbClr val="FF0000"/>
                </a:solidFill>
                <a:latin typeface="Cambria" panose="02040503050406030204" pitchFamily="18" charset="0"/>
              </a:rPr>
              <a:t>The greater the number of cigarettes smoked, the higher the mortality levels from lung cancer</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en-US" sz="3400" smtClean="0">
                <a:solidFill>
                  <a:srgbClr val="000000"/>
                </a:solidFill>
                <a:latin typeface="Cambria" panose="02040503050406030204" pitchFamily="18" charset="0"/>
              </a:rPr>
              <a:t>Operationalization</a:t>
            </a:r>
          </a:p>
        </p:txBody>
      </p:sp>
      <p:sp>
        <p:nvSpPr>
          <p:cNvPr id="54275" name="Rectangle 3"/>
          <p:cNvSpPr>
            <a:spLocks noGrp="1" noChangeArrowheads="1"/>
          </p:cNvSpPr>
          <p:nvPr>
            <p:ph idx="1"/>
          </p:nvPr>
        </p:nvSpPr>
        <p:spPr/>
        <p:txBody>
          <a:bodyPr/>
          <a:lstStyle/>
          <a:p>
            <a:pPr eaLnBrk="1" hangingPunct="1">
              <a:spcBef>
                <a:spcPct val="0"/>
              </a:spcBef>
              <a:spcAft>
                <a:spcPts val="1800"/>
              </a:spcAft>
              <a:buClr>
                <a:srgbClr val="000000"/>
              </a:buClr>
            </a:pPr>
            <a:r>
              <a:rPr lang="en-US" altLang="en-US" sz="2400" smtClean="0">
                <a:solidFill>
                  <a:srgbClr val="000000"/>
                </a:solidFill>
                <a:latin typeface="Cambria" panose="02040503050406030204" pitchFamily="18" charset="0"/>
              </a:rPr>
              <a:t>Refers to the process of defining measurement procedures for the variables used in a study</a:t>
            </a:r>
          </a:p>
          <a:p>
            <a:pPr eaLnBrk="1" hangingPunct="1">
              <a:spcAft>
                <a:spcPts val="1800"/>
              </a:spcAft>
            </a:pPr>
            <a:r>
              <a:rPr lang="en-US" altLang="en-US" sz="2400" smtClean="0">
                <a:latin typeface="Cambria" panose="02040503050406030204" pitchFamily="18" charset="0"/>
              </a:rPr>
              <a:t>Example: In a study of the association between </a:t>
            </a:r>
            <a:r>
              <a:rPr lang="en-US" altLang="en-US" sz="2400" smtClean="0">
                <a:solidFill>
                  <a:srgbClr val="FF0000"/>
                </a:solidFill>
                <a:latin typeface="Cambria" panose="02040503050406030204" pitchFamily="18" charset="0"/>
              </a:rPr>
              <a:t>tobacco use</a:t>
            </a:r>
            <a:r>
              <a:rPr lang="en-US" altLang="en-US" sz="2400" smtClean="0">
                <a:latin typeface="Cambria" panose="02040503050406030204" pitchFamily="18" charset="0"/>
              </a:rPr>
              <a:t> and </a:t>
            </a:r>
            <a:r>
              <a:rPr lang="en-US" altLang="en-US" sz="2400" smtClean="0">
                <a:solidFill>
                  <a:srgbClr val="FF0000"/>
                </a:solidFill>
                <a:latin typeface="Cambria" panose="02040503050406030204" pitchFamily="18" charset="0"/>
              </a:rPr>
              <a:t>lung disease</a:t>
            </a:r>
            <a:r>
              <a:rPr lang="en-US" altLang="en-US" sz="2400" smtClean="0">
                <a:latin typeface="Cambria" panose="02040503050406030204" pitchFamily="18" charset="0"/>
              </a:rPr>
              <a:t>, the variables might be the </a:t>
            </a:r>
            <a:r>
              <a:rPr lang="en-US" altLang="en-US" sz="2400" smtClean="0">
                <a:solidFill>
                  <a:srgbClr val="FF0000"/>
                </a:solidFill>
                <a:latin typeface="Cambria" panose="02040503050406030204" pitchFamily="18" charset="0"/>
              </a:rPr>
              <a:t>number of cigarettes smoked </a:t>
            </a:r>
            <a:r>
              <a:rPr lang="en-US" altLang="en-US" sz="2400" smtClean="0">
                <a:latin typeface="Cambria" panose="02040503050406030204" pitchFamily="18" charset="0"/>
              </a:rPr>
              <a:t>and the </a:t>
            </a:r>
            <a:r>
              <a:rPr lang="en-US" altLang="en-US" sz="2400" smtClean="0">
                <a:solidFill>
                  <a:srgbClr val="FF0000"/>
                </a:solidFill>
                <a:latin typeface="Cambria" panose="02040503050406030204" pitchFamily="18" charset="0"/>
              </a:rPr>
              <a:t>occurrence of asthma</a:t>
            </a:r>
            <a:r>
              <a:rPr lang="en-US" altLang="en-US" sz="2400" smtClean="0">
                <a:latin typeface="Cambria" panose="02040503050406030204" pitchFamily="18" charset="0"/>
              </a:rPr>
              <a: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smtClean="0">
                <a:latin typeface="Cambria" panose="02040503050406030204" pitchFamily="18" charset="0"/>
              </a:rPr>
              <a:t>Association and Causation</a:t>
            </a:r>
          </a:p>
        </p:txBody>
      </p:sp>
      <p:sp>
        <p:nvSpPr>
          <p:cNvPr id="3" name="Content Placeholder 2"/>
          <p:cNvSpPr>
            <a:spLocks noGrp="1"/>
          </p:cNvSpPr>
          <p:nvPr>
            <p:ph idx="1"/>
          </p:nvPr>
        </p:nvSpPr>
        <p:spPr/>
        <p:txBody>
          <a:bodyPr/>
          <a:lstStyle/>
          <a:p>
            <a:pPr>
              <a:buFont typeface="Wingdings" panose="05000000000000000000" pitchFamily="2" charset="2"/>
              <a:buChar char="q"/>
              <a:defRPr/>
            </a:pPr>
            <a:r>
              <a:rPr lang="en-US" dirty="0" smtClean="0">
                <a:latin typeface="Cambria" panose="02040503050406030204" pitchFamily="18" charset="0"/>
              </a:rPr>
              <a:t>Association : relationship between two variables</a:t>
            </a:r>
          </a:p>
          <a:p>
            <a:pPr lvl="1">
              <a:buFont typeface="Wingdings" panose="05000000000000000000" pitchFamily="2" charset="2"/>
              <a:buChar char="Ø"/>
              <a:defRPr/>
            </a:pPr>
            <a:r>
              <a:rPr lang="en-US" dirty="0" smtClean="0">
                <a:latin typeface="Cambria" panose="02040503050406030204" pitchFamily="18" charset="0"/>
              </a:rPr>
              <a:t>Height is associated with weight</a:t>
            </a:r>
          </a:p>
          <a:p>
            <a:pPr marL="0" indent="0">
              <a:buFont typeface="Wingdings" panose="05000000000000000000" pitchFamily="2" charset="2"/>
              <a:buNone/>
              <a:defRPr/>
            </a:pPr>
            <a:endParaRPr lang="en-US" dirty="0">
              <a:latin typeface="Cambria" panose="02040503050406030204" pitchFamily="18" charset="0"/>
            </a:endParaRPr>
          </a:p>
          <a:p>
            <a:pPr>
              <a:buFont typeface="Wingdings" panose="05000000000000000000" pitchFamily="2" charset="2"/>
              <a:buChar char="q"/>
              <a:defRPr/>
            </a:pPr>
            <a:r>
              <a:rPr lang="en-US" dirty="0" smtClean="0">
                <a:latin typeface="Cambria" panose="02040503050406030204" pitchFamily="18" charset="0"/>
              </a:rPr>
              <a:t>Causation:  the changes of one variable cause changes in another variable</a:t>
            </a:r>
            <a:endParaRPr lang="en-US" dirty="0">
              <a:latin typeface="Cambria" panose="02040503050406030204" pitchFamily="18" charset="0"/>
            </a:endParaRPr>
          </a:p>
          <a:p>
            <a:pPr lvl="1">
              <a:buFont typeface="Wingdings" panose="05000000000000000000" pitchFamily="2" charset="2"/>
              <a:buChar char="Ø"/>
              <a:defRPr/>
            </a:pPr>
            <a:r>
              <a:rPr lang="en-US" sz="2400" dirty="0" smtClean="0">
                <a:latin typeface="Cambria" panose="02040503050406030204" pitchFamily="18" charset="0"/>
              </a:rPr>
              <a:t>Jumping off the cliff is the cause of serious physical damage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sz="3200" smtClean="0">
                <a:latin typeface="Cambria" panose="02040503050406030204" pitchFamily="18" charset="0"/>
              </a:rPr>
              <a:t>U.S. surgeon General’s Report Smoking and Health (1964)</a:t>
            </a:r>
          </a:p>
        </p:txBody>
      </p:sp>
      <p:sp>
        <p:nvSpPr>
          <p:cNvPr id="59395" name="Content Placeholder 2"/>
          <p:cNvSpPr>
            <a:spLocks noGrp="1"/>
          </p:cNvSpPr>
          <p:nvPr>
            <p:ph idx="1"/>
          </p:nvPr>
        </p:nvSpPr>
        <p:spPr/>
        <p:txBody>
          <a:bodyPr/>
          <a:lstStyle/>
          <a:p>
            <a:r>
              <a:rPr lang="en-US" altLang="en-US" sz="2400" smtClean="0">
                <a:latin typeface="Cambria" panose="02040503050406030204" pitchFamily="18" charset="0"/>
              </a:rPr>
              <a:t>Stated that evaluation of a causal association does not depend solely upon evidence from a probabilistic statement derived from statistics but is a matter of judgement that depends upon serval criteria</a:t>
            </a:r>
          </a:p>
          <a:p>
            <a:endParaRPr lang="en-US" altLang="en-US" sz="2400" smtClean="0">
              <a:solidFill>
                <a:srgbClr val="FF0000"/>
              </a:solidFill>
              <a:latin typeface="Cambria" panose="02040503050406030204" pitchFamily="18" charset="0"/>
            </a:endParaRPr>
          </a:p>
          <a:p>
            <a:pPr marL="0" lvl="1" indent="0">
              <a:buClr>
                <a:schemeClr val="folHlink"/>
              </a:buClr>
              <a:buSzPct val="60000"/>
              <a:buFont typeface="Wingdings" panose="05000000000000000000" pitchFamily="2" charset="2"/>
              <a:buNone/>
            </a:pPr>
            <a:r>
              <a:rPr lang="en-US" altLang="en-US" sz="2400" smtClean="0">
                <a:solidFill>
                  <a:srgbClr val="C00000"/>
                </a:solidFill>
                <a:latin typeface="Cambria" panose="02040503050406030204" pitchFamily="18" charset="0"/>
              </a:rPr>
              <a:t>The assertion of causality is similar to a trial in court. </a:t>
            </a:r>
          </a:p>
          <a:p>
            <a:endParaRPr lang="en-US" altLang="en-US" sz="2400" smtClean="0">
              <a:solidFill>
                <a:srgbClr val="FF0000"/>
              </a:solidFill>
              <a:latin typeface="Cambria" panose="02040503050406030204"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US" altLang="en-US" sz="4000" smtClean="0">
                <a:latin typeface="Cambria" panose="02040503050406030204" pitchFamily="18" charset="0"/>
              </a:rPr>
              <a:t>Sir Austin Bradford Hill</a:t>
            </a:r>
          </a:p>
        </p:txBody>
      </p:sp>
      <p:sp>
        <p:nvSpPr>
          <p:cNvPr id="60419" name="Content Placeholder 2"/>
          <p:cNvSpPr>
            <a:spLocks noGrp="1"/>
          </p:cNvSpPr>
          <p:nvPr>
            <p:ph idx="1"/>
          </p:nvPr>
        </p:nvSpPr>
        <p:spPr/>
        <p:txBody>
          <a:bodyPr/>
          <a:lstStyle/>
          <a:p>
            <a:pPr>
              <a:spcBef>
                <a:spcPct val="0"/>
              </a:spcBef>
              <a:spcAft>
                <a:spcPts val="1800"/>
              </a:spcAft>
              <a:buFont typeface="Wingdings" panose="05000000000000000000" pitchFamily="2" charset="2"/>
              <a:buChar char="q"/>
            </a:pPr>
            <a:r>
              <a:rPr lang="en-US" altLang="en-US" sz="2400" dirty="0" smtClean="0">
                <a:latin typeface="Cambria" panose="02040503050406030204" pitchFamily="18" charset="0"/>
              </a:rPr>
              <a:t>He is an English Epidemiologist and statistician</a:t>
            </a:r>
          </a:p>
          <a:p>
            <a:pPr>
              <a:spcBef>
                <a:spcPct val="0"/>
              </a:spcBef>
              <a:spcAft>
                <a:spcPts val="1800"/>
              </a:spcAft>
              <a:buFont typeface="Wingdings" panose="05000000000000000000" pitchFamily="2" charset="2"/>
              <a:buChar char="q"/>
            </a:pPr>
            <a:r>
              <a:rPr lang="en-US" altLang="en-US" sz="2400" dirty="0" smtClean="0">
                <a:latin typeface="Cambria" panose="02040503050406030204" pitchFamily="18" charset="0"/>
              </a:rPr>
              <a:t>He pioneered the randomized clinical trial, demonstrated the connection between cigarette smoking and lung cancer</a:t>
            </a:r>
          </a:p>
          <a:p>
            <a:pPr>
              <a:spcBef>
                <a:spcPct val="0"/>
              </a:spcBef>
              <a:spcAft>
                <a:spcPts val="1800"/>
              </a:spcAft>
              <a:buFont typeface="Wingdings" panose="05000000000000000000" pitchFamily="2" charset="2"/>
              <a:buChar char="q"/>
            </a:pPr>
            <a:r>
              <a:rPr lang="en-US" altLang="en-US" sz="2400" dirty="0" smtClean="0">
                <a:latin typeface="Cambria" panose="02040503050406030204" pitchFamily="18" charset="0"/>
              </a:rPr>
              <a:t>He is widely known for pioneering the  </a:t>
            </a:r>
            <a:r>
              <a:rPr lang="en-US" altLang="en-US" sz="2400" b="1" dirty="0" smtClean="0">
                <a:latin typeface="Cambria" panose="02040503050406030204" pitchFamily="18" charset="0"/>
              </a:rPr>
              <a:t>Bradford Hill criteria</a:t>
            </a:r>
            <a:r>
              <a:rPr lang="en-US" altLang="en-US" sz="2400" dirty="0" smtClean="0">
                <a:latin typeface="Cambria" panose="02040503050406030204" pitchFamily="18" charset="0"/>
              </a:rPr>
              <a:t> for determining a causal association.</a:t>
            </a:r>
          </a:p>
          <a:p>
            <a:endParaRPr lang="en-US" altLang="en-US" dirty="0" smtClean="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altLang="en-US" sz="3200" smtClean="0">
                <a:solidFill>
                  <a:srgbClr val="000000"/>
                </a:solidFill>
                <a:latin typeface="Cambria" panose="02040503050406030204" pitchFamily="18" charset="0"/>
              </a:rPr>
              <a:t>Hill’s Criteria of Causality</a:t>
            </a:r>
          </a:p>
        </p:txBody>
      </p:sp>
      <p:sp>
        <p:nvSpPr>
          <p:cNvPr id="61443" name="Rectangle 3"/>
          <p:cNvSpPr>
            <a:spLocks noGrp="1" noChangeArrowheads="1"/>
          </p:cNvSpPr>
          <p:nvPr>
            <p:ph idx="1"/>
          </p:nvPr>
        </p:nvSpPr>
        <p:spPr/>
        <p:txBody>
          <a:bodyPr/>
          <a:lstStyle/>
          <a:p>
            <a:pPr eaLnBrk="1" hangingPunct="1">
              <a:spcBef>
                <a:spcPct val="0"/>
              </a:spcBef>
              <a:spcAft>
                <a:spcPts val="1200"/>
              </a:spcAft>
              <a:buClr>
                <a:srgbClr val="000000"/>
              </a:buClr>
              <a:buFont typeface="Wingdings" panose="05000000000000000000" pitchFamily="2" charset="2"/>
              <a:buChar char="q"/>
            </a:pPr>
            <a:r>
              <a:rPr lang="en-US" altLang="en-US" sz="2200" b="1" smtClean="0">
                <a:solidFill>
                  <a:srgbClr val="000000"/>
                </a:solidFill>
                <a:latin typeface="Cambria" panose="02040503050406030204" pitchFamily="18" charset="0"/>
              </a:rPr>
              <a:t>Strength</a:t>
            </a:r>
            <a:r>
              <a:rPr lang="en-US" altLang="en-US" sz="2200" smtClean="0">
                <a:solidFill>
                  <a:srgbClr val="000000"/>
                </a:solidFill>
                <a:latin typeface="Cambria" panose="02040503050406030204" pitchFamily="18" charset="0"/>
              </a:rPr>
              <a:t>: Strong associations give support to a causal relationship between factor and disease. </a:t>
            </a:r>
            <a:endParaRPr lang="en-US" altLang="en-US" sz="2200" smtClean="0">
              <a:latin typeface="Cambria" panose="02040503050406030204" pitchFamily="18" charset="0"/>
            </a:endParaRPr>
          </a:p>
          <a:p>
            <a:pPr eaLnBrk="1" hangingPunct="1">
              <a:spcBef>
                <a:spcPct val="0"/>
              </a:spcBef>
              <a:spcAft>
                <a:spcPts val="1200"/>
              </a:spcAft>
              <a:buClr>
                <a:srgbClr val="000000"/>
              </a:buClr>
              <a:buFont typeface="Wingdings" panose="05000000000000000000" pitchFamily="2" charset="2"/>
              <a:buChar char="q"/>
            </a:pPr>
            <a:r>
              <a:rPr lang="en-US" altLang="en-US" sz="2200" b="1" smtClean="0">
                <a:solidFill>
                  <a:srgbClr val="000000"/>
                </a:solidFill>
                <a:latin typeface="Cambria" panose="02040503050406030204" pitchFamily="18" charset="0"/>
              </a:rPr>
              <a:t>Consistency</a:t>
            </a:r>
            <a:r>
              <a:rPr lang="en-US" altLang="en-US" sz="2200" smtClean="0">
                <a:solidFill>
                  <a:srgbClr val="000000"/>
                </a:solidFill>
                <a:latin typeface="Cambria" panose="02040503050406030204" pitchFamily="18" charset="0"/>
              </a:rPr>
              <a:t>: An association has been observed repeatedly.</a:t>
            </a:r>
          </a:p>
          <a:p>
            <a:pPr eaLnBrk="1" hangingPunct="1">
              <a:spcBef>
                <a:spcPct val="0"/>
              </a:spcBef>
              <a:spcAft>
                <a:spcPts val="1200"/>
              </a:spcAft>
              <a:buClr>
                <a:srgbClr val="000000"/>
              </a:buClr>
              <a:buFont typeface="Wingdings" panose="05000000000000000000" pitchFamily="2" charset="2"/>
              <a:buChar char="q"/>
            </a:pPr>
            <a:r>
              <a:rPr lang="en-US" altLang="en-US" sz="2200" b="1" smtClean="0">
                <a:solidFill>
                  <a:srgbClr val="000000"/>
                </a:solidFill>
                <a:latin typeface="Cambria" panose="02040503050406030204" pitchFamily="18" charset="0"/>
              </a:rPr>
              <a:t>Specificity</a:t>
            </a:r>
            <a:r>
              <a:rPr lang="en-US" altLang="en-US" sz="2200" smtClean="0">
                <a:solidFill>
                  <a:srgbClr val="000000"/>
                </a:solidFill>
                <a:latin typeface="Cambria" panose="02040503050406030204" pitchFamily="18" charset="0"/>
              </a:rPr>
              <a:t>: Association is constrained to a particular disease-exposure relationship. </a:t>
            </a:r>
            <a:endParaRPr lang="en-US" altLang="en-US" sz="2200" smtClean="0">
              <a:solidFill>
                <a:srgbClr val="898989"/>
              </a:solidFill>
              <a:latin typeface="Cambria" panose="02040503050406030204" pitchFamily="18" charset="0"/>
            </a:endParaRPr>
          </a:p>
          <a:p>
            <a:pPr eaLnBrk="1" hangingPunct="1">
              <a:spcBef>
                <a:spcPct val="0"/>
              </a:spcBef>
              <a:spcAft>
                <a:spcPts val="1200"/>
              </a:spcAft>
              <a:buClr>
                <a:srgbClr val="000000"/>
              </a:buClr>
              <a:buFont typeface="Wingdings" panose="05000000000000000000" pitchFamily="2" charset="2"/>
              <a:buChar char="q"/>
            </a:pPr>
            <a:r>
              <a:rPr lang="en-US" altLang="en-US" sz="2200" b="1" smtClean="0">
                <a:solidFill>
                  <a:srgbClr val="000000"/>
                </a:solidFill>
                <a:latin typeface="Cambria" panose="02040503050406030204" pitchFamily="18" charset="0"/>
              </a:rPr>
              <a:t>Temporality</a:t>
            </a:r>
            <a:r>
              <a:rPr lang="en-US" altLang="en-US" sz="2200" smtClean="0">
                <a:solidFill>
                  <a:srgbClr val="000000"/>
                </a:solidFill>
                <a:latin typeface="Cambria" panose="02040503050406030204" pitchFamily="18" charset="0"/>
              </a:rPr>
              <a:t>: The cause must be observed before the effect. </a:t>
            </a:r>
            <a:endParaRPr lang="en-US" altLang="en-US" sz="2200" smtClean="0">
              <a:solidFill>
                <a:srgbClr val="898989"/>
              </a:solidFill>
              <a:latin typeface="Cambria" panose="02040503050406030204" pitchFamily="18" charset="0"/>
            </a:endParaRPr>
          </a:p>
          <a:p>
            <a:pPr eaLnBrk="1" hangingPunct="1">
              <a:spcAft>
                <a:spcPts val="1200"/>
              </a:spcAft>
              <a:buFont typeface="Wingdings" panose="05000000000000000000" pitchFamily="2" charset="2"/>
              <a:buChar char="q"/>
            </a:pPr>
            <a:endParaRPr lang="en-US" altLang="en-US" sz="1800" smtClean="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altLang="en-US" sz="3200" smtClean="0">
                <a:solidFill>
                  <a:srgbClr val="000000"/>
                </a:solidFill>
                <a:latin typeface="Cambria" panose="02040503050406030204" pitchFamily="18" charset="0"/>
              </a:rPr>
              <a:t>Hill’s Criteria of Causality</a:t>
            </a:r>
          </a:p>
        </p:txBody>
      </p:sp>
      <p:sp>
        <p:nvSpPr>
          <p:cNvPr id="5" name="Rectangle 3"/>
          <p:cNvSpPr txBox="1">
            <a:spLocks noGrp="1" noChangeArrowheads="1"/>
          </p:cNvSpPr>
          <p:nvPr>
            <p:ph idx="1"/>
          </p:nvPr>
        </p:nvSpPr>
        <p:spPr>
          <a:xfrm>
            <a:off x="1171575" y="1981200"/>
            <a:ext cx="7772400" cy="4743450"/>
          </a:xfrm>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a:lstStyle>
          <a:p>
            <a:pPr eaLnBrk="1" hangingPunct="1">
              <a:spcBef>
                <a:spcPct val="0"/>
              </a:spcBef>
              <a:spcAft>
                <a:spcPts val="1200"/>
              </a:spcAft>
              <a:buClr>
                <a:srgbClr val="000000"/>
              </a:buClr>
              <a:buFont typeface="Wingdings" panose="05000000000000000000" pitchFamily="2" charset="2"/>
              <a:buChar char="q"/>
              <a:defRPr/>
            </a:pPr>
            <a:r>
              <a:rPr lang="en-US" altLang="en-US" sz="2200" b="1" dirty="0" smtClean="0">
                <a:solidFill>
                  <a:srgbClr val="000000"/>
                </a:solidFill>
                <a:latin typeface="Cambria" panose="02040503050406030204" pitchFamily="18" charset="0"/>
              </a:rPr>
              <a:t>Biological </a:t>
            </a:r>
            <a:r>
              <a:rPr lang="en-US" altLang="en-US" sz="2200" b="1" dirty="0">
                <a:solidFill>
                  <a:srgbClr val="000000"/>
                </a:solidFill>
                <a:latin typeface="Cambria" panose="02040503050406030204" pitchFamily="18" charset="0"/>
              </a:rPr>
              <a:t>gradient</a:t>
            </a:r>
            <a:r>
              <a:rPr lang="en-US" altLang="en-US" sz="2200" dirty="0">
                <a:solidFill>
                  <a:srgbClr val="000000"/>
                </a:solidFill>
                <a:latin typeface="Cambria" panose="02040503050406030204" pitchFamily="18" charset="0"/>
              </a:rPr>
              <a:t>: also known as a dose-response curve; shows a linear trend in the association between exposure and disease. </a:t>
            </a:r>
          </a:p>
          <a:p>
            <a:pPr eaLnBrk="1" hangingPunct="1">
              <a:spcBef>
                <a:spcPct val="0"/>
              </a:spcBef>
              <a:spcAft>
                <a:spcPts val="1200"/>
              </a:spcAft>
              <a:buClr>
                <a:srgbClr val="000000"/>
              </a:buClr>
              <a:buFont typeface="Wingdings" panose="05000000000000000000" pitchFamily="2" charset="2"/>
              <a:buChar char="q"/>
              <a:defRPr/>
            </a:pPr>
            <a:r>
              <a:rPr lang="en-US" altLang="en-US" sz="2200" b="1" dirty="0">
                <a:solidFill>
                  <a:srgbClr val="000000"/>
                </a:solidFill>
                <a:latin typeface="Cambria" panose="02040503050406030204" pitchFamily="18" charset="0"/>
              </a:rPr>
              <a:t>Plausibility</a:t>
            </a:r>
            <a:r>
              <a:rPr lang="en-US" altLang="en-US" sz="2200" dirty="0">
                <a:solidFill>
                  <a:srgbClr val="000000"/>
                </a:solidFill>
                <a:latin typeface="Cambria" panose="02040503050406030204" pitchFamily="18" charset="0"/>
              </a:rPr>
              <a:t>: The association must be biologically plausible from the standpoint of contemporary biological knowledge. </a:t>
            </a:r>
            <a:endParaRPr lang="en-US" altLang="en-US" sz="2200" dirty="0" smtClean="0">
              <a:solidFill>
                <a:srgbClr val="898989"/>
              </a:solidFill>
              <a:latin typeface="Cambria" panose="02040503050406030204" pitchFamily="18" charset="0"/>
            </a:endParaRPr>
          </a:p>
          <a:p>
            <a:pPr marL="176213" eaLnBrk="1" hangingPunct="1">
              <a:spcBef>
                <a:spcPct val="0"/>
              </a:spcBef>
              <a:spcAft>
                <a:spcPts val="1200"/>
              </a:spcAft>
              <a:buClr>
                <a:srgbClr val="000000"/>
              </a:buClr>
              <a:buFont typeface="Wingdings" panose="05000000000000000000" pitchFamily="2" charset="2"/>
              <a:buChar char="q"/>
              <a:defRPr/>
            </a:pPr>
            <a:r>
              <a:rPr lang="en-US" altLang="en-US" sz="2200" b="1" dirty="0" smtClean="0">
                <a:solidFill>
                  <a:srgbClr val="000000"/>
                </a:solidFill>
                <a:latin typeface="Cambria" panose="02040503050406030204" pitchFamily="18" charset="0"/>
              </a:rPr>
              <a:t>Coherence</a:t>
            </a:r>
            <a:r>
              <a:rPr lang="en-US" altLang="en-US" sz="2200" dirty="0" smtClean="0">
                <a:solidFill>
                  <a:srgbClr val="000000"/>
                </a:solidFill>
                <a:latin typeface="Cambria" panose="02040503050406030204" pitchFamily="18" charset="0"/>
              </a:rPr>
              <a:t>: “the cause-and-effect interpretation of our </a:t>
            </a:r>
            <a:br>
              <a:rPr lang="en-US" altLang="en-US" sz="2200" dirty="0" smtClean="0">
                <a:solidFill>
                  <a:srgbClr val="000000"/>
                </a:solidFill>
                <a:latin typeface="Cambria" panose="02040503050406030204" pitchFamily="18" charset="0"/>
              </a:rPr>
            </a:br>
            <a:r>
              <a:rPr lang="en-US" altLang="en-US" sz="2200" dirty="0" smtClean="0">
                <a:solidFill>
                  <a:srgbClr val="000000"/>
                </a:solidFill>
                <a:latin typeface="Cambria" panose="02040503050406030204" pitchFamily="18" charset="0"/>
              </a:rPr>
              <a:t>   data should not seriously conflict with the generally known </a:t>
            </a:r>
            <a:br>
              <a:rPr lang="en-US" altLang="en-US" sz="2200" dirty="0" smtClean="0">
                <a:solidFill>
                  <a:srgbClr val="000000"/>
                </a:solidFill>
                <a:latin typeface="Cambria" panose="02040503050406030204" pitchFamily="18" charset="0"/>
              </a:rPr>
            </a:br>
            <a:r>
              <a:rPr lang="en-US" altLang="en-US" sz="2200" dirty="0" smtClean="0">
                <a:solidFill>
                  <a:srgbClr val="000000"/>
                </a:solidFill>
                <a:latin typeface="Cambria" panose="02040503050406030204" pitchFamily="18" charset="0"/>
              </a:rPr>
              <a:t>   facts of the natural history and biology of the disease” </a:t>
            </a:r>
            <a:endParaRPr lang="en-US" altLang="en-US" sz="2200" dirty="0" smtClean="0">
              <a:latin typeface="Cambria" panose="02040503050406030204" pitchFamily="18" charset="0"/>
            </a:endParaRPr>
          </a:p>
          <a:p>
            <a:pPr marL="176213" eaLnBrk="1" hangingPunct="1">
              <a:spcBef>
                <a:spcPct val="0"/>
              </a:spcBef>
              <a:spcAft>
                <a:spcPts val="1200"/>
              </a:spcAft>
              <a:buClr>
                <a:srgbClr val="000000"/>
              </a:buClr>
              <a:buFont typeface="Wingdings" panose="05000000000000000000" pitchFamily="2" charset="2"/>
              <a:buChar char="q"/>
              <a:defRPr/>
            </a:pPr>
            <a:r>
              <a:rPr lang="en-US" altLang="en-US" sz="2200" b="1" dirty="0" smtClean="0">
                <a:solidFill>
                  <a:srgbClr val="000000"/>
                </a:solidFill>
                <a:latin typeface="Cambria" panose="02040503050406030204" pitchFamily="18" charset="0"/>
              </a:rPr>
              <a:t>Analogy</a:t>
            </a:r>
            <a:r>
              <a:rPr lang="en-US" altLang="en-US" sz="2200" dirty="0" smtClean="0">
                <a:solidFill>
                  <a:srgbClr val="000000"/>
                </a:solidFill>
                <a:latin typeface="Cambria" panose="02040503050406030204" pitchFamily="18" charset="0"/>
              </a:rPr>
              <a:t>: Relates to the correspondence between known </a:t>
            </a:r>
            <a:br>
              <a:rPr lang="en-US" altLang="en-US" sz="2200" dirty="0" smtClean="0">
                <a:solidFill>
                  <a:srgbClr val="000000"/>
                </a:solidFill>
                <a:latin typeface="Cambria" panose="02040503050406030204" pitchFamily="18" charset="0"/>
              </a:rPr>
            </a:br>
            <a:r>
              <a:rPr lang="en-US" altLang="en-US" sz="2200" dirty="0" smtClean="0">
                <a:solidFill>
                  <a:srgbClr val="000000"/>
                </a:solidFill>
                <a:latin typeface="Cambria" panose="02040503050406030204" pitchFamily="18" charset="0"/>
              </a:rPr>
              <a:t>   associations and one that is being evaluated for causality </a:t>
            </a:r>
            <a:br>
              <a:rPr lang="en-US" altLang="en-US" sz="2200" dirty="0" smtClean="0">
                <a:solidFill>
                  <a:srgbClr val="000000"/>
                </a:solidFill>
                <a:latin typeface="Cambria" panose="02040503050406030204" pitchFamily="18" charset="0"/>
              </a:rPr>
            </a:br>
            <a:r>
              <a:rPr lang="en-US" altLang="en-US" sz="2200" dirty="0" smtClean="0">
                <a:solidFill>
                  <a:srgbClr val="000000"/>
                </a:solidFill>
                <a:latin typeface="Cambria" panose="02040503050406030204" pitchFamily="18" charset="0"/>
              </a:rPr>
              <a:t>   (e.g., thalidomide and rubella).</a:t>
            </a:r>
          </a:p>
          <a:p>
            <a:pPr marL="176213" eaLnBrk="1" hangingPunct="1">
              <a:spcBef>
                <a:spcPct val="0"/>
              </a:spcBef>
              <a:spcAft>
                <a:spcPts val="1200"/>
              </a:spcAft>
              <a:buClr>
                <a:srgbClr val="000000"/>
              </a:buClr>
              <a:buFont typeface="Wingdings" panose="05000000000000000000" pitchFamily="2" charset="2"/>
              <a:buChar char="q"/>
              <a:defRPr/>
            </a:pPr>
            <a:r>
              <a:rPr lang="en-US" altLang="en-US" sz="2200" b="1" dirty="0" smtClean="0">
                <a:solidFill>
                  <a:srgbClr val="000000"/>
                </a:solidFill>
                <a:latin typeface="Cambria" panose="02040503050406030204" pitchFamily="18" charset="0"/>
              </a:rPr>
              <a:t>Experiment</a:t>
            </a:r>
          </a:p>
          <a:p>
            <a:pPr eaLnBrk="1" hangingPunct="1">
              <a:spcAft>
                <a:spcPts val="1200"/>
              </a:spcAft>
              <a:buFont typeface="Wingdings" panose="05000000000000000000" pitchFamily="2" charset="2"/>
              <a:buChar char="q"/>
              <a:defRPr/>
            </a:pPr>
            <a:endParaRPr lang="en-US" altLang="en-US" sz="1800" dirty="0" smtClean="0">
              <a:latin typeface="Cambria" panose="02040503050406030204"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Content Placeholder 2"/>
          <p:cNvSpPr>
            <a:spLocks noGrp="1"/>
          </p:cNvSpPr>
          <p:nvPr>
            <p:ph idx="1"/>
          </p:nvPr>
        </p:nvSpPr>
        <p:spPr>
          <a:xfrm>
            <a:off x="533400" y="2057400"/>
            <a:ext cx="4343400" cy="4419600"/>
          </a:xfrm>
        </p:spPr>
        <p:txBody>
          <a:bodyPr/>
          <a:lstStyle/>
          <a:p>
            <a:pPr marL="0" indent="0">
              <a:buFont typeface="Wingdings" panose="05000000000000000000" pitchFamily="2" charset="2"/>
              <a:buNone/>
            </a:pPr>
            <a:r>
              <a:rPr lang="en-US" altLang="en-US" smtClean="0"/>
              <a:t>“</a:t>
            </a:r>
            <a:r>
              <a:rPr lang="en-US" altLang="en-US" sz="2400" i="1" smtClean="0">
                <a:latin typeface="Cambria" panose="02040503050406030204" pitchFamily="18" charset="0"/>
              </a:rPr>
              <a:t>None of these nine viewpoints can bring indisputable evidence for or against a cause and effect hypothesis….. What they can do , with greater or less strength, is to help answer the fundamental question ---- is there any otherway of explaining the set of facts before us, is there any other answer equally, or more, likely than casue and effect</a:t>
            </a:r>
            <a:r>
              <a:rPr lang="en-US" altLang="en-US" smtClean="0"/>
              <a:t>”</a:t>
            </a:r>
          </a:p>
        </p:txBody>
      </p:sp>
      <p:sp>
        <p:nvSpPr>
          <p:cNvPr id="65539" name="Rectangle 1"/>
          <p:cNvSpPr>
            <a:spLocks noGrp="1" noChangeArrowheads="1"/>
          </p:cNvSpPr>
          <p:nvPr>
            <p:ph type="title"/>
          </p:nvPr>
        </p:nvSpPr>
        <p:spPr>
          <a:xfrm>
            <a:off x="1162050" y="914400"/>
            <a:ext cx="7793038" cy="1462088"/>
          </a:xfrm>
        </p:spPr>
        <p:txBody>
          <a:bodyPr lIns="0" tIns="0" rIns="0" bIns="0" anchor="t"/>
          <a:lstStyle/>
          <a:p>
            <a:pPr defTabSz="1014413" eaLnBrk="1" hangingPunct="1">
              <a:lnSpc>
                <a:spcPct val="95000"/>
              </a:lnSpc>
            </a:pPr>
            <a:r>
              <a:rPr lang="en-US" altLang="en-US" sz="3600" smtClean="0">
                <a:solidFill>
                  <a:srgbClr val="000000"/>
                </a:solidFill>
                <a:latin typeface="Cambria" panose="02040503050406030204" pitchFamily="18" charset="0"/>
              </a:rPr>
              <a:t>Sir Austin Bradford Hill(1897-1991)</a:t>
            </a:r>
          </a:p>
        </p:txBody>
      </p:sp>
      <p:pic>
        <p:nvPicPr>
          <p:cNvPr id="65540" name="Picture 4" descr="Picture of Austin Bradford Hill"/>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53038" y="1927225"/>
            <a:ext cx="3667125"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Content Placeholder 2"/>
          <p:cNvSpPr>
            <a:spLocks noGrp="1"/>
          </p:cNvSpPr>
          <p:nvPr>
            <p:ph idx="1"/>
          </p:nvPr>
        </p:nvSpPr>
        <p:spPr>
          <a:xfrm>
            <a:off x="1182688" y="2425700"/>
            <a:ext cx="7772400" cy="4114800"/>
          </a:xfrm>
        </p:spPr>
        <p:txBody>
          <a:bodyPr/>
          <a:lstStyle/>
          <a:p>
            <a:pPr marL="342900" lvl="1" indent="-342900">
              <a:buClr>
                <a:schemeClr val="folHlink"/>
              </a:buClr>
              <a:buSzPct val="60000"/>
            </a:pPr>
            <a:r>
              <a:rPr lang="en-US" altLang="en-US" smtClean="0">
                <a:solidFill>
                  <a:srgbClr val="000000"/>
                </a:solidFill>
                <a:latin typeface="Cambria" panose="02040503050406030204" pitchFamily="18" charset="0"/>
              </a:rPr>
              <a:t>Many types of causal relationships that are involved with the etiology of diseases involve more than one causal factor. </a:t>
            </a:r>
          </a:p>
          <a:p>
            <a:endParaRPr lang="en-US" altLang="en-US" sz="2800" smtClean="0">
              <a:latin typeface="Cambria" panose="02040503050406030204" pitchFamily="18" charset="0"/>
            </a:endParaRPr>
          </a:p>
        </p:txBody>
      </p:sp>
      <p:sp>
        <p:nvSpPr>
          <p:cNvPr id="67587" name="Rectangle 1"/>
          <p:cNvSpPr>
            <a:spLocks noGrp="1" noChangeArrowheads="1"/>
          </p:cNvSpPr>
          <p:nvPr>
            <p:ph type="title"/>
          </p:nvPr>
        </p:nvSpPr>
        <p:spPr>
          <a:xfrm>
            <a:off x="1173163" y="990600"/>
            <a:ext cx="7791450" cy="1462088"/>
          </a:xfrm>
        </p:spPr>
        <p:txBody>
          <a:bodyPr lIns="0" tIns="0" rIns="0" bIns="0" anchor="t"/>
          <a:lstStyle/>
          <a:p>
            <a:pPr eaLnBrk="1" hangingPunct="1">
              <a:lnSpc>
                <a:spcPct val="95000"/>
              </a:lnSpc>
            </a:pPr>
            <a:r>
              <a:rPr lang="en-US" altLang="en-US" sz="3600" smtClean="0">
                <a:solidFill>
                  <a:srgbClr val="000000"/>
                </a:solidFill>
                <a:latin typeface="Cambria" panose="02040503050406030204" pitchFamily="18" charset="0"/>
              </a:rPr>
              <a:t>Multifactorial (Multiple) Causality</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pPr eaLnBrk="1" hangingPunct="1"/>
            <a:r>
              <a:rPr lang="en-US" altLang="en-US" sz="2600" b="1" smtClean="0">
                <a:latin typeface="Cambria" panose="02040503050406030204" pitchFamily="18" charset="0"/>
              </a:rPr>
              <a:t>The</a:t>
            </a:r>
            <a:r>
              <a:rPr lang="en-US" altLang="en-US" sz="2600" smtClean="0">
                <a:latin typeface="Cambria" panose="02040503050406030204" pitchFamily="18" charset="0"/>
              </a:rPr>
              <a:t> </a:t>
            </a:r>
            <a:r>
              <a:rPr lang="en-US" altLang="en-US" sz="2600" b="1" smtClean="0">
                <a:latin typeface="Cambria" panose="02040503050406030204" pitchFamily="18" charset="0"/>
              </a:rPr>
              <a:t>web of causation for coronary heart disease—a hypothetical model</a:t>
            </a:r>
            <a:r>
              <a:rPr lang="en-US" altLang="en-US" sz="2600" smtClean="0">
                <a:latin typeface="Cambria" panose="02040503050406030204" pitchFamily="18" charset="0"/>
              </a:rPr>
              <a:t> </a:t>
            </a:r>
          </a:p>
        </p:txBody>
      </p:sp>
      <p:pic>
        <p:nvPicPr>
          <p:cNvPr id="69635" name="Picture 5" descr="web of causation for CHD author drawn"/>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22221" r="16667"/>
          <a:stretch>
            <a:fillRect/>
          </a:stretch>
        </p:blipFill>
        <p:spPr>
          <a:xfrm>
            <a:off x="2286000" y="2057400"/>
            <a:ext cx="4122738" cy="4067175"/>
          </a:xfrm>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r>
              <a:rPr lang="en-US" altLang="en-US" sz="3600" smtClean="0">
                <a:solidFill>
                  <a:srgbClr val="000000"/>
                </a:solidFill>
                <a:latin typeface="Cambria" panose="02040503050406030204" pitchFamily="18" charset="0"/>
              </a:rPr>
              <a:t>Defining the Role of Chance in Associations </a:t>
            </a:r>
            <a:endParaRPr lang="en-US" altLang="en-US" sz="3600" smtClean="0">
              <a:latin typeface="Cambria" panose="02040503050406030204" pitchFamily="18" charset="0"/>
            </a:endParaRPr>
          </a:p>
        </p:txBody>
      </p:sp>
      <p:sp>
        <p:nvSpPr>
          <p:cNvPr id="5" name="Rectangle 2"/>
          <p:cNvSpPr>
            <a:spLocks noGrp="1" noChangeArrowheads="1"/>
          </p:cNvSpPr>
          <p:nvPr>
            <p:ph idx="1"/>
          </p:nvPr>
        </p:nvSpPr>
        <p:spPr/>
        <p:txBody>
          <a:bodyPr lIns="0" tIns="0" rIns="0" bIns="0" rtlCol="0">
            <a:normAutofit/>
          </a:bodyPr>
          <a:lstStyle/>
          <a:p>
            <a:pPr marL="400050" lvl="1" indent="0" defTabSz="1015980" eaLnBrk="1" fontAlgn="auto" hangingPunct="1">
              <a:lnSpc>
                <a:spcPct val="95000"/>
              </a:lnSpc>
              <a:spcBef>
                <a:spcPct val="0"/>
              </a:spcBef>
              <a:spcAft>
                <a:spcPts val="0"/>
              </a:spcAft>
              <a:buClr>
                <a:srgbClr val="000000"/>
              </a:buClr>
              <a:buFont typeface="Wingdings" panose="05000000000000000000" pitchFamily="2" charset="2"/>
              <a:buNone/>
              <a:defRPr/>
            </a:pPr>
            <a:r>
              <a:rPr lang="en-US" sz="2400" dirty="0" smtClean="0">
                <a:solidFill>
                  <a:srgbClr val="000000"/>
                </a:solidFill>
                <a:latin typeface="Cambria" panose="02040503050406030204" pitchFamily="18" charset="0"/>
              </a:rPr>
              <a:t>Epidemiologists employ statistical procedures to assess the degree to which chance may have accounted for observed associations.</a:t>
            </a:r>
          </a:p>
          <a:p>
            <a:pPr lvl="1" indent="-342900" defTabSz="1015980" eaLnBrk="1" fontAlgn="auto" hangingPunct="1">
              <a:lnSpc>
                <a:spcPct val="95000"/>
              </a:lnSpc>
              <a:spcBef>
                <a:spcPct val="0"/>
              </a:spcBef>
              <a:spcAft>
                <a:spcPts val="0"/>
              </a:spcAft>
              <a:buClr>
                <a:srgbClr val="000000"/>
              </a:buClr>
              <a:defRPr/>
            </a:pPr>
            <a:endParaRPr lang="en-US" sz="3600" dirty="0" smtClean="0">
              <a:solidFill>
                <a:srgbClr val="000000"/>
              </a:solidFill>
            </a:endParaRPr>
          </a:p>
          <a:p>
            <a:pPr lvl="1" indent="-342900" defTabSz="1015980" eaLnBrk="1" fontAlgn="auto" hangingPunct="1">
              <a:lnSpc>
                <a:spcPct val="95000"/>
              </a:lnSpc>
              <a:spcBef>
                <a:spcPct val="0"/>
              </a:spcBef>
              <a:spcAft>
                <a:spcPts val="0"/>
              </a:spcAft>
              <a:buClr>
                <a:srgbClr val="000000"/>
              </a:buClr>
              <a:defRPr/>
            </a:pPr>
            <a:endParaRPr lang="en-US"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US" altLang="en-US" smtClean="0">
                <a:latin typeface="Cambria" panose="02040503050406030204" pitchFamily="18" charset="0"/>
              </a:rPr>
              <a:t>Power</a:t>
            </a:r>
          </a:p>
        </p:txBody>
      </p:sp>
      <p:sp>
        <p:nvSpPr>
          <p:cNvPr id="75779" name="Rectangle 3"/>
          <p:cNvSpPr>
            <a:spLocks noGrp="1" noChangeArrowheads="1"/>
          </p:cNvSpPr>
          <p:nvPr>
            <p:ph idx="1"/>
          </p:nvPr>
        </p:nvSpPr>
        <p:spPr/>
        <p:txBody>
          <a:bodyPr/>
          <a:lstStyle/>
          <a:p>
            <a:pPr eaLnBrk="1" hangingPunct="1">
              <a:spcBef>
                <a:spcPct val="0"/>
              </a:spcBef>
              <a:spcAft>
                <a:spcPts val="1800"/>
              </a:spcAft>
            </a:pPr>
            <a:r>
              <a:rPr lang="en-US" altLang="en-US" sz="2800" smtClean="0">
                <a:solidFill>
                  <a:srgbClr val="000000"/>
                </a:solidFill>
                <a:latin typeface="Cambria" panose="02040503050406030204" pitchFamily="18" charset="0"/>
              </a:rPr>
              <a:t>In statistics,</a:t>
            </a:r>
            <a:r>
              <a:rPr lang="en-US" altLang="en-US" sz="2800" b="1" smtClean="0">
                <a:solidFill>
                  <a:srgbClr val="000000"/>
                </a:solidFill>
                <a:latin typeface="Cambria" panose="02040503050406030204" pitchFamily="18" charset="0"/>
              </a:rPr>
              <a:t> power</a:t>
            </a:r>
            <a:r>
              <a:rPr lang="en-US" altLang="en-US" sz="2800" smtClean="0">
                <a:solidFill>
                  <a:srgbClr val="000000"/>
                </a:solidFill>
                <a:latin typeface="Cambria" panose="02040503050406030204" pitchFamily="18" charset="0"/>
              </a:rPr>
              <a:t> is “the ability of a study to demonstrate an association if one exists.”</a:t>
            </a:r>
          </a:p>
          <a:p>
            <a:pPr eaLnBrk="1" hangingPunct="1">
              <a:spcBef>
                <a:spcPct val="0"/>
              </a:spcBef>
              <a:spcAft>
                <a:spcPts val="1800"/>
              </a:spcAft>
            </a:pPr>
            <a:r>
              <a:rPr lang="en-US" altLang="en-US" sz="2800" smtClean="0">
                <a:solidFill>
                  <a:srgbClr val="000000"/>
                </a:solidFill>
                <a:latin typeface="Cambria" panose="02040503050406030204" pitchFamily="18" charset="0"/>
              </a:rPr>
              <a:t>Related to sample size and effect size</a:t>
            </a:r>
          </a:p>
          <a:p>
            <a:pPr lvl="1" eaLnBrk="1" hangingPunct="1">
              <a:spcBef>
                <a:spcPct val="0"/>
              </a:spcBef>
              <a:spcAft>
                <a:spcPts val="1800"/>
              </a:spcAft>
            </a:pPr>
            <a:r>
              <a:rPr lang="en-US" altLang="en-US" smtClean="0">
                <a:solidFill>
                  <a:srgbClr val="000000"/>
                </a:solidFill>
                <a:latin typeface="Cambria" panose="02040503050406030204" pitchFamily="18" charset="0"/>
              </a:rPr>
              <a:t>Effect size is related to the strength of the association that has been observed.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7392</TotalTime>
  <Words>3833</Words>
  <Application>Microsoft Office PowerPoint</Application>
  <PresentationFormat>On-screen Show (4:3)</PresentationFormat>
  <Paragraphs>449</Paragraphs>
  <Slides>42</Slides>
  <Notes>36</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52" baseType="lpstr">
      <vt:lpstr>Arial Rounded MT Bold</vt:lpstr>
      <vt:lpstr>Arial</vt:lpstr>
      <vt:lpstr>Calibri</vt:lpstr>
      <vt:lpstr>Calibri Light</vt:lpstr>
      <vt:lpstr>Cambria</vt:lpstr>
      <vt:lpstr>Tahoma</vt:lpstr>
      <vt:lpstr>Times New Roman</vt:lpstr>
      <vt:lpstr>Wingdings</vt:lpstr>
      <vt:lpstr>Blends</vt:lpstr>
      <vt:lpstr>Document</vt:lpstr>
      <vt:lpstr>Association and Causality</vt:lpstr>
      <vt:lpstr>Learning Objective</vt:lpstr>
      <vt:lpstr>Descriptive epidemiology and Analytic epidemiology</vt:lpstr>
      <vt:lpstr>Variable</vt:lpstr>
      <vt:lpstr>Association </vt:lpstr>
      <vt:lpstr>Direction  and strength of  an association</vt:lpstr>
      <vt:lpstr>Scatter plots for continuous variables</vt:lpstr>
      <vt:lpstr>Example of association</vt:lpstr>
      <vt:lpstr>Other example of scatter plot</vt:lpstr>
      <vt:lpstr>Other figures to illustrate association</vt:lpstr>
      <vt:lpstr>The threshold of a dose-response curve</vt:lpstr>
      <vt:lpstr>PowerPoint Presentation</vt:lpstr>
      <vt:lpstr>Multimodal Curve</vt:lpstr>
      <vt:lpstr>Multimodal Curves</vt:lpstr>
      <vt:lpstr>Epidemic curve</vt:lpstr>
      <vt:lpstr>PowerPoint Presentation</vt:lpstr>
      <vt:lpstr>Contingency table</vt:lpstr>
      <vt:lpstr>Generic Contingency Table</vt:lpstr>
      <vt:lpstr>Example of Contingency table</vt:lpstr>
      <vt:lpstr>Smoking and Lung cancer</vt:lpstr>
      <vt:lpstr>Exercise for contingency table (1)</vt:lpstr>
      <vt:lpstr>Exercise for contingency table(2)</vt:lpstr>
      <vt:lpstr>Epidemiologic Research Strategies</vt:lpstr>
      <vt:lpstr>Hypothesis</vt:lpstr>
      <vt:lpstr>Field of Inferential Statistics</vt:lpstr>
      <vt:lpstr>Sample Versus Population</vt:lpstr>
      <vt:lpstr>Terminology of Inference</vt:lpstr>
      <vt:lpstr>Confidence interval estimates of population parameters </vt:lpstr>
      <vt:lpstr>Where Do Hypotheses Come From?</vt:lpstr>
      <vt:lpstr>Method of Difference</vt:lpstr>
      <vt:lpstr>Method of Concomitant Variation</vt:lpstr>
      <vt:lpstr>Operationalization</vt:lpstr>
      <vt:lpstr>Association and Causation</vt:lpstr>
      <vt:lpstr>U.S. surgeon General’s Report Smoking and Health (1964)</vt:lpstr>
      <vt:lpstr>Sir Austin Bradford Hill</vt:lpstr>
      <vt:lpstr>Hill’s Criteria of Causality</vt:lpstr>
      <vt:lpstr>Hill’s Criteria of Causality</vt:lpstr>
      <vt:lpstr>Sir Austin Bradford Hill(1897-1991)</vt:lpstr>
      <vt:lpstr>Multifactorial (Multiple) Causality</vt:lpstr>
      <vt:lpstr>The web of causation for coronary heart disease—a hypothetical model </vt:lpstr>
      <vt:lpstr>Defining the Role of Chance in Associations </vt:lpstr>
      <vt:lpstr>Power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Epidemiology: An Overview</dc:title>
  <dc:creator>Ahmed Mandil</dc:creator>
  <cp:lastModifiedBy>Ding, Xiuhua</cp:lastModifiedBy>
  <cp:revision>885</cp:revision>
  <dcterms:created xsi:type="dcterms:W3CDTF">2004-08-12T09:00:15Z</dcterms:created>
  <dcterms:modified xsi:type="dcterms:W3CDTF">2019-09-09T18:54:15Z</dcterms:modified>
</cp:coreProperties>
</file>