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55"/>
  </p:notesMasterIdLst>
  <p:handoutMasterIdLst>
    <p:handoutMasterId r:id="rId56"/>
  </p:handoutMasterIdLst>
  <p:sldIdLst>
    <p:sldId id="341" r:id="rId2"/>
    <p:sldId id="342" r:id="rId3"/>
    <p:sldId id="343" r:id="rId4"/>
    <p:sldId id="346" r:id="rId5"/>
    <p:sldId id="349" r:id="rId6"/>
    <p:sldId id="350" r:id="rId7"/>
    <p:sldId id="351" r:id="rId8"/>
    <p:sldId id="359" r:id="rId9"/>
    <p:sldId id="347" r:id="rId10"/>
    <p:sldId id="406" r:id="rId11"/>
    <p:sldId id="348" r:id="rId12"/>
    <p:sldId id="352" r:id="rId13"/>
    <p:sldId id="355" r:id="rId14"/>
    <p:sldId id="366" r:id="rId15"/>
    <p:sldId id="367" r:id="rId16"/>
    <p:sldId id="356" r:id="rId17"/>
    <p:sldId id="357" r:id="rId18"/>
    <p:sldId id="358" r:id="rId19"/>
    <p:sldId id="360" r:id="rId20"/>
    <p:sldId id="362" r:id="rId21"/>
    <p:sldId id="371" r:id="rId22"/>
    <p:sldId id="407" r:id="rId23"/>
    <p:sldId id="373" r:id="rId24"/>
    <p:sldId id="408" r:id="rId25"/>
    <p:sldId id="409" r:id="rId26"/>
    <p:sldId id="410" r:id="rId27"/>
    <p:sldId id="411" r:id="rId28"/>
    <p:sldId id="364" r:id="rId29"/>
    <p:sldId id="376" r:id="rId30"/>
    <p:sldId id="412" r:id="rId31"/>
    <p:sldId id="413" r:id="rId32"/>
    <p:sldId id="414" r:id="rId33"/>
    <p:sldId id="415" r:id="rId34"/>
    <p:sldId id="416" r:id="rId35"/>
    <p:sldId id="417" r:id="rId36"/>
    <p:sldId id="418" r:id="rId37"/>
    <p:sldId id="419" r:id="rId38"/>
    <p:sldId id="420" r:id="rId39"/>
    <p:sldId id="421" r:id="rId40"/>
    <p:sldId id="422" r:id="rId41"/>
    <p:sldId id="423" r:id="rId42"/>
    <p:sldId id="424" r:id="rId43"/>
    <p:sldId id="425" r:id="rId44"/>
    <p:sldId id="426" r:id="rId45"/>
    <p:sldId id="427" r:id="rId46"/>
    <p:sldId id="428" r:id="rId47"/>
    <p:sldId id="429" r:id="rId48"/>
    <p:sldId id="430" r:id="rId49"/>
    <p:sldId id="431" r:id="rId50"/>
    <p:sldId id="432" r:id="rId51"/>
    <p:sldId id="433" r:id="rId52"/>
    <p:sldId id="434" r:id="rId53"/>
    <p:sldId id="435" r:id="rId5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Rounded MT Bold" panose="020F07040305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Rounded MT Bold" panose="020F07040305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Rounded MT Bold" panose="020F07040305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Rounded MT Bold" panose="020F07040305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Rounded MT Bold" panose="020F07040305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Rounded MT Bold" panose="020F07040305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Rounded MT Bold" panose="020F07040305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Rounded MT Bold" panose="020F07040305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Rounded MT Bold" panose="020F07040305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47093" autoAdjust="0"/>
  </p:normalViewPr>
  <p:slideViewPr>
    <p:cSldViewPr>
      <p:cViewPr varScale="1">
        <p:scale>
          <a:sx n="54" d="100"/>
          <a:sy n="54" d="100"/>
        </p:scale>
        <p:origin x="349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ahoma" panose="020B0604030504040204" pitchFamily="34" charset="0"/>
              </a:defRPr>
            </a:lvl1pPr>
          </a:lstStyle>
          <a:p>
            <a:endParaRPr lang="en-US"/>
          </a:p>
        </p:txBody>
      </p:sp>
      <p:sp>
        <p:nvSpPr>
          <p:cNvPr id="1044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ahoma" panose="020B0604030504040204" pitchFamily="34" charset="0"/>
              </a:defRPr>
            </a:lvl1pPr>
          </a:lstStyle>
          <a:p>
            <a:endParaRPr lang="en-US"/>
          </a:p>
        </p:txBody>
      </p:sp>
      <p:sp>
        <p:nvSpPr>
          <p:cNvPr id="1044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ahoma" panose="020B0604030504040204" pitchFamily="34" charset="0"/>
              </a:defRPr>
            </a:lvl1pPr>
          </a:lstStyle>
          <a:p>
            <a:endParaRPr lang="en-US"/>
          </a:p>
        </p:txBody>
      </p:sp>
      <p:sp>
        <p:nvSpPr>
          <p:cNvPr id="1044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ahoma" panose="020B0604030504040204" pitchFamily="34" charset="0"/>
              </a:defRPr>
            </a:lvl1pPr>
          </a:lstStyle>
          <a:p>
            <a:fld id="{BE2FC9BE-C1DA-4B43-BC56-7B4DC9CAB5DB}" type="slidenum">
              <a:rPr lang="ar-SA" altLang="en-US"/>
              <a:pPr/>
              <a:t>‹#›</a:t>
            </a:fld>
            <a:endParaRPr lang="en-US" altLang="en-US"/>
          </a:p>
        </p:txBody>
      </p:sp>
    </p:spTree>
    <p:extLst>
      <p:ext uri="{BB962C8B-B14F-4D97-AF65-F5344CB8AC3E}">
        <p14:creationId xmlns:p14="http://schemas.microsoft.com/office/powerpoint/2010/main" val="7129181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ahoma" panose="020B0604030504040204" pitchFamily="34" charset="0"/>
              </a:defRPr>
            </a:lvl1pPr>
          </a:lstStyle>
          <a:p>
            <a:endParaRPr lang="en-US"/>
          </a:p>
        </p:txBody>
      </p:sp>
      <p:sp>
        <p:nvSpPr>
          <p:cNvPr id="194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ahoma" panose="020B0604030504040204" pitchFamily="34" charset="0"/>
              </a:defRPr>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94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ahoma" panose="020B0604030504040204" pitchFamily="34" charset="0"/>
              </a:defRPr>
            </a:lvl1pPr>
          </a:lstStyle>
          <a:p>
            <a:endParaRPr lang="en-US"/>
          </a:p>
        </p:txBody>
      </p:sp>
      <p:sp>
        <p:nvSpPr>
          <p:cNvPr id="194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ahoma" panose="020B0604030504040204" pitchFamily="34" charset="0"/>
              </a:defRPr>
            </a:lvl1pPr>
          </a:lstStyle>
          <a:p>
            <a:fld id="{EA0BE52F-4031-4536-859E-705FA08B8F9D}" type="slidenum">
              <a:rPr lang="ar-SA" altLang="en-US"/>
              <a:pPr/>
              <a:t>‹#›</a:t>
            </a:fld>
            <a:endParaRPr lang="en-US" altLang="en-US"/>
          </a:p>
        </p:txBody>
      </p:sp>
    </p:spTree>
    <p:extLst>
      <p:ext uri="{BB962C8B-B14F-4D97-AF65-F5344CB8AC3E}">
        <p14:creationId xmlns:p14="http://schemas.microsoft.com/office/powerpoint/2010/main" val="37593546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cs typeface="Arial" panose="020B0604020202020204" pitchFamily="34" charset="0"/>
            </a:endParaRPr>
          </a:p>
        </p:txBody>
      </p:sp>
      <p:sp>
        <p:nvSpPr>
          <p:cNvPr id="6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CFBA464C-3FCA-428B-ADDF-626146547D20}" type="slidenum">
              <a:rPr lang="ar-SA" altLang="en-US">
                <a:latin typeface="Tahoma" panose="020B0604030504040204" pitchFamily="34" charset="0"/>
              </a:rPr>
              <a:pPr/>
              <a:t>1</a:t>
            </a:fld>
            <a:endParaRPr lang="en-US" altLang="en-US">
              <a:latin typeface="Tahoma" panose="020B0604030504040204" pitchFamily="34" charset="0"/>
            </a:endParaRPr>
          </a:p>
        </p:txBody>
      </p:sp>
    </p:spTree>
    <p:extLst>
      <p:ext uri="{BB962C8B-B14F-4D97-AF65-F5344CB8AC3E}">
        <p14:creationId xmlns:p14="http://schemas.microsoft.com/office/powerpoint/2010/main" val="3269269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Learning</a:t>
            </a:r>
            <a:r>
              <a:rPr lang="en-US" baseline="0" smtClean="0"/>
              <a:t> Objective:</a:t>
            </a:r>
          </a:p>
          <a:p>
            <a:endParaRPr lang="en-US" baseline="0" smtClean="0"/>
          </a:p>
          <a:p>
            <a:pPr marL="228600" indent="-228600">
              <a:buAutoNum type="arabicParenR"/>
            </a:pPr>
            <a:r>
              <a:rPr lang="en-US" baseline="0" smtClean="0"/>
              <a:t>Descirbe the three epidemigic study designs: Ecologic study, Cross-sectional study, and Case-control study</a:t>
            </a:r>
          </a:p>
          <a:p>
            <a:pPr marL="228600" indent="-228600">
              <a:buAutoNum type="arabicParenR"/>
            </a:pPr>
            <a:r>
              <a:rPr lang="en-US" baseline="0" smtClean="0"/>
              <a:t>State at least three ways in which study designs are different from each other</a:t>
            </a:r>
          </a:p>
          <a:p>
            <a:pPr marL="228600" indent="-228600">
              <a:buAutoNum type="arabicParenR"/>
            </a:pPr>
            <a:r>
              <a:rPr lang="en-US" baseline="0" smtClean="0"/>
              <a:t>Know the definition of odds ratio and  be able to construct the contingency table and calculate the odds ratio </a:t>
            </a:r>
            <a:endParaRPr lang="en-US"/>
          </a:p>
        </p:txBody>
      </p:sp>
      <p:sp>
        <p:nvSpPr>
          <p:cNvPr id="4" name="Slide Number Placeholder 3"/>
          <p:cNvSpPr>
            <a:spLocks noGrp="1"/>
          </p:cNvSpPr>
          <p:nvPr>
            <p:ph type="sldNum" sz="quarter" idx="10"/>
          </p:nvPr>
        </p:nvSpPr>
        <p:spPr/>
        <p:txBody>
          <a:bodyPr/>
          <a:lstStyle/>
          <a:p>
            <a:fld id="{EA0BE52F-4031-4536-859E-705FA08B8F9D}" type="slidenum">
              <a:rPr lang="ar-SA" altLang="en-US" smtClean="0"/>
              <a:pPr/>
              <a:t>2</a:t>
            </a:fld>
            <a:endParaRPr lang="en-US" altLang="en-US"/>
          </a:p>
        </p:txBody>
      </p:sp>
    </p:spTree>
    <p:extLst>
      <p:ext uri="{BB962C8B-B14F-4D97-AF65-F5344CB8AC3E}">
        <p14:creationId xmlns:p14="http://schemas.microsoft.com/office/powerpoint/2010/main" val="854519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the previous chapters, we talked about descriptive epidemiology. Based on the results from descriptive epidemiology, we may generate hypothesis to </a:t>
            </a:r>
            <a:r>
              <a:rPr lang="en-US" baseline="0" dirty="0" err="1" smtClean="0"/>
              <a:t>investiage</a:t>
            </a:r>
            <a:r>
              <a:rPr lang="en-US" baseline="0" dirty="0" smtClean="0"/>
              <a:t> the possible determinant. Then we will design an analytic epidemiology though epidemiologic study design and test the hypothesis we created before.</a:t>
            </a:r>
          </a:p>
          <a:p>
            <a:endParaRPr lang="en-US" baseline="0" dirty="0" smtClean="0"/>
          </a:p>
          <a:p>
            <a:r>
              <a:rPr lang="en-US" baseline="0" dirty="0" smtClean="0"/>
              <a:t>There are several analytic epidemiologic study designs:</a:t>
            </a:r>
          </a:p>
          <a:p>
            <a:endParaRPr lang="en-US" baseline="0" dirty="0" smtClean="0"/>
          </a:p>
          <a:p>
            <a:r>
              <a:rPr lang="en-US" baseline="0" dirty="0" smtClean="0"/>
              <a:t>1) Ecologic study</a:t>
            </a:r>
          </a:p>
          <a:p>
            <a:r>
              <a:rPr lang="en-US" baseline="0" dirty="0" smtClean="0"/>
              <a:t>2) Cross-sectional study</a:t>
            </a:r>
          </a:p>
          <a:p>
            <a:r>
              <a:rPr lang="en-US" baseline="0" dirty="0" smtClean="0"/>
              <a:t>3)Case-control </a:t>
            </a:r>
          </a:p>
          <a:p>
            <a:r>
              <a:rPr lang="en-US" baseline="0" dirty="0" smtClean="0"/>
              <a:t>4)Cohort Study</a:t>
            </a:r>
          </a:p>
          <a:p>
            <a:r>
              <a:rPr lang="en-US" baseline="0" dirty="0" smtClean="0"/>
              <a:t>5) Randomized controlled trial</a:t>
            </a:r>
          </a:p>
          <a:p>
            <a:endParaRPr lang="en-US" baseline="0" dirty="0" smtClean="0"/>
          </a:p>
          <a:p>
            <a:r>
              <a:rPr lang="en-US" baseline="0" dirty="0" smtClean="0"/>
              <a:t>In this lecture, we will cover ecologic and cross-sectional study, and case-control study. Next </a:t>
            </a:r>
            <a:r>
              <a:rPr lang="en-US" baseline="0" dirty="0" err="1" smtClean="0"/>
              <a:t>lectur</a:t>
            </a:r>
            <a:r>
              <a:rPr lang="en-US" baseline="0" dirty="0" smtClean="0"/>
              <a:t>, we will introduce cohort study and randomized controlled trial</a:t>
            </a:r>
          </a:p>
          <a:p>
            <a:endParaRPr lang="en-US" baseline="0" dirty="0" smtClean="0"/>
          </a:p>
          <a:p>
            <a:r>
              <a:rPr lang="en-US" baseline="0" dirty="0" smtClean="0"/>
              <a:t>You may notice we talked about cross-sectional study in the descriptive epidemiology We can count it as one of analytic epidemiologic study design, too..</a:t>
            </a:r>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A0BE52F-4031-4536-859E-705FA08B8F9D}" type="slidenum">
              <a:rPr lang="ar-SA" altLang="en-US" smtClean="0"/>
              <a:pPr/>
              <a:t>3</a:t>
            </a:fld>
            <a:endParaRPr lang="en-US" altLang="en-US"/>
          </a:p>
        </p:txBody>
      </p:sp>
    </p:spTree>
    <p:extLst>
      <p:ext uri="{BB962C8B-B14F-4D97-AF65-F5344CB8AC3E}">
        <p14:creationId xmlns:p14="http://schemas.microsoft.com/office/powerpoint/2010/main" val="599975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This</a:t>
            </a:r>
            <a:r>
              <a:rPr lang="en-US" altLang="en-US" baseline="0" dirty="0" smtClean="0">
                <a:latin typeface="Arial" panose="020B0604020202020204" pitchFamily="34" charset="0"/>
                <a:cs typeface="Arial" panose="020B0604020202020204" pitchFamily="34" charset="0"/>
              </a:rPr>
              <a:t> slide lists characteristics(factors) of study designs which may help to distinguish the study designs </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One can differentiate different study designs by asking:</a:t>
            </a:r>
          </a:p>
          <a:p>
            <a:endParaRPr lang="en-US" altLang="en-US" baseline="0" dirty="0" smtClean="0">
              <a:latin typeface="Arial" panose="020B0604020202020204" pitchFamily="34" charset="0"/>
              <a:cs typeface="Arial" panose="020B0604020202020204" pitchFamily="34" charset="0"/>
            </a:endParaRPr>
          </a:p>
          <a:p>
            <a:pPr marL="228600" indent="-228600">
              <a:buAutoNum type="arabicParenR"/>
            </a:pPr>
            <a:r>
              <a:rPr lang="en-US" altLang="en-US" baseline="0" dirty="0" smtClean="0">
                <a:latin typeface="Arial" panose="020B0604020202020204" pitchFamily="34" charset="0"/>
                <a:cs typeface="Arial" panose="020B0604020202020204" pitchFamily="34" charset="0"/>
              </a:rPr>
              <a:t>Number of observations made in the study : How many times the subjects will be asked to provide information </a:t>
            </a:r>
          </a:p>
          <a:p>
            <a:pPr marL="228600" indent="-228600">
              <a:buAutoNum type="arabicParenR"/>
            </a:pPr>
            <a:r>
              <a:rPr lang="en-US" altLang="en-US" baseline="0" dirty="0" smtClean="0">
                <a:latin typeface="Arial" panose="020B0604020202020204" pitchFamily="34" charset="0"/>
                <a:cs typeface="Arial" panose="020B0604020202020204" pitchFamily="34" charset="0"/>
              </a:rPr>
              <a:t>Directionality of exposure: in the study Can we tell if exposure happened before occurrence of outcome</a:t>
            </a:r>
          </a:p>
          <a:p>
            <a:pPr marL="228600" indent="-228600">
              <a:buAutoNum type="arabicParenR"/>
            </a:pPr>
            <a:r>
              <a:rPr lang="en-US" altLang="en-US" baseline="0" dirty="0" smtClean="0">
                <a:latin typeface="Arial" panose="020B0604020202020204" pitchFamily="34" charset="0"/>
                <a:cs typeface="Arial" panose="020B0604020202020204" pitchFamily="34" charset="0"/>
              </a:rPr>
              <a:t>Time of data collection :  When the information of exposure was measured? when the information of outcome was measured?</a:t>
            </a:r>
          </a:p>
          <a:p>
            <a:pPr marL="228600" indent="-228600">
              <a:buAutoNum type="arabicParenR"/>
            </a:pPr>
            <a:r>
              <a:rPr lang="en-US" altLang="en-US" baseline="0" dirty="0" smtClean="0">
                <a:latin typeface="Arial" panose="020B0604020202020204" pitchFamily="34" charset="0"/>
                <a:cs typeface="Arial" panose="020B0604020202020204" pitchFamily="34" charset="0"/>
              </a:rPr>
              <a:t>Unit of observation: for the personal information, we get the individual information or population information. </a:t>
            </a:r>
          </a:p>
          <a:p>
            <a:endParaRPr lang="en-US" altLang="en-US" baseline="0" dirty="0" smtClean="0">
              <a:latin typeface="Arial" panose="020B0604020202020204" pitchFamily="34" charset="0"/>
              <a:cs typeface="Arial" panose="020B0604020202020204" pitchFamily="34" charset="0"/>
            </a:endParaRPr>
          </a:p>
          <a:p>
            <a:endParaRPr lang="en-US" altLang="en-US" baseline="0" dirty="0" smtClean="0">
              <a:latin typeface="Arial" panose="020B0604020202020204" pitchFamily="34" charset="0"/>
              <a:cs typeface="Arial" panose="020B0604020202020204" pitchFamily="34" charset="0"/>
            </a:endParaRPr>
          </a:p>
          <a:p>
            <a:endParaRPr lang="en-US" altLang="en-US" baseline="0" dirty="0" smtClean="0">
              <a:latin typeface="Arial" panose="020B0604020202020204" pitchFamily="34" charset="0"/>
              <a:cs typeface="Arial" panose="020B0604020202020204" pitchFamily="34" charset="0"/>
            </a:endParaRPr>
          </a:p>
          <a:p>
            <a:endParaRPr lang="en-US" altLang="en-US" dirty="0" smtClean="0">
              <a:latin typeface="Arial" panose="020B0604020202020204" pitchFamily="34" charset="0"/>
              <a:cs typeface="Arial" panose="020B0604020202020204" pitchFamily="34" charset="0"/>
            </a:endParaRPr>
          </a:p>
        </p:txBody>
      </p:sp>
      <p:sp>
        <p:nvSpPr>
          <p:cNvPr id="11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97E4F436-F4A2-4C3C-9A2B-5C30BD0AB696}" type="slidenum">
              <a:rPr lang="ar-SA" altLang="en-US">
                <a:latin typeface="Tahoma" panose="020B0604030504040204" pitchFamily="34" charset="0"/>
              </a:rPr>
              <a:pPr/>
              <a:t>4</a:t>
            </a:fld>
            <a:endParaRPr lang="en-US" altLang="en-US">
              <a:latin typeface="Tahoma" panose="020B0604030504040204" pitchFamily="34" charset="0"/>
            </a:endParaRPr>
          </a:p>
        </p:txBody>
      </p:sp>
    </p:spTree>
    <p:extLst>
      <p:ext uri="{BB962C8B-B14F-4D97-AF65-F5344CB8AC3E}">
        <p14:creationId xmlns:p14="http://schemas.microsoft.com/office/powerpoint/2010/main" val="45334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Number of observation:</a:t>
            </a:r>
            <a:r>
              <a:rPr lang="en-US" altLang="en-US" baseline="0" dirty="0" smtClean="0">
                <a:latin typeface="Arial" panose="020B0604020202020204" pitchFamily="34" charset="0"/>
                <a:cs typeface="Arial" panose="020B0604020202020204" pitchFamily="34" charset="0"/>
              </a:rPr>
              <a:t> means  how many times the subjects in the study will be observed.</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For example: </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In  cross-sectional study and case control study, subjects are only asked to provide information one time</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While in cohort study,  subjects will be observed more than twice. In the cohort study,  subjects measured at the first years, then subjects will be measure another time depending on the projected study time.   </a:t>
            </a:r>
            <a:endParaRPr lang="en-US" altLang="en-US" dirty="0" smtClean="0">
              <a:latin typeface="Arial" panose="020B0604020202020204" pitchFamily="34" charset="0"/>
              <a:cs typeface="Arial" panose="020B0604020202020204" pitchFamily="34" charset="0"/>
            </a:endParaRPr>
          </a:p>
        </p:txBody>
      </p:sp>
      <p:sp>
        <p:nvSpPr>
          <p:cNvPr id="133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E56D392D-E81A-4223-8CA5-FDD1049AD7F4}" type="slidenum">
              <a:rPr lang="ar-SA" altLang="en-US">
                <a:latin typeface="Tahoma" panose="020B0604030504040204" pitchFamily="34" charset="0"/>
              </a:rPr>
              <a:pPr/>
              <a:t>5</a:t>
            </a:fld>
            <a:endParaRPr lang="en-US" altLang="en-US">
              <a:latin typeface="Tahoma" panose="020B0604030504040204" pitchFamily="34" charset="0"/>
            </a:endParaRPr>
          </a:p>
        </p:txBody>
      </p:sp>
    </p:spTree>
    <p:extLst>
      <p:ext uri="{BB962C8B-B14F-4D97-AF65-F5344CB8AC3E}">
        <p14:creationId xmlns:p14="http://schemas.microsoft.com/office/powerpoint/2010/main" val="3547827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Directionality of exposure</a:t>
            </a:r>
            <a:r>
              <a:rPr lang="en-US" baseline="0" dirty="0" smtClean="0"/>
              <a:t> means that the measurement of exposure in different study designs relative to disease.</a:t>
            </a:r>
          </a:p>
          <a:p>
            <a:endParaRPr lang="en-US" baseline="0" dirty="0" smtClean="0"/>
          </a:p>
          <a:p>
            <a:r>
              <a:rPr lang="en-US" baseline="0" dirty="0" smtClean="0"/>
              <a:t>There are three approaches :</a:t>
            </a:r>
          </a:p>
          <a:p>
            <a:endParaRPr lang="en-US" baseline="0" dirty="0" smtClean="0"/>
          </a:p>
          <a:p>
            <a:r>
              <a:rPr lang="en-US" b="1" u="sng" baseline="0" dirty="0" smtClean="0"/>
              <a:t>Retrospective approach</a:t>
            </a:r>
            <a:r>
              <a:rPr lang="en-US" baseline="0" dirty="0" smtClean="0"/>
              <a:t>:  means obtaining measurement of exposures that occurred in the past. </a:t>
            </a:r>
          </a:p>
          <a:p>
            <a:r>
              <a:rPr lang="en-US" baseline="0" dirty="0" smtClean="0"/>
              <a:t>                                           The method usually is used in case-control study. In case-control study,  the investigator recruited subjects based on outcome/disease status, then ask them the exposure information in the past.</a:t>
            </a:r>
          </a:p>
          <a:p>
            <a:endParaRPr lang="en-US" baseline="0" dirty="0" smtClean="0"/>
          </a:p>
          <a:p>
            <a:r>
              <a:rPr lang="en-US" b="1" u="sng" baseline="0" dirty="0" smtClean="0"/>
              <a:t>Single point in time</a:t>
            </a:r>
            <a:r>
              <a:rPr lang="en-US" baseline="0" dirty="0" smtClean="0"/>
              <a:t>:  cross-sectional study . The approach is similar to taking a snapshot of a population. The measurements of exposure and outcome are at the same time. </a:t>
            </a:r>
          </a:p>
          <a:p>
            <a:endParaRPr lang="en-US" baseline="0" dirty="0" smtClean="0"/>
          </a:p>
          <a:p>
            <a:endParaRPr lang="en-US" baseline="0" dirty="0" smtClean="0"/>
          </a:p>
          <a:p>
            <a:endParaRPr lang="en-US" baseline="0" dirty="0" smtClean="0"/>
          </a:p>
          <a:p>
            <a:r>
              <a:rPr lang="en-US" b="1" u="sng" baseline="0" dirty="0" smtClean="0"/>
              <a:t>Prospective approach</a:t>
            </a:r>
            <a:r>
              <a:rPr lang="en-US" baseline="0" dirty="0" smtClean="0"/>
              <a:t>:  Cohort studies and experimental studies.  In the prospective cohort studies , investigators recruited the subjects without the disease/outcome into study, and record the status of exposures. Then these subjects will be measured again prospectively for development of disease. </a:t>
            </a:r>
            <a:endParaRPr lang="en-US" dirty="0"/>
          </a:p>
        </p:txBody>
      </p:sp>
      <p:sp>
        <p:nvSpPr>
          <p:cNvPr id="4" name="Slide Number Placeholder 3"/>
          <p:cNvSpPr>
            <a:spLocks noGrp="1"/>
          </p:cNvSpPr>
          <p:nvPr>
            <p:ph type="sldNum" sz="quarter" idx="10"/>
          </p:nvPr>
        </p:nvSpPr>
        <p:spPr/>
        <p:txBody>
          <a:bodyPr/>
          <a:lstStyle/>
          <a:p>
            <a:fld id="{EA0BE52F-4031-4536-859E-705FA08B8F9D}" type="slidenum">
              <a:rPr lang="ar-SA" altLang="en-US" smtClean="0"/>
              <a:pPr/>
              <a:t>6</a:t>
            </a:fld>
            <a:endParaRPr lang="en-US" altLang="en-US"/>
          </a:p>
        </p:txBody>
      </p:sp>
    </p:spTree>
    <p:extLst>
      <p:ext uri="{BB962C8B-B14F-4D97-AF65-F5344CB8AC3E}">
        <p14:creationId xmlns:p14="http://schemas.microsoft.com/office/powerpoint/2010/main" val="3289670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cs typeface="Arial" panose="020B0604020202020204" pitchFamily="34" charset="0"/>
            </a:endParaRPr>
          </a:p>
        </p:txBody>
      </p:sp>
      <p:sp>
        <p:nvSpPr>
          <p:cNvPr id="16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44710B64-7211-4D75-BF19-74F3F0F1FDBC}" type="slidenum">
              <a:rPr lang="ar-SA" altLang="en-US">
                <a:latin typeface="Tahoma" panose="020B0604030504040204" pitchFamily="34" charset="0"/>
              </a:rPr>
              <a:pPr/>
              <a:t>7</a:t>
            </a:fld>
            <a:endParaRPr lang="en-US" altLang="en-US">
              <a:latin typeface="Tahoma" panose="020B0604030504040204" pitchFamily="34" charset="0"/>
            </a:endParaRPr>
          </a:p>
        </p:txBody>
      </p:sp>
    </p:spTree>
    <p:extLst>
      <p:ext uri="{BB962C8B-B14F-4D97-AF65-F5344CB8AC3E}">
        <p14:creationId xmlns:p14="http://schemas.microsoft.com/office/powerpoint/2010/main" val="2360302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an epidemiologic study, the unit of observation can be individual or an entire group.</a:t>
            </a:r>
          </a:p>
          <a:p>
            <a:endParaRPr lang="en-US" baseline="0" dirty="0" smtClean="0"/>
          </a:p>
          <a:p>
            <a:r>
              <a:rPr lang="en-US" baseline="0" dirty="0" smtClean="0"/>
              <a:t>Most epidemiologic study designs  employ the individual as the unit of observation, such as cohort study, case-control, cross-sectional study</a:t>
            </a:r>
          </a:p>
          <a:p>
            <a:endParaRPr lang="en-US" baseline="0" dirty="0" smtClean="0"/>
          </a:p>
          <a:p>
            <a:r>
              <a:rPr lang="en-US" baseline="0" dirty="0" smtClean="0"/>
              <a:t>An ecologic study design uses group or community measurement as the unit of observation. </a:t>
            </a:r>
            <a:endParaRPr lang="en-US" dirty="0"/>
          </a:p>
        </p:txBody>
      </p:sp>
      <p:sp>
        <p:nvSpPr>
          <p:cNvPr id="4" name="Slide Number Placeholder 3"/>
          <p:cNvSpPr>
            <a:spLocks noGrp="1"/>
          </p:cNvSpPr>
          <p:nvPr>
            <p:ph type="sldNum" sz="quarter" idx="10"/>
          </p:nvPr>
        </p:nvSpPr>
        <p:spPr/>
        <p:txBody>
          <a:bodyPr/>
          <a:lstStyle/>
          <a:p>
            <a:fld id="{EA0BE52F-4031-4536-859E-705FA08B8F9D}" type="slidenum">
              <a:rPr lang="ar-SA" altLang="en-US" smtClean="0"/>
              <a:pPr/>
              <a:t>8</a:t>
            </a:fld>
            <a:endParaRPr lang="en-US" altLang="en-US"/>
          </a:p>
        </p:txBody>
      </p:sp>
    </p:spTree>
    <p:extLst>
      <p:ext uri="{BB962C8B-B14F-4D97-AF65-F5344CB8AC3E}">
        <p14:creationId xmlns:p14="http://schemas.microsoft.com/office/powerpoint/2010/main" val="5137153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0BE52F-4031-4536-859E-705FA08B8F9D}" type="slidenum">
              <a:rPr lang="ar-SA" altLang="en-US" smtClean="0"/>
              <a:pPr/>
              <a:t>9</a:t>
            </a:fld>
            <a:endParaRPr lang="en-US" altLang="en-US"/>
          </a:p>
        </p:txBody>
      </p:sp>
    </p:spTree>
    <p:extLst>
      <p:ext uri="{BB962C8B-B14F-4D97-AF65-F5344CB8AC3E}">
        <p14:creationId xmlns:p14="http://schemas.microsoft.com/office/powerpoint/2010/main" val="2120751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88F5A4E-5FFF-40CC-8DCE-BFFEAA156765}" type="slidenum">
              <a:rPr lang="en-US" altLang="en-US" smtClean="0"/>
              <a:pPr>
                <a:spcBef>
                  <a:spcPct val="0"/>
                </a:spcBef>
              </a:pPr>
              <a:t>10</a:t>
            </a:fld>
            <a:endParaRPr lang="en-US" altLang="en-US" smtClean="0"/>
          </a:p>
        </p:txBody>
      </p:sp>
      <p:sp>
        <p:nvSpPr>
          <p:cNvPr id="21507" name="Rectangle 2"/>
          <p:cNvSpPr>
            <a:spLocks noGrp="1" noRot="1" noChangeAspect="1" noChangeArrowheads="1" noTextEdit="1"/>
          </p:cNvSpPr>
          <p:nvPr>
            <p:ph type="sldImg"/>
          </p:nvPr>
        </p:nvSpPr>
        <p:spPr>
          <a:xfrm>
            <a:off x="2406650" y="228600"/>
            <a:ext cx="2041525" cy="1531938"/>
          </a:xfrm>
          <a:ln/>
        </p:spPr>
      </p:sp>
      <p:sp>
        <p:nvSpPr>
          <p:cNvPr id="21508" name="Rectangle 3"/>
          <p:cNvSpPr>
            <a:spLocks noGrp="1" noChangeArrowheads="1"/>
          </p:cNvSpPr>
          <p:nvPr>
            <p:ph type="body" idx="1"/>
          </p:nvPr>
        </p:nvSpPr>
        <p:spPr>
          <a:xfrm>
            <a:off x="457200" y="2438400"/>
            <a:ext cx="5867400" cy="6400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dirty="0" smtClean="0">
                <a:cs typeface="Times New Roman" panose="02020603050405020304" pitchFamily="18" charset="0"/>
              </a:rPr>
              <a:t>Cross-sectional Studies: by means of a survey, current </a:t>
            </a:r>
            <a:r>
              <a:rPr lang="en-US" altLang="en-US" dirty="0" err="1" smtClean="0">
                <a:cs typeface="Times New Roman" panose="02020603050405020304" pitchFamily="18" charset="0"/>
              </a:rPr>
              <a:t>Es</a:t>
            </a:r>
            <a:r>
              <a:rPr lang="en-US" altLang="en-US" dirty="0" smtClean="0">
                <a:cs typeface="Times New Roman" panose="02020603050405020304" pitchFamily="18" charset="0"/>
              </a:rPr>
              <a:t> and current Ds are ascertained concurrently at a single point in time. The problem here is a lack of knowledge of the temporal relationship between E and D.  That is, there is no way of knowing which came first: E or D. This makes this design weak for studying disease etiology. </a:t>
            </a:r>
          </a:p>
          <a:p>
            <a:pPr eaLnBrk="1" hangingPunct="1"/>
            <a:r>
              <a:rPr lang="en-US" altLang="en-US" dirty="0" smtClean="0">
                <a:cs typeface="Times New Roman" panose="02020603050405020304" pitchFamily="18" charset="0"/>
              </a:rPr>
              <a:t> </a:t>
            </a:r>
          </a:p>
          <a:p>
            <a:pPr eaLnBrk="1" hangingPunct="1"/>
            <a:r>
              <a:rPr lang="en-US" altLang="en-US" dirty="0" smtClean="0">
                <a:cs typeface="Times New Roman" panose="02020603050405020304" pitchFamily="18" charset="0"/>
              </a:rPr>
              <a:t>Often, the exposure of interest is a personal characteristic (e.g., skin color, blood type, etc.) that is not modifiable. If it is a "lifestyle" exposure, however, that is being measured (e.g. diet, exercise levels, etc.), the current exposure may -- or may not -- be a reasonable surrogate for </a:t>
            </a:r>
            <a:r>
              <a:rPr lang="en-US" altLang="en-US" i="1" dirty="0" smtClean="0">
                <a:cs typeface="Times New Roman" panose="02020603050405020304" pitchFamily="18" charset="0"/>
              </a:rPr>
              <a:t>historical</a:t>
            </a:r>
            <a:r>
              <a:rPr lang="en-US" altLang="en-US" dirty="0" smtClean="0">
                <a:cs typeface="Times New Roman" panose="02020603050405020304" pitchFamily="18" charset="0"/>
              </a:rPr>
              <a:t> exposure (which is typically more relevant to D </a:t>
            </a:r>
            <a:r>
              <a:rPr lang="en-US" altLang="en-US" i="1" dirty="0" smtClean="0">
                <a:cs typeface="Times New Roman" panose="02020603050405020304" pitchFamily="18" charset="0"/>
              </a:rPr>
              <a:t>today</a:t>
            </a:r>
            <a:r>
              <a:rPr lang="en-US" altLang="en-US" dirty="0" smtClean="0">
                <a:cs typeface="Times New Roman" panose="02020603050405020304" pitchFamily="18" charset="0"/>
              </a:rPr>
              <a:t>). </a:t>
            </a:r>
          </a:p>
          <a:p>
            <a:pPr eaLnBrk="1" hangingPunct="1"/>
            <a:r>
              <a:rPr lang="en-US" altLang="en-US" dirty="0" smtClean="0">
                <a:cs typeface="Times New Roman" panose="02020603050405020304" pitchFamily="18" charset="0"/>
              </a:rPr>
              <a:t> </a:t>
            </a:r>
          </a:p>
          <a:p>
            <a:pPr eaLnBrk="1" hangingPunct="1"/>
            <a:r>
              <a:rPr lang="en-US" altLang="en-US" dirty="0" smtClean="0"/>
              <a:t>Cross sectional studies are useful for studying disease or conditions that are not rapidly fatal, have no clear point of onset, and are transitory -- hypertension, osteoporosis, arthritis, diabetes, asthma, bronchitis and allergies for example. They are not appropriate, however, for rare diseases or diseases of short duration, because they  are a snapshot of what is happening at a single moment in time.</a:t>
            </a:r>
            <a:endParaRPr lang="en-US" altLang="en-US" b="1" dirty="0" smtClean="0">
              <a:solidFill>
                <a:srgbClr val="000000"/>
              </a:solidFill>
              <a:cs typeface="Arial" panose="020B0604020202020204" pitchFamily="34" charset="0"/>
            </a:endParaRPr>
          </a:p>
        </p:txBody>
      </p:sp>
    </p:spTree>
    <p:extLst>
      <p:ext uri="{BB962C8B-B14F-4D97-AF65-F5344CB8AC3E}">
        <p14:creationId xmlns:p14="http://schemas.microsoft.com/office/powerpoint/2010/main" val="3720009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t>An ecological study is an observational study in which at least one variable is measured at the group level. </a:t>
            </a:r>
            <a:r>
              <a:rPr lang="en-US" altLang="en-US" dirty="0" smtClean="0">
                <a:cs typeface="Times New Roman" panose="02020603050405020304" pitchFamily="18" charset="0"/>
              </a:rPr>
              <a:t>Group data on E may be environmental (e.g., average rainfall), lifestyle related (e.g., tobacco sales data), diet-related (e.g., Dept. of Agriculture data on foods sold or consumed, etc.). Group data on D is typically from morbidity and mortality reports. </a:t>
            </a:r>
            <a:r>
              <a:rPr lang="en-US" altLang="en-US" dirty="0" smtClean="0"/>
              <a:t> Examples of group-level measures include the rate of cancer incidence, the mean level of hypertension,  the average sunlight exposure at specific geographic location, etc.</a:t>
            </a:r>
          </a:p>
          <a:p>
            <a:pPr eaLnBrk="1" hangingPunct="1"/>
            <a:endParaRPr lang="en-US" altLang="en-US" dirty="0" smtClean="0"/>
          </a:p>
          <a:p>
            <a:pPr eaLnBrk="1" hangingPunct="1"/>
            <a:r>
              <a:rPr lang="en-US" altLang="en-US" dirty="0" smtClean="0">
                <a:cs typeface="Times New Roman" panose="02020603050405020304" pitchFamily="18" charset="0"/>
              </a:rPr>
              <a:t>In ecological studies the unit of comparison is the group or population (e.g., countries, age groups, racial groups, etc.). The variation in measures of effect between groups may be “true” differences, or they may be explained by other factors that haven’t been measured. Thus, it is very problematic when trying to infer the E D relationship from ecological studies. Thus, ecological studies are better at generating hypotheses than in answering them… </a:t>
            </a:r>
          </a:p>
          <a:p>
            <a:pPr eaLnBrk="1" hangingPunct="1"/>
            <a:r>
              <a:rPr lang="en-US" altLang="en-US" dirty="0" smtClean="0">
                <a:cs typeface="Times New Roman" panose="02020603050405020304" pitchFamily="18" charset="0"/>
              </a:rPr>
              <a:t>   </a:t>
            </a:r>
          </a:p>
          <a:p>
            <a:pPr eaLnBrk="1" hangingPunct="1"/>
            <a:endParaRPr lang="en-US" altLang="en-US" dirty="0" smtClean="0"/>
          </a:p>
          <a:p>
            <a:endParaRPr lang="en-US" dirty="0"/>
          </a:p>
        </p:txBody>
      </p:sp>
      <p:sp>
        <p:nvSpPr>
          <p:cNvPr id="4" name="Slide Number Placeholder 3"/>
          <p:cNvSpPr>
            <a:spLocks noGrp="1"/>
          </p:cNvSpPr>
          <p:nvPr>
            <p:ph type="sldNum" sz="quarter" idx="10"/>
          </p:nvPr>
        </p:nvSpPr>
        <p:spPr/>
        <p:txBody>
          <a:bodyPr/>
          <a:lstStyle/>
          <a:p>
            <a:fld id="{EA0BE52F-4031-4536-859E-705FA08B8F9D}" type="slidenum">
              <a:rPr lang="ar-SA" altLang="en-US" smtClean="0"/>
              <a:pPr/>
              <a:t>11</a:t>
            </a:fld>
            <a:endParaRPr lang="en-US" altLang="en-US"/>
          </a:p>
        </p:txBody>
      </p:sp>
    </p:spTree>
    <p:extLst>
      <p:ext uri="{BB962C8B-B14F-4D97-AF65-F5344CB8AC3E}">
        <p14:creationId xmlns:p14="http://schemas.microsoft.com/office/powerpoint/2010/main" val="4266057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an example</a:t>
            </a:r>
            <a:r>
              <a:rPr lang="en-US" baseline="0" dirty="0" smtClean="0"/>
              <a:t> in your text book about the ecologic correction. </a:t>
            </a:r>
          </a:p>
          <a:p>
            <a:endParaRPr lang="en-US" baseline="0" dirty="0" smtClean="0"/>
          </a:p>
          <a:p>
            <a:r>
              <a:rPr lang="en-US" baseline="0" dirty="0" smtClean="0"/>
              <a:t>There is a positive linear relationship between average number of children per woman has and infant mortality rate.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A0BE52F-4031-4536-859E-705FA08B8F9D}" type="slidenum">
              <a:rPr lang="ar-SA" altLang="en-US" smtClean="0"/>
              <a:pPr/>
              <a:t>13</a:t>
            </a:fld>
            <a:endParaRPr lang="en-US" altLang="en-US"/>
          </a:p>
        </p:txBody>
      </p:sp>
    </p:spTree>
    <p:extLst>
      <p:ext uri="{BB962C8B-B14F-4D97-AF65-F5344CB8AC3E}">
        <p14:creationId xmlns:p14="http://schemas.microsoft.com/office/powerpoint/2010/main" val="42290062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an</a:t>
            </a:r>
            <a:r>
              <a:rPr lang="en-US" baseline="0" dirty="0" smtClean="0"/>
              <a:t> example of ecologic study:</a:t>
            </a:r>
          </a:p>
          <a:p>
            <a:endParaRPr lang="en-US" baseline="0" dirty="0" smtClean="0"/>
          </a:p>
          <a:p>
            <a:r>
              <a:rPr lang="en-US" baseline="0" dirty="0" smtClean="0"/>
              <a:t>Primary care, social inequalities in US counties</a:t>
            </a:r>
            <a:endParaRPr lang="en-US" dirty="0"/>
          </a:p>
        </p:txBody>
      </p:sp>
      <p:sp>
        <p:nvSpPr>
          <p:cNvPr id="4" name="Slide Number Placeholder 3"/>
          <p:cNvSpPr>
            <a:spLocks noGrp="1"/>
          </p:cNvSpPr>
          <p:nvPr>
            <p:ph type="sldNum" sz="quarter" idx="10"/>
          </p:nvPr>
        </p:nvSpPr>
        <p:spPr/>
        <p:txBody>
          <a:bodyPr/>
          <a:lstStyle/>
          <a:p>
            <a:fld id="{EA0BE52F-4031-4536-859E-705FA08B8F9D}" type="slidenum">
              <a:rPr lang="ar-SA" altLang="en-US" smtClean="0"/>
              <a:pPr/>
              <a:t>14</a:t>
            </a:fld>
            <a:endParaRPr lang="en-US" altLang="en-US"/>
          </a:p>
        </p:txBody>
      </p:sp>
    </p:spTree>
    <p:extLst>
      <p:ext uri="{BB962C8B-B14F-4D97-AF65-F5344CB8AC3E}">
        <p14:creationId xmlns:p14="http://schemas.microsoft.com/office/powerpoint/2010/main" val="31656123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study:</a:t>
            </a:r>
            <a:r>
              <a:rPr lang="en-US" baseline="0" dirty="0" smtClean="0"/>
              <a:t> the exposures  (primary care and income distribution ) were measured at population level.  </a:t>
            </a:r>
          </a:p>
          <a:p>
            <a:endParaRPr lang="en-US" baseline="0" dirty="0" smtClean="0"/>
          </a:p>
          <a:p>
            <a:r>
              <a:rPr lang="en-US" baseline="0" dirty="0" smtClean="0"/>
              <a:t>How they evaluate primary care or income distribution, they did not ask each individual what the primary care it is or income. They use averaged information. </a:t>
            </a:r>
          </a:p>
          <a:p>
            <a:endParaRPr lang="en-US" baseline="0" dirty="0" smtClean="0"/>
          </a:p>
          <a:p>
            <a:r>
              <a:rPr lang="en-US" baseline="0" dirty="0" smtClean="0"/>
              <a:t>For primary care, they are measured using number of primary care physicians per 10,000 civilian population in each county. It is an average</a:t>
            </a:r>
          </a:p>
          <a:p>
            <a:endParaRPr lang="en-US" baseline="0" dirty="0" smtClean="0"/>
          </a:p>
          <a:p>
            <a:r>
              <a:rPr lang="en-US" baseline="0" dirty="0" smtClean="0"/>
              <a:t>Similar for the measure of income.  </a:t>
            </a:r>
            <a:endParaRPr lang="en-US" dirty="0"/>
          </a:p>
        </p:txBody>
      </p:sp>
      <p:sp>
        <p:nvSpPr>
          <p:cNvPr id="4" name="Slide Number Placeholder 3"/>
          <p:cNvSpPr>
            <a:spLocks noGrp="1"/>
          </p:cNvSpPr>
          <p:nvPr>
            <p:ph type="sldNum" sz="quarter" idx="10"/>
          </p:nvPr>
        </p:nvSpPr>
        <p:spPr/>
        <p:txBody>
          <a:bodyPr/>
          <a:lstStyle/>
          <a:p>
            <a:fld id="{EA0BE52F-4031-4536-859E-705FA08B8F9D}" type="slidenum">
              <a:rPr lang="ar-SA" altLang="en-US" smtClean="0"/>
              <a:pPr/>
              <a:t>15</a:t>
            </a:fld>
            <a:endParaRPr lang="en-US" altLang="en-US"/>
          </a:p>
        </p:txBody>
      </p:sp>
    </p:spTree>
    <p:extLst>
      <p:ext uri="{BB962C8B-B14F-4D97-AF65-F5344CB8AC3E}">
        <p14:creationId xmlns:p14="http://schemas.microsoft.com/office/powerpoint/2010/main" val="1278855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smtClean="0"/>
              <a:t>Ecological studies are prone to ecological fallacy, which happens when an inference is made about an individual based on aggregate data for a group.</a:t>
            </a:r>
          </a:p>
          <a:p>
            <a:endParaRPr lang="en-US" altLang="en-US" sz="1200" dirty="0" smtClean="0"/>
          </a:p>
          <a:p>
            <a:r>
              <a:rPr lang="en-US" altLang="en-US" sz="1200" dirty="0" smtClean="0"/>
              <a:t>Here’s a great example to illustrate taken from: </a:t>
            </a:r>
            <a:r>
              <a:rPr lang="en-US" altLang="en-US" sz="1200" dirty="0" smtClean="0">
                <a:solidFill>
                  <a:srgbClr val="000000"/>
                </a:solidFill>
                <a:cs typeface="Arial" panose="020B0604020202020204" pitchFamily="34" charset="0"/>
              </a:rPr>
              <a:t>http://jratcliffe.net/research/ecolfallacy.htm</a:t>
            </a:r>
          </a:p>
          <a:p>
            <a:endParaRPr lang="en-US" altLang="en-US" sz="1200" dirty="0" smtClean="0"/>
          </a:p>
          <a:p>
            <a:r>
              <a:rPr lang="en-US" altLang="en-US" sz="1200" dirty="0" smtClean="0"/>
              <a:t>Researches looked at the aggregate data on income for a neighborhood of a city, and discover that the average household income for the residents of that area is $30,000.  To state that the average income for residents of that area is $30,000 is true and accurate. No problem there. The ecological fallacy can occur when the researcher then states, based on this data, that people living in the area earn about $30,000. This may not be true at all, and may be an ecological fallacy. </a:t>
            </a:r>
          </a:p>
          <a:p>
            <a:endParaRPr lang="en-US" altLang="en-US" sz="1200" dirty="0" smtClean="0"/>
          </a:p>
          <a:p>
            <a:r>
              <a:rPr lang="en-US" altLang="en-US" sz="1200" dirty="0" smtClean="0"/>
              <a:t>A closer examination of the neighborhood might discover that the neighborhood is actually composed of two housing estates: one of a lower socio-economic group of residents, and one of a higher socio-economic group. The poorer part of town residents earn on average $10,000 while the more affluent citizens can average $50,000. </a:t>
            </a:r>
          </a:p>
          <a:p>
            <a:endParaRPr lang="en-US" altLang="en-US" sz="1200" dirty="0" smtClean="0"/>
          </a:p>
          <a:p>
            <a:r>
              <a:rPr lang="en-US" altLang="en-US" sz="1200" dirty="0" smtClean="0"/>
              <a:t>When the researcher stated that individuals who live in the area earn $30,000 (the mean rate), this did not account for the fact that the average in this example is constructed of two disparate groups, and it is likely that not one person earns $30,000. </a:t>
            </a:r>
          </a:p>
          <a:p>
            <a:endParaRPr lang="en-US" altLang="en-US" sz="1200" dirty="0" smtClean="0"/>
          </a:p>
          <a:p>
            <a:r>
              <a:rPr lang="en-US" altLang="en-US" sz="1200" dirty="0" smtClean="0"/>
              <a:t>Assumptions made about individuals based on aggregate data are vulnerable to the ecological fallacy. This does not mean that identifying associations between aggregate figures is necessarily defective, and it doesn't necessarily mean that any inferences drawn about associations between the characteristics of an aggregate population and the characteristics of sub-units within the population are absolutely wrong either. What it does say is that the process of aggregating or disaggregating data may </a:t>
            </a:r>
            <a:r>
              <a:rPr lang="en-US" altLang="en-US" sz="1200" b="1" i="1" dirty="0" smtClean="0"/>
              <a:t>conceal</a:t>
            </a:r>
            <a:r>
              <a:rPr lang="en-US" altLang="en-US" sz="1200" dirty="0" smtClean="0"/>
              <a:t> the variations that are not visible at the larger aggregate level, and researchers, analysts and crime mappers should be careful.</a:t>
            </a:r>
          </a:p>
        </p:txBody>
      </p:sp>
      <p:sp>
        <p:nvSpPr>
          <p:cNvPr id="4" name="Slide Number Placeholder 3"/>
          <p:cNvSpPr>
            <a:spLocks noGrp="1"/>
          </p:cNvSpPr>
          <p:nvPr>
            <p:ph type="sldNum" sz="quarter" idx="10"/>
          </p:nvPr>
        </p:nvSpPr>
        <p:spPr/>
        <p:txBody>
          <a:bodyPr/>
          <a:lstStyle/>
          <a:p>
            <a:fld id="{EA0BE52F-4031-4536-859E-705FA08B8F9D}" type="slidenum">
              <a:rPr lang="ar-SA" altLang="en-US" smtClean="0"/>
              <a:pPr/>
              <a:t>16</a:t>
            </a:fld>
            <a:endParaRPr lang="en-US" altLang="en-US"/>
          </a:p>
        </p:txBody>
      </p:sp>
    </p:spTree>
    <p:extLst>
      <p:ext uri="{BB962C8B-B14F-4D97-AF65-F5344CB8AC3E}">
        <p14:creationId xmlns:p14="http://schemas.microsoft.com/office/powerpoint/2010/main" val="1842360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9F546C73-712D-44D6-BBB3-69C22DD6E496}" type="slidenum">
              <a:rPr lang="ar-SA" altLang="en-US">
                <a:latin typeface="Tahoma" panose="020B0604030504040204" pitchFamily="34" charset="0"/>
              </a:rPr>
              <a:pPr/>
              <a:t>17</a:t>
            </a:fld>
            <a:endParaRPr lang="en-US" altLang="en-US">
              <a:latin typeface="Tahoma" panose="020B0604030504040204" pitchFamily="34" charset="0"/>
            </a:endParaRPr>
          </a:p>
        </p:txBody>
      </p:sp>
    </p:spTree>
    <p:extLst>
      <p:ext uri="{BB962C8B-B14F-4D97-AF65-F5344CB8AC3E}">
        <p14:creationId xmlns:p14="http://schemas.microsoft.com/office/powerpoint/2010/main" val="28480964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cs typeface="Arial" panose="020B0604020202020204" pitchFamily="34" charset="0"/>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06B1C05B-587F-4570-9431-529E4E8268EF}" type="slidenum">
              <a:rPr lang="ar-SA" altLang="en-US">
                <a:latin typeface="Tahoma" panose="020B0604030504040204" pitchFamily="34" charset="0"/>
              </a:rPr>
              <a:pPr/>
              <a:t>19</a:t>
            </a:fld>
            <a:endParaRPr lang="en-US" altLang="en-US">
              <a:latin typeface="Tahoma" panose="020B0604030504040204" pitchFamily="34" charset="0"/>
            </a:endParaRPr>
          </a:p>
        </p:txBody>
      </p:sp>
    </p:spTree>
    <p:extLst>
      <p:ext uri="{BB962C8B-B14F-4D97-AF65-F5344CB8AC3E}">
        <p14:creationId xmlns:p14="http://schemas.microsoft.com/office/powerpoint/2010/main" val="31726691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above diagram is to show the design of a case-control study. </a:t>
            </a:r>
          </a:p>
          <a:p>
            <a:endParaRPr lang="en-US" baseline="0" dirty="0" smtClean="0"/>
          </a:p>
          <a:p>
            <a:r>
              <a:rPr lang="en-US" baseline="0" dirty="0" smtClean="0"/>
              <a:t>Case control study is to examine the possible relation of an exposure to a certain disease. </a:t>
            </a:r>
          </a:p>
          <a:p>
            <a:endParaRPr lang="en-US" baseline="0" dirty="0" smtClean="0"/>
          </a:p>
          <a:p>
            <a:r>
              <a:rPr lang="en-US" baseline="0" dirty="0" smtClean="0"/>
              <a:t>In case control study, researcher identify a group of individuals with the disease(called cases) and, for purposes of comparison, a group of people without that disease(called controls). </a:t>
            </a:r>
          </a:p>
          <a:p>
            <a:endParaRPr lang="en-US" baseline="0" dirty="0" smtClean="0"/>
          </a:p>
          <a:p>
            <a:r>
              <a:rPr lang="en-US" baseline="0" dirty="0" smtClean="0"/>
              <a:t>Then we determine what proportion of the cases were exposed and what proportion were not. </a:t>
            </a:r>
            <a:endParaRPr lang="en-US" dirty="0"/>
          </a:p>
        </p:txBody>
      </p:sp>
      <p:sp>
        <p:nvSpPr>
          <p:cNvPr id="4" name="Slide Number Placeholder 3"/>
          <p:cNvSpPr>
            <a:spLocks noGrp="1"/>
          </p:cNvSpPr>
          <p:nvPr>
            <p:ph type="sldNum" sz="quarter" idx="10"/>
          </p:nvPr>
        </p:nvSpPr>
        <p:spPr/>
        <p:txBody>
          <a:bodyPr/>
          <a:lstStyle/>
          <a:p>
            <a:fld id="{EA0BE52F-4031-4536-859E-705FA08B8F9D}" type="slidenum">
              <a:rPr lang="ar-SA" altLang="en-US" smtClean="0"/>
              <a:pPr/>
              <a:t>20</a:t>
            </a:fld>
            <a:endParaRPr lang="en-US" altLang="en-US"/>
          </a:p>
        </p:txBody>
      </p:sp>
    </p:spTree>
    <p:extLst>
      <p:ext uri="{BB962C8B-B14F-4D97-AF65-F5344CB8AC3E}">
        <p14:creationId xmlns:p14="http://schemas.microsoft.com/office/powerpoint/2010/main" val="9511722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we collect subjects’ information</a:t>
            </a:r>
            <a:r>
              <a:rPr lang="en-US" baseline="0" dirty="0" smtClean="0"/>
              <a:t> in a case-control study, we can construct the contingency table.</a:t>
            </a:r>
          </a:p>
          <a:p>
            <a:endParaRPr lang="en-US" baseline="0" dirty="0" smtClean="0"/>
          </a:p>
          <a:p>
            <a:r>
              <a:rPr lang="en-US" baseline="0" dirty="0" smtClean="0"/>
              <a:t>Then  we odds ratio to describe the direction (negative or positive ) and magnitude (weak or strong) of association between exposure and outcome. </a:t>
            </a:r>
          </a:p>
          <a:p>
            <a:endParaRPr lang="en-US" baseline="0" dirty="0" smtClean="0"/>
          </a:p>
          <a:p>
            <a:pPr eaLnBrk="1" hangingPunct="1">
              <a:spcAft>
                <a:spcPts val="2400"/>
              </a:spcAft>
            </a:pPr>
            <a:r>
              <a:rPr lang="en-US" b="1" baseline="0" dirty="0" smtClean="0"/>
              <a:t>Odds ratio(OR)</a:t>
            </a:r>
            <a:r>
              <a:rPr lang="en-US" baseline="0" dirty="0" smtClean="0"/>
              <a:t>: </a:t>
            </a:r>
            <a:r>
              <a:rPr lang="en-US" altLang="en-US" sz="1200" dirty="0" smtClean="0">
                <a:latin typeface="Cambria" panose="02040503050406030204" pitchFamily="18" charset="0"/>
              </a:rPr>
              <a:t>a measure of the association between frequency of exposure and frequency of outcome used in case-control studies.</a:t>
            </a:r>
          </a:p>
          <a:p>
            <a:pPr algn="ctr" eaLnBrk="1" hangingPunct="1">
              <a:spcAft>
                <a:spcPts val="2400"/>
              </a:spcAft>
              <a:buFont typeface="Wingdings" panose="05000000000000000000" pitchFamily="2" charset="2"/>
              <a:buNone/>
            </a:pPr>
            <a:endParaRPr lang="en-US" altLang="en-US" sz="1200" dirty="0" smtClean="0">
              <a:latin typeface="Cambria" panose="02040503050406030204" pitchFamily="18" charset="0"/>
            </a:endParaRPr>
          </a:p>
          <a:p>
            <a:pPr algn="ctr" eaLnBrk="1" hangingPunct="1">
              <a:spcAft>
                <a:spcPts val="2400"/>
              </a:spcAft>
              <a:buFont typeface="Wingdings" panose="05000000000000000000" pitchFamily="2" charset="2"/>
              <a:buNone/>
            </a:pPr>
            <a:r>
              <a:rPr lang="en-US" altLang="en-US" sz="1200" dirty="0" smtClean="0">
                <a:latin typeface="Cambria" panose="02040503050406030204" pitchFamily="18" charset="0"/>
              </a:rPr>
              <a:t>OR = (AD)/(BC)</a:t>
            </a:r>
          </a:p>
          <a:p>
            <a:endParaRPr lang="en-US" dirty="0" smtClean="0"/>
          </a:p>
          <a:p>
            <a:pPr eaLnBrk="1" hangingPunct="1">
              <a:spcBef>
                <a:spcPct val="0"/>
              </a:spcBef>
              <a:spcAft>
                <a:spcPts val="1200"/>
              </a:spcAft>
            </a:pPr>
            <a:r>
              <a:rPr lang="en-US" altLang="en-US" sz="2600" dirty="0" smtClean="0">
                <a:latin typeface="Cambria" panose="02040503050406030204" pitchFamily="18" charset="0"/>
              </a:rPr>
              <a:t>As shown in the contingency table:</a:t>
            </a:r>
          </a:p>
          <a:p>
            <a:pPr lvl="1" eaLnBrk="1" hangingPunct="1">
              <a:spcBef>
                <a:spcPct val="0"/>
              </a:spcBef>
              <a:spcAft>
                <a:spcPts val="1200"/>
              </a:spcAft>
              <a:buFont typeface="Courier New" panose="02070309020205020404" pitchFamily="49" charset="0"/>
              <a:buChar char="o"/>
            </a:pPr>
            <a:r>
              <a:rPr lang="en-US" altLang="en-US" sz="2400" dirty="0" smtClean="0">
                <a:latin typeface="Cambria" panose="02040503050406030204" pitchFamily="18" charset="0"/>
              </a:rPr>
              <a:t>The odds in favor of exposure among the disease group (the cases) = A/C.</a:t>
            </a:r>
          </a:p>
          <a:p>
            <a:pPr lvl="1" eaLnBrk="1" hangingPunct="1">
              <a:spcBef>
                <a:spcPct val="0"/>
              </a:spcBef>
              <a:spcAft>
                <a:spcPts val="1200"/>
              </a:spcAft>
              <a:buFont typeface="Courier New" panose="02070309020205020404" pitchFamily="49" charset="0"/>
              <a:buChar char="o"/>
            </a:pPr>
            <a:r>
              <a:rPr lang="en-US" altLang="en-US" sz="2400" dirty="0" smtClean="0">
                <a:latin typeface="Cambria" panose="02040503050406030204" pitchFamily="18" charset="0"/>
              </a:rPr>
              <a:t>The odds in favor of exposure among the no-disease group (the controls) = B/D.</a:t>
            </a:r>
          </a:p>
          <a:p>
            <a:pPr lvl="1" eaLnBrk="1" hangingPunct="1">
              <a:spcBef>
                <a:spcPct val="0"/>
              </a:spcBef>
              <a:spcAft>
                <a:spcPts val="1200"/>
              </a:spcAft>
              <a:buFont typeface="Courier New" panose="02070309020205020404" pitchFamily="49" charset="0"/>
              <a:buChar char="o"/>
            </a:pPr>
            <a:r>
              <a:rPr lang="en-US" altLang="en-US" sz="2400" dirty="0" smtClean="0">
                <a:latin typeface="Cambria" panose="02040503050406030204" pitchFamily="18" charset="0"/>
              </a:rPr>
              <a:t>The OR is defined as (A/C) ÷ (B/D).</a:t>
            </a:r>
          </a:p>
          <a:p>
            <a:pPr lvl="1" eaLnBrk="1" hangingPunct="1">
              <a:spcBef>
                <a:spcPct val="0"/>
              </a:spcBef>
              <a:spcAft>
                <a:spcPts val="1200"/>
              </a:spcAft>
              <a:buFont typeface="Courier New" panose="02070309020205020404" pitchFamily="49" charset="0"/>
              <a:buChar char="o"/>
            </a:pPr>
            <a:r>
              <a:rPr lang="en-US" altLang="en-US" sz="2400" dirty="0" smtClean="0">
                <a:latin typeface="Cambria" panose="02040503050406030204" pitchFamily="18" charset="0"/>
              </a:rPr>
              <a:t>The OR can be expressed as AD/BC.</a:t>
            </a:r>
          </a:p>
          <a:p>
            <a:pPr lvl="1" eaLnBrk="1" hangingPunct="1">
              <a:spcBef>
                <a:spcPct val="0"/>
              </a:spcBef>
              <a:spcAft>
                <a:spcPts val="1200"/>
              </a:spcAft>
              <a:buFont typeface="Courier New" panose="02070309020205020404" pitchFamily="49" charset="0"/>
              <a:buChar char="o"/>
            </a:pPr>
            <a:endParaRPr lang="en-US" altLang="en-US" sz="2400" dirty="0" smtClean="0">
              <a:latin typeface="Cambria" panose="02040503050406030204" pitchFamily="18" charset="0"/>
            </a:endParaRPr>
          </a:p>
          <a:p>
            <a:pPr lvl="1" eaLnBrk="1" hangingPunct="1">
              <a:spcBef>
                <a:spcPct val="0"/>
              </a:spcBef>
              <a:spcAft>
                <a:spcPts val="1200"/>
              </a:spcAft>
              <a:buFont typeface="Courier New" panose="02070309020205020404" pitchFamily="49" charset="0"/>
              <a:buChar char="o"/>
            </a:pPr>
            <a:endParaRPr lang="en-US" altLang="en-US" sz="2400" dirty="0" smtClean="0">
              <a:latin typeface="Cambria" panose="02040503050406030204" pitchFamily="18" charset="0"/>
            </a:endParaRPr>
          </a:p>
          <a:p>
            <a:pPr lvl="1" eaLnBrk="1" hangingPunct="1">
              <a:spcBef>
                <a:spcPct val="0"/>
              </a:spcBef>
              <a:spcAft>
                <a:spcPts val="1200"/>
              </a:spcAft>
              <a:buFont typeface="Courier New" panose="02070309020205020404" pitchFamily="49" charset="0"/>
              <a:buChar char="o"/>
            </a:pPr>
            <a:endParaRPr lang="en-US" altLang="en-US" sz="2400" dirty="0" smtClean="0">
              <a:latin typeface="Cambria" panose="02040503050406030204" pitchFamily="18" charset="0"/>
            </a:endParaRPr>
          </a:p>
          <a:p>
            <a:pPr lvl="1" eaLnBrk="1" hangingPunct="1">
              <a:spcBef>
                <a:spcPct val="0"/>
              </a:spcBef>
              <a:spcAft>
                <a:spcPts val="1200"/>
              </a:spcAft>
              <a:buFont typeface="Courier New" panose="02070309020205020404" pitchFamily="49" charset="0"/>
              <a:buChar char="o"/>
            </a:pPr>
            <a:endParaRPr lang="en-US" altLang="en-US" sz="2400" dirty="0" smtClean="0">
              <a:latin typeface="Cambria" panose="02040503050406030204" pitchFamily="18" charset="0"/>
            </a:endParaRPr>
          </a:p>
          <a:p>
            <a:pPr lvl="1" eaLnBrk="1" hangingPunct="1">
              <a:spcBef>
                <a:spcPct val="0"/>
              </a:spcBef>
              <a:spcAft>
                <a:spcPts val="1200"/>
              </a:spcAft>
              <a:buFont typeface="Courier New" panose="02070309020205020404" pitchFamily="49" charset="0"/>
              <a:buChar char="o"/>
            </a:pPr>
            <a:endParaRPr lang="en-US" altLang="en-US" sz="2400" dirty="0" smtClean="0">
              <a:latin typeface="Cambria" panose="02040503050406030204" pitchFamily="18" charset="0"/>
            </a:endParaRPr>
          </a:p>
          <a:p>
            <a:endParaRPr lang="en-US" dirty="0"/>
          </a:p>
        </p:txBody>
      </p:sp>
      <p:sp>
        <p:nvSpPr>
          <p:cNvPr id="4" name="Slide Number Placeholder 3"/>
          <p:cNvSpPr>
            <a:spLocks noGrp="1"/>
          </p:cNvSpPr>
          <p:nvPr>
            <p:ph type="sldNum" sz="quarter" idx="10"/>
          </p:nvPr>
        </p:nvSpPr>
        <p:spPr/>
        <p:txBody>
          <a:bodyPr/>
          <a:lstStyle/>
          <a:p>
            <a:fld id="{EA0BE52F-4031-4536-859E-705FA08B8F9D}" type="slidenum">
              <a:rPr lang="ar-SA" altLang="en-US" smtClean="0"/>
              <a:pPr/>
              <a:t>21</a:t>
            </a:fld>
            <a:endParaRPr lang="en-US" altLang="en-US"/>
          </a:p>
        </p:txBody>
      </p:sp>
    </p:spTree>
    <p:extLst>
      <p:ext uri="{BB962C8B-B14F-4D97-AF65-F5344CB8AC3E}">
        <p14:creationId xmlns:p14="http://schemas.microsoft.com/office/powerpoint/2010/main" val="16104229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A202D95-2706-40B9-836A-93B29C323959}" type="slidenum">
              <a:rPr lang="en-US" altLang="en-US">
                <a:latin typeface="Times New Roman" panose="02020603050405020304" pitchFamily="18" charset="0"/>
              </a:rPr>
              <a:pPr/>
              <a:t>22</a:t>
            </a:fld>
            <a:endParaRPr lang="en-US" altLang="en-US">
              <a:latin typeface="Times New Roman" panose="02020603050405020304" pitchFamily="18" charset="0"/>
            </a:endParaRPr>
          </a:p>
        </p:txBody>
      </p:sp>
      <p:sp>
        <p:nvSpPr>
          <p:cNvPr id="25603" name="Rectangle 2"/>
          <p:cNvSpPr>
            <a:spLocks noGrp="1" noRot="1" noChangeAspect="1" noChangeArrowheads="1" noTextEdit="1"/>
          </p:cNvSpPr>
          <p:nvPr>
            <p:ph type="sldImg"/>
          </p:nvPr>
        </p:nvSpPr>
        <p:spPr>
          <a:xfrm>
            <a:off x="2406650" y="228600"/>
            <a:ext cx="2041525" cy="1531938"/>
          </a:xfrm>
          <a:ln/>
        </p:spPr>
      </p:sp>
      <p:sp>
        <p:nvSpPr>
          <p:cNvPr id="25604" name="Rectangle 3"/>
          <p:cNvSpPr>
            <a:spLocks noGrp="1" noChangeArrowheads="1"/>
          </p:cNvSpPr>
          <p:nvPr>
            <p:ph type="body" idx="1"/>
          </p:nvPr>
        </p:nvSpPr>
        <p:spPr>
          <a:xfrm>
            <a:off x="0" y="1395413"/>
            <a:ext cx="6858000" cy="7748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sz="2000" b="1" dirty="0" smtClean="0">
              <a:solidFill>
                <a:srgbClr val="000000"/>
              </a:solidFill>
              <a:cs typeface="Arial" panose="020B0604020202020204" pitchFamily="34" charset="0"/>
            </a:endParaRPr>
          </a:p>
        </p:txBody>
      </p:sp>
    </p:spTree>
    <p:extLst>
      <p:ext uri="{BB962C8B-B14F-4D97-AF65-F5344CB8AC3E}">
        <p14:creationId xmlns:p14="http://schemas.microsoft.com/office/powerpoint/2010/main" val="693684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Here is a</a:t>
            </a:r>
            <a:r>
              <a:rPr lang="en-US" altLang="en-US" baseline="0" dirty="0" smtClean="0">
                <a:latin typeface="Arial" panose="020B0604020202020204" pitchFamily="34" charset="0"/>
                <a:cs typeface="Arial" panose="020B0604020202020204" pitchFamily="34" charset="0"/>
              </a:rPr>
              <a:t> hypothetical example of  contingency table obtained from a case control study.</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We applied the numbers into the formula </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OR = (AD)/(BC) = (9*88)/(4*95)  = 2.08</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How do we interpret the number? </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Based on the previous slide,  if OR is great than 1, the association between exposure and outcome is positive, which means subjects with exposure have greater odds to have the disease</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Here the OR is 2.08, which means that the subjects with exposure have 2.08 times odds to have disease than subjects without exposure. </a:t>
            </a:r>
          </a:p>
          <a:p>
            <a:endParaRPr lang="en-US" altLang="en-US" baseline="0" dirty="0" smtClean="0">
              <a:latin typeface="Arial" panose="020B0604020202020204" pitchFamily="34" charset="0"/>
              <a:cs typeface="Arial" panose="020B0604020202020204" pitchFamily="34" charset="0"/>
            </a:endParaRP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9E2FF62D-ED8B-4DBE-B04F-D88D222C635E}" type="slidenum">
              <a:rPr lang="ar-SA" altLang="en-US">
                <a:latin typeface="Tahoma" panose="020B0604030504040204" pitchFamily="34" charset="0"/>
              </a:rPr>
              <a:pPr/>
              <a:t>23</a:t>
            </a:fld>
            <a:endParaRPr lang="en-US" altLang="en-US">
              <a:latin typeface="Tahoma" panose="020B0604030504040204" pitchFamily="34" charset="0"/>
            </a:endParaRPr>
          </a:p>
        </p:txBody>
      </p:sp>
    </p:spTree>
    <p:extLst>
      <p:ext uri="{BB962C8B-B14F-4D97-AF65-F5344CB8AC3E}">
        <p14:creationId xmlns:p14="http://schemas.microsoft.com/office/powerpoint/2010/main" val="8044545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009DB9C-9CA7-42C5-8B68-3DD24D7C1D2E}" type="slidenum">
              <a:rPr lang="en-US" altLang="en-US">
                <a:latin typeface="Times New Roman" panose="02020603050405020304" pitchFamily="18" charset="0"/>
              </a:rPr>
              <a:pPr/>
              <a:t>25</a:t>
            </a:fld>
            <a:endParaRPr lang="en-US" altLang="en-US">
              <a:latin typeface="Times New Roman" panose="02020603050405020304" pitchFamily="18" charset="0"/>
            </a:endParaRPr>
          </a:p>
        </p:txBody>
      </p:sp>
      <p:sp>
        <p:nvSpPr>
          <p:cNvPr id="26627" name="Rectangle 2"/>
          <p:cNvSpPr>
            <a:spLocks noGrp="1" noRot="1" noChangeAspect="1" noChangeArrowheads="1" noTextEdit="1"/>
          </p:cNvSpPr>
          <p:nvPr>
            <p:ph type="sldImg"/>
          </p:nvPr>
        </p:nvSpPr>
        <p:spPr>
          <a:xfrm>
            <a:off x="2406650" y="228600"/>
            <a:ext cx="2041525" cy="1531938"/>
          </a:xfrm>
          <a:ln/>
        </p:spPr>
      </p:sp>
      <p:sp>
        <p:nvSpPr>
          <p:cNvPr id="26628" name="Rectangle 3"/>
          <p:cNvSpPr>
            <a:spLocks noGrp="1" noChangeArrowheads="1"/>
          </p:cNvSpPr>
          <p:nvPr>
            <p:ph type="body" idx="1"/>
          </p:nvPr>
        </p:nvSpPr>
        <p:spPr>
          <a:xfrm>
            <a:off x="0" y="1395413"/>
            <a:ext cx="6858000" cy="7748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sz="2000" b="1" dirty="0" smtClean="0">
                <a:solidFill>
                  <a:srgbClr val="000000"/>
                </a:solidFill>
                <a:cs typeface="Arial" panose="020B0604020202020204" pitchFamily="34" charset="0"/>
              </a:rPr>
              <a:t>Note:</a:t>
            </a:r>
            <a:r>
              <a:rPr lang="en-US" altLang="en-US" sz="2000" dirty="0" smtClean="0">
                <a:solidFill>
                  <a:srgbClr val="000000"/>
                </a:solidFill>
                <a:cs typeface="Arial" panose="020B0604020202020204" pitchFamily="34" charset="0"/>
              </a:rPr>
              <a:t> among the cases, we knew that 85 had been exposed. That is our cell a. To get our cell c, we subtract that number from the total number of cases, which we were given. We were given the value for cell b (exposed among controls), and determined cell d by subtracting that number from the total number of controls, which we were given.</a:t>
            </a:r>
          </a:p>
          <a:p>
            <a:pPr>
              <a:spcBef>
                <a:spcPct val="0"/>
              </a:spcBef>
            </a:pPr>
            <a:endParaRPr lang="en-US" altLang="en-US" sz="2000" b="1" dirty="0" smtClean="0">
              <a:solidFill>
                <a:srgbClr val="000000"/>
              </a:solidFill>
              <a:cs typeface="Arial" panose="020B0604020202020204" pitchFamily="34" charset="0"/>
            </a:endParaRPr>
          </a:p>
        </p:txBody>
      </p:sp>
    </p:spTree>
    <p:extLst>
      <p:ext uri="{BB962C8B-B14F-4D97-AF65-F5344CB8AC3E}">
        <p14:creationId xmlns:p14="http://schemas.microsoft.com/office/powerpoint/2010/main" val="19243106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A61B7EB-13F8-4F69-B78C-5EB03C01C496}" type="slidenum">
              <a:rPr lang="en-US" altLang="en-US">
                <a:latin typeface="Times New Roman" panose="02020603050405020304" pitchFamily="18" charset="0"/>
              </a:rPr>
              <a:pPr/>
              <a:t>26</a:t>
            </a:fld>
            <a:endParaRPr lang="en-US" altLang="en-US">
              <a:latin typeface="Times New Roman" panose="02020603050405020304" pitchFamily="18" charset="0"/>
            </a:endParaRPr>
          </a:p>
        </p:txBody>
      </p:sp>
      <p:sp>
        <p:nvSpPr>
          <p:cNvPr id="27651" name="Rectangle 2"/>
          <p:cNvSpPr>
            <a:spLocks noGrp="1" noRot="1" noChangeAspect="1" noChangeArrowheads="1" noTextEdit="1"/>
          </p:cNvSpPr>
          <p:nvPr>
            <p:ph type="sldImg"/>
          </p:nvPr>
        </p:nvSpPr>
        <p:spPr>
          <a:xfrm>
            <a:off x="2406650" y="228600"/>
            <a:ext cx="2041525" cy="1531938"/>
          </a:xfrm>
          <a:ln/>
        </p:spPr>
      </p:sp>
      <p:sp>
        <p:nvSpPr>
          <p:cNvPr id="27652" name="Rectangle 3"/>
          <p:cNvSpPr>
            <a:spLocks noGrp="1" noChangeArrowheads="1"/>
          </p:cNvSpPr>
          <p:nvPr>
            <p:ph type="body" idx="1"/>
          </p:nvPr>
        </p:nvSpPr>
        <p:spPr>
          <a:xfrm>
            <a:off x="0" y="1395413"/>
            <a:ext cx="6858000" cy="7748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buFontTx/>
              <a:buChar char="•"/>
            </a:pPr>
            <a:endParaRPr lang="en-US" altLang="en-US" sz="2000" b="1" dirty="0" smtClean="0">
              <a:solidFill>
                <a:srgbClr val="000000"/>
              </a:solidFill>
              <a:cs typeface="Arial" panose="020B0604020202020204" pitchFamily="34" charset="0"/>
            </a:endParaRPr>
          </a:p>
        </p:txBody>
      </p:sp>
    </p:spTree>
    <p:extLst>
      <p:ext uri="{BB962C8B-B14F-4D97-AF65-F5344CB8AC3E}">
        <p14:creationId xmlns:p14="http://schemas.microsoft.com/office/powerpoint/2010/main" val="29015801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F266889-3353-4E55-A566-61354FD3FD8A}" type="slidenum">
              <a:rPr lang="en-US" altLang="en-US">
                <a:latin typeface="Times New Roman" panose="02020603050405020304" pitchFamily="18" charset="0"/>
              </a:rPr>
              <a:pPr/>
              <a:t>27</a:t>
            </a:fld>
            <a:endParaRPr lang="en-US" altLang="en-US">
              <a:latin typeface="Times New Roman" panose="02020603050405020304" pitchFamily="18"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dirty="0" smtClean="0"/>
              <a:t>The very technical way of interpreting our findings is to state that the odds of leukemia among people occupationally exposed to benzene is 4.5 times the odds among people who are not occupationally exposed to benzene </a:t>
            </a:r>
          </a:p>
          <a:p>
            <a:pPr eaLnBrk="1" hangingPunct="1">
              <a:spcBef>
                <a:spcPct val="0"/>
              </a:spcBef>
            </a:pPr>
            <a:endParaRPr lang="en-US" altLang="en-US" dirty="0" smtClean="0"/>
          </a:p>
          <a:p>
            <a:pPr eaLnBrk="1" hangingPunct="1">
              <a:spcBef>
                <a:spcPct val="0"/>
              </a:spcBef>
            </a:pPr>
            <a:r>
              <a:rPr lang="en-US" altLang="en-US" dirty="0" smtClean="0"/>
              <a:t>It is more commonly stated, however, as such: The odds of leukemia is 4.5 times common among workers exposed to benzene as compared to those who were not exposed.</a:t>
            </a:r>
            <a:endParaRPr lang="en-US" altLang="en-US" i="1" dirty="0" smtClean="0"/>
          </a:p>
        </p:txBody>
      </p:sp>
    </p:spTree>
    <p:extLst>
      <p:ext uri="{BB962C8B-B14F-4D97-AF65-F5344CB8AC3E}">
        <p14:creationId xmlns:p14="http://schemas.microsoft.com/office/powerpoint/2010/main" val="3973733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cs typeface="Arial" panose="020B0604020202020204" pitchFamily="34" charset="0"/>
            </a:endParaRPr>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F5AFFA8B-DCCE-4B5D-977A-87038C8504D7}" type="slidenum">
              <a:rPr lang="ar-SA" altLang="en-US">
                <a:latin typeface="Tahoma" panose="020B0604030504040204" pitchFamily="34" charset="0"/>
              </a:rPr>
              <a:pPr/>
              <a:t>29</a:t>
            </a:fld>
            <a:endParaRPr lang="en-US" altLang="en-US">
              <a:latin typeface="Tahoma" panose="020B0604030504040204" pitchFamily="34" charset="0"/>
            </a:endParaRPr>
          </a:p>
        </p:txBody>
      </p:sp>
    </p:spTree>
    <p:extLst>
      <p:ext uri="{BB962C8B-B14F-4D97-AF65-F5344CB8AC3E}">
        <p14:creationId xmlns:p14="http://schemas.microsoft.com/office/powerpoint/2010/main" val="30665998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 typeface="Wingdings" panose="05000000000000000000" pitchFamily="2" charset="2"/>
              <a:buAutoNum type="arabicParenR"/>
            </a:pPr>
            <a:r>
              <a:rPr lang="en-US" sz="1200" b="1" dirty="0" smtClean="0">
                <a:latin typeface="Cambria" panose="02040503050406030204" pitchFamily="18" charset="0"/>
              </a:rPr>
              <a:t>What is the study design? </a:t>
            </a:r>
          </a:p>
          <a:p>
            <a:pPr marL="0" indent="0">
              <a:buFont typeface="Wingdings" panose="05000000000000000000" pitchFamily="2" charset="2"/>
              <a:buNone/>
            </a:pPr>
            <a:r>
              <a:rPr lang="en-US" sz="1200" baseline="0" dirty="0" smtClean="0">
                <a:solidFill>
                  <a:srgbClr val="C00000"/>
                </a:solidFill>
                <a:latin typeface="Cambria" panose="02040503050406030204" pitchFamily="18" charset="0"/>
              </a:rPr>
              <a:t>Cross-sectional study</a:t>
            </a:r>
          </a:p>
          <a:p>
            <a:pPr marL="0" indent="0">
              <a:buFont typeface="Wingdings" panose="05000000000000000000" pitchFamily="2" charset="2"/>
              <a:buNone/>
            </a:pPr>
            <a:endParaRPr lang="en-US" sz="1200" dirty="0" smtClean="0">
              <a:solidFill>
                <a:srgbClr val="FF0000"/>
              </a:solidFill>
              <a:latin typeface="Cambria" panose="02040503050406030204" pitchFamily="18" charset="0"/>
            </a:endParaRPr>
          </a:p>
          <a:p>
            <a:pPr marL="0" indent="0">
              <a:buFont typeface="Wingdings" panose="05000000000000000000" pitchFamily="2" charset="2"/>
              <a:buNone/>
            </a:pPr>
            <a:endParaRPr lang="en-US" sz="1200" dirty="0" smtClean="0">
              <a:solidFill>
                <a:srgbClr val="FF0000"/>
              </a:solidFill>
              <a:latin typeface="Cambria" panose="02040503050406030204" pitchFamily="18" charset="0"/>
            </a:endParaRPr>
          </a:p>
          <a:p>
            <a:pPr marL="0" indent="0">
              <a:buFont typeface="Wingdings" panose="05000000000000000000" pitchFamily="2" charset="2"/>
              <a:buNone/>
            </a:pPr>
            <a:endParaRPr lang="en-US" sz="1200" dirty="0" smtClean="0">
              <a:latin typeface="Cambria" panose="02040503050406030204" pitchFamily="18" charset="0"/>
            </a:endParaRPr>
          </a:p>
          <a:p>
            <a:pPr>
              <a:buFont typeface="Wingdings" panose="05000000000000000000" pitchFamily="2" charset="2"/>
              <a:buNone/>
            </a:pPr>
            <a:r>
              <a:rPr lang="en-US" sz="1200" dirty="0" smtClean="0">
                <a:latin typeface="Cambria" panose="02040503050406030204" pitchFamily="18" charset="0"/>
              </a:rPr>
              <a:t>2) </a:t>
            </a:r>
            <a:r>
              <a:rPr lang="en-US" sz="1200" b="1" dirty="0" smtClean="0">
                <a:latin typeface="Cambria" panose="02040503050406030204" pitchFamily="18" charset="0"/>
              </a:rPr>
              <a:t>Construct contingency table?</a:t>
            </a:r>
          </a:p>
          <a:p>
            <a:pPr>
              <a:buFont typeface="Wingdings" panose="05000000000000000000" pitchFamily="2" charset="2"/>
              <a:buNone/>
            </a:pPr>
            <a:r>
              <a:rPr lang="en-US" sz="1200" dirty="0" smtClean="0">
                <a:latin typeface="Cambria" panose="02040503050406030204" pitchFamily="18" charset="0"/>
              </a:rPr>
              <a:t>See</a:t>
            </a:r>
            <a:r>
              <a:rPr lang="en-US" sz="1200" baseline="0" dirty="0" smtClean="0">
                <a:latin typeface="Cambria" panose="02040503050406030204" pitchFamily="18" charset="0"/>
              </a:rPr>
              <a:t> above for the table</a:t>
            </a:r>
            <a:endParaRPr lang="en-US" sz="1200" dirty="0" smtClean="0">
              <a:latin typeface="Cambria" panose="02040503050406030204" pitchFamily="18" charset="0"/>
            </a:endParaRPr>
          </a:p>
          <a:p>
            <a:pPr>
              <a:buFont typeface="Wingdings" panose="05000000000000000000" pitchFamily="2" charset="2"/>
              <a:buNone/>
            </a:pPr>
            <a:endParaRPr lang="en-US" sz="1200" dirty="0" smtClean="0">
              <a:latin typeface="Cambria" panose="02040503050406030204" pitchFamily="18" charset="0"/>
            </a:endParaRPr>
          </a:p>
          <a:p>
            <a:pPr>
              <a:buFont typeface="Wingdings" panose="05000000000000000000" pitchFamily="2" charset="2"/>
              <a:buNone/>
            </a:pPr>
            <a:endParaRPr lang="en-US" sz="1200" dirty="0" smtClean="0">
              <a:latin typeface="Cambria" panose="02040503050406030204" pitchFamily="18" charset="0"/>
            </a:endParaRPr>
          </a:p>
          <a:p>
            <a:pPr>
              <a:buFont typeface="Wingdings" panose="05000000000000000000" pitchFamily="2" charset="2"/>
              <a:buNone/>
            </a:pPr>
            <a:r>
              <a:rPr lang="en-US" sz="1200" dirty="0" smtClean="0">
                <a:latin typeface="Cambria" panose="02040503050406030204" pitchFamily="18" charset="0"/>
              </a:rPr>
              <a:t>3) </a:t>
            </a:r>
            <a:r>
              <a:rPr lang="en-US" sz="1200" b="1" dirty="0" smtClean="0">
                <a:latin typeface="Cambria" panose="02040503050406030204" pitchFamily="18" charset="0"/>
              </a:rPr>
              <a:t>Provide a summary about the study  </a:t>
            </a:r>
          </a:p>
          <a:p>
            <a:pPr>
              <a:buFont typeface="Wingdings" panose="05000000000000000000" pitchFamily="2" charset="2"/>
              <a:buNone/>
            </a:pPr>
            <a:r>
              <a:rPr lang="en-US" sz="1200" b="1" dirty="0" smtClean="0">
                <a:latin typeface="Cambria" panose="02040503050406030204" pitchFamily="18" charset="0"/>
              </a:rPr>
              <a:t>         Of people who reported breastfeeding,    what is percentage of  them   are obese  ?</a:t>
            </a:r>
          </a:p>
          <a:p>
            <a:pPr>
              <a:buFont typeface="Wingdings" panose="05000000000000000000" pitchFamily="2" charset="2"/>
              <a:buNone/>
            </a:pPr>
            <a:r>
              <a:rPr lang="en-US" sz="1200" b="1" baseline="0" dirty="0" smtClean="0">
                <a:latin typeface="Cambria" panose="02040503050406030204" pitchFamily="18" charset="0"/>
              </a:rPr>
              <a:t>                   </a:t>
            </a:r>
            <a:endParaRPr lang="en-US" sz="1200" b="1" dirty="0" smtClean="0">
              <a:latin typeface="Cambria" panose="02040503050406030204" pitchFamily="18" charset="0"/>
            </a:endParaRPr>
          </a:p>
          <a:p>
            <a:pPr>
              <a:buFont typeface="Wingdings" panose="05000000000000000000" pitchFamily="2" charset="2"/>
              <a:buNone/>
            </a:pPr>
            <a:r>
              <a:rPr lang="en-US" sz="1200" dirty="0" smtClean="0">
                <a:latin typeface="Cambria" panose="02040503050406030204" pitchFamily="18" charset="0"/>
              </a:rPr>
              <a:t>                     There</a:t>
            </a:r>
            <a:r>
              <a:rPr lang="en-US" sz="1200" baseline="0" dirty="0" smtClean="0">
                <a:latin typeface="Cambria" panose="02040503050406030204" pitchFamily="18" charset="0"/>
              </a:rPr>
              <a:t> are total 5184 people who reported breastfeeding, and there are 477 obese . So the percentage of obese people in the breastfeeding group is 477/5185 *100  =9.2%</a:t>
            </a:r>
            <a:endParaRPr lang="en-US" sz="1200" dirty="0" smtClean="0">
              <a:latin typeface="Cambria" panose="02040503050406030204" pitchFamily="18" charset="0"/>
            </a:endParaRPr>
          </a:p>
          <a:p>
            <a:pPr>
              <a:buFont typeface="Wingdings" panose="05000000000000000000" pitchFamily="2" charset="2"/>
              <a:buNone/>
            </a:pPr>
            <a:endParaRPr lang="en-US" sz="1200" dirty="0" smtClean="0">
              <a:latin typeface="Cambria" panose="02040503050406030204" pitchFamily="18" charset="0"/>
            </a:endParaRPr>
          </a:p>
          <a:p>
            <a:pPr>
              <a:buFont typeface="Wingdings" panose="05000000000000000000" pitchFamily="2" charset="2"/>
              <a:buNone/>
            </a:pPr>
            <a:endParaRPr lang="en-US" sz="1200" dirty="0" smtClean="0">
              <a:latin typeface="Cambria" panose="02040503050406030204" pitchFamily="18" charset="0"/>
            </a:endParaRPr>
          </a:p>
          <a:p>
            <a:pPr>
              <a:buFont typeface="Wingdings" panose="05000000000000000000" pitchFamily="2" charset="2"/>
              <a:buNone/>
            </a:pPr>
            <a:endParaRPr lang="en-US" sz="1200" dirty="0" smtClean="0">
              <a:latin typeface="Cambria" panose="02040503050406030204" pitchFamily="18" charset="0"/>
            </a:endParaRPr>
          </a:p>
          <a:p>
            <a:pPr>
              <a:buFont typeface="Wingdings" panose="05000000000000000000" pitchFamily="2" charset="2"/>
              <a:buNone/>
            </a:pPr>
            <a:r>
              <a:rPr lang="en-US" sz="1200" b="1" dirty="0" smtClean="0">
                <a:latin typeface="Cambria" panose="02040503050406030204" pitchFamily="18" charset="0"/>
              </a:rPr>
              <a:t>         Of people who did not report breastfeeding,  what is percentage of  them   are obese  ?</a:t>
            </a:r>
          </a:p>
          <a:p>
            <a:pPr>
              <a:buFont typeface="Wingdings" panose="05000000000000000000" pitchFamily="2" charset="2"/>
              <a:buNone/>
            </a:pPr>
            <a:endParaRPr lang="en-US" sz="1200" dirty="0" smtClean="0">
              <a:latin typeface="Cambria" panose="02040503050406030204" pitchFamily="18" charset="0"/>
            </a:endParaRPr>
          </a:p>
          <a:p>
            <a:pPr>
              <a:buFont typeface="Wingdings" panose="05000000000000000000" pitchFamily="2" charset="2"/>
              <a:buNone/>
            </a:pPr>
            <a:r>
              <a:rPr lang="en-US" sz="1200" dirty="0" smtClean="0">
                <a:latin typeface="Cambria" panose="02040503050406030204" pitchFamily="18" charset="0"/>
              </a:rPr>
              <a:t>                      There</a:t>
            </a:r>
            <a:r>
              <a:rPr lang="en-US" sz="1200" baseline="0" dirty="0" smtClean="0">
                <a:latin typeface="Cambria" panose="02040503050406030204" pitchFamily="18" charset="0"/>
              </a:rPr>
              <a:t> are total 4022 people who reported breastfeeding, and there are 688 obese . So the percentage of obese people in the breastfeeding group is 688/4022 *100  =17.1%</a:t>
            </a:r>
            <a:endParaRPr lang="en-US" sz="1200" dirty="0" smtClean="0">
              <a:latin typeface="Cambria" panose="02040503050406030204" pitchFamily="18" charset="0"/>
            </a:endParaRPr>
          </a:p>
          <a:p>
            <a:pPr>
              <a:buFont typeface="Wingdings" panose="05000000000000000000" pitchFamily="2" charset="2"/>
              <a:buNone/>
            </a:pPr>
            <a:endParaRPr lang="en-US" sz="1200" dirty="0" smtClean="0">
              <a:latin typeface="Cambria" panose="02040503050406030204" pitchFamily="18" charset="0"/>
            </a:endParaRPr>
          </a:p>
          <a:p>
            <a:pPr>
              <a:buFont typeface="Wingdings" panose="05000000000000000000" pitchFamily="2" charset="2"/>
              <a:buNone/>
            </a:pPr>
            <a:endParaRPr lang="en-US" sz="1200" dirty="0" smtClean="0">
              <a:latin typeface="Cambria" panose="02040503050406030204" pitchFamily="18" charset="0"/>
            </a:endParaRPr>
          </a:p>
          <a:p>
            <a:pPr>
              <a:buFont typeface="Wingdings" panose="05000000000000000000" pitchFamily="2" charset="2"/>
              <a:buNone/>
            </a:pPr>
            <a:endParaRPr lang="en-US" sz="1200" dirty="0" smtClean="0">
              <a:latin typeface="Cambria" panose="02040503050406030204" pitchFamily="18" charset="0"/>
            </a:endParaRPr>
          </a:p>
          <a:p>
            <a:pPr>
              <a:buFont typeface="Wingdings" panose="05000000000000000000" pitchFamily="2" charset="2"/>
              <a:buNone/>
            </a:pPr>
            <a:r>
              <a:rPr lang="en-US" sz="1200" b="1" dirty="0" smtClean="0">
                <a:latin typeface="Cambria" panose="02040503050406030204" pitchFamily="18" charset="0"/>
              </a:rPr>
              <a:t>4) Calculate odds ratio ?</a:t>
            </a:r>
          </a:p>
          <a:p>
            <a:pPr>
              <a:buFont typeface="Wingdings" panose="05000000000000000000" pitchFamily="2" charset="2"/>
              <a:buNone/>
            </a:pPr>
            <a:endParaRPr lang="en-US" sz="1200" dirty="0" smtClean="0">
              <a:latin typeface="Cambria" panose="02040503050406030204" pitchFamily="18" charset="0"/>
            </a:endParaRPr>
          </a:p>
          <a:p>
            <a:pPr>
              <a:buFont typeface="Wingdings" panose="05000000000000000000" pitchFamily="2" charset="2"/>
              <a:buNone/>
            </a:pPr>
            <a:r>
              <a:rPr lang="en-US" sz="1200" dirty="0" smtClean="0">
                <a:latin typeface="Cambria" panose="02040503050406030204" pitchFamily="18" charset="0"/>
              </a:rPr>
              <a:t> OR =  ad/</a:t>
            </a:r>
            <a:r>
              <a:rPr lang="en-US" sz="1200" dirty="0" err="1" smtClean="0">
                <a:latin typeface="Cambria" panose="02040503050406030204" pitchFamily="18" charset="0"/>
              </a:rPr>
              <a:t>bc</a:t>
            </a:r>
            <a:r>
              <a:rPr lang="en-US" sz="1200" dirty="0" smtClean="0">
                <a:latin typeface="Cambria" panose="02040503050406030204" pitchFamily="18" charset="0"/>
              </a:rPr>
              <a:t> = 477*3334 /(4707*688)  = 0.49</a:t>
            </a:r>
          </a:p>
          <a:p>
            <a:pPr>
              <a:buFont typeface="Wingdings" panose="05000000000000000000" pitchFamily="2" charset="2"/>
              <a:buNone/>
            </a:pPr>
            <a:r>
              <a:rPr lang="en-US" sz="1200" dirty="0" smtClean="0">
                <a:latin typeface="Cambria" panose="02040503050406030204" pitchFamily="18" charset="0"/>
              </a:rPr>
              <a:t>Interpretation</a:t>
            </a:r>
            <a:r>
              <a:rPr lang="en-US" sz="1200" baseline="0" dirty="0" smtClean="0">
                <a:latin typeface="Cambria" panose="02040503050406030204" pitchFamily="18" charset="0"/>
              </a:rPr>
              <a:t> : The people who reported breastfeeding who have 51%(1-0.49) less odd to be obese than the people who did not report breastfeeding. </a:t>
            </a:r>
            <a:endParaRPr lang="en-US" sz="1200" dirty="0" smtClean="0">
              <a:latin typeface="Cambria" panose="02040503050406030204" pitchFamily="18" charset="0"/>
            </a:endParaRPr>
          </a:p>
          <a:p>
            <a:pPr>
              <a:buFont typeface="Wingdings" panose="05000000000000000000" pitchFamily="2" charset="2"/>
              <a:buNone/>
            </a:pPr>
            <a:endParaRPr lang="en-US" sz="1200" dirty="0" smtClean="0">
              <a:latin typeface="Cambria" panose="02040503050406030204" pitchFamily="18" charset="0"/>
            </a:endParaRPr>
          </a:p>
          <a:p>
            <a:pPr>
              <a:buFont typeface="Wingdings" panose="05000000000000000000" pitchFamily="2" charset="2"/>
              <a:buNone/>
            </a:pPr>
            <a:endParaRPr lang="en-US" sz="1200" dirty="0" smtClean="0">
              <a:latin typeface="Cambria" panose="02040503050406030204" pitchFamily="18" charset="0"/>
            </a:endParaRPr>
          </a:p>
          <a:p>
            <a:pPr>
              <a:buFont typeface="Wingdings" panose="05000000000000000000" pitchFamily="2" charset="2"/>
              <a:buNone/>
            </a:pPr>
            <a:endParaRPr lang="en-US" sz="1200" dirty="0" smtClean="0">
              <a:latin typeface="Cambria" panose="02040503050406030204" pitchFamily="18" charset="0"/>
            </a:endParaRPr>
          </a:p>
          <a:p>
            <a:pPr>
              <a:buFont typeface="Wingdings" panose="05000000000000000000" pitchFamily="2" charset="2"/>
              <a:buNone/>
            </a:pPr>
            <a:endParaRPr lang="en-US" sz="1200" dirty="0" smtClean="0">
              <a:latin typeface="Cambria" panose="02040503050406030204" pitchFamily="18" charset="0"/>
            </a:endParaRPr>
          </a:p>
          <a:p>
            <a:pPr>
              <a:buFont typeface="Wingdings" panose="05000000000000000000" pitchFamily="2" charset="2"/>
              <a:buNone/>
            </a:pPr>
            <a:endParaRPr lang="en-US" sz="1200" dirty="0" smtClean="0">
              <a:latin typeface="Cambria" panose="02040503050406030204" pitchFamily="18" charset="0"/>
            </a:endParaRPr>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9F9C5169-CF09-495A-92E8-54C221309E8B}" type="slidenum">
              <a:rPr lang="ar-SA" altLang="en-US">
                <a:latin typeface="Tahoma" panose="020B0604030504040204" pitchFamily="34" charset="0"/>
              </a:rPr>
              <a:pPr/>
              <a:t>30</a:t>
            </a:fld>
            <a:endParaRPr lang="en-US" altLang="en-US">
              <a:latin typeface="Tahoma" panose="020B0604030504040204" pitchFamily="34" charset="0"/>
            </a:endParaRPr>
          </a:p>
        </p:txBody>
      </p:sp>
    </p:spTree>
    <p:extLst>
      <p:ext uri="{BB962C8B-B14F-4D97-AF65-F5344CB8AC3E}">
        <p14:creationId xmlns:p14="http://schemas.microsoft.com/office/powerpoint/2010/main" val="17037480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6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6215EC61-89A3-4DBF-83D2-645777FEAD69}" type="slidenum">
              <a:rPr lang="ar-SA" altLang="en-US" smtClean="0">
                <a:latin typeface="Tahoma" panose="020B0604030504040204" pitchFamily="34" charset="0"/>
              </a:rPr>
              <a:pPr/>
              <a:t>31</a:t>
            </a:fld>
            <a:endParaRPr lang="en-US" altLang="en-US" smtClean="0">
              <a:latin typeface="Tahoma" panose="020B0604030504040204" pitchFamily="34" charset="0"/>
            </a:endParaRPr>
          </a:p>
        </p:txBody>
      </p:sp>
    </p:spTree>
    <p:extLst>
      <p:ext uri="{BB962C8B-B14F-4D97-AF65-F5344CB8AC3E}">
        <p14:creationId xmlns:p14="http://schemas.microsoft.com/office/powerpoint/2010/main" val="24784682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C67DF3F-2D12-4789-BE40-B467B18A8773}" type="slidenum">
              <a:rPr lang="ar-SA" altLang="en-US" smtClean="0"/>
              <a:pPr>
                <a:defRPr/>
              </a:pPr>
              <a:t>32</a:t>
            </a:fld>
            <a:endParaRPr lang="en-US" altLang="en-US"/>
          </a:p>
        </p:txBody>
      </p:sp>
    </p:spTree>
    <p:extLst>
      <p:ext uri="{BB962C8B-B14F-4D97-AF65-F5344CB8AC3E}">
        <p14:creationId xmlns:p14="http://schemas.microsoft.com/office/powerpoint/2010/main" val="34442240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0BE52F-4031-4536-859E-705FA08B8F9D}" type="slidenum">
              <a:rPr lang="ar-SA" altLang="en-US" smtClean="0"/>
              <a:pPr/>
              <a:t>34</a:t>
            </a:fld>
            <a:endParaRPr lang="en-US" altLang="en-US"/>
          </a:p>
        </p:txBody>
      </p:sp>
    </p:spTree>
    <p:extLst>
      <p:ext uri="{BB962C8B-B14F-4D97-AF65-F5344CB8AC3E}">
        <p14:creationId xmlns:p14="http://schemas.microsoft.com/office/powerpoint/2010/main" val="10139388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sz="1400" dirty="0" smtClean="0"/>
              <a:t>In the prospective cohort study, subjects</a:t>
            </a:r>
            <a:r>
              <a:rPr lang="en-US" altLang="en-US" sz="1400" baseline="0" dirty="0" smtClean="0"/>
              <a:t> who participate the study are disease free. The group of subjects will be identified based on the exposure of status ( smoking or non-smoking) and recruited into the study. Then the group of people will be followed through time  to a specified point in the future</a:t>
            </a:r>
            <a:endParaRPr lang="en-US" altLang="en-US" sz="1400" dirty="0" smtClean="0"/>
          </a:p>
          <a:p>
            <a:pPr>
              <a:spcBef>
                <a:spcPct val="0"/>
              </a:spcBef>
            </a:pPr>
            <a:endParaRPr lang="en-US" altLang="en-US" sz="1400" dirty="0" smtClean="0"/>
          </a:p>
          <a:p>
            <a:pPr>
              <a:spcBef>
                <a:spcPct val="0"/>
              </a:spcBef>
            </a:pPr>
            <a:endParaRPr lang="en-US" altLang="en-US" sz="1400" dirty="0" smtClean="0"/>
          </a:p>
          <a:p>
            <a:pPr>
              <a:spcBef>
                <a:spcPct val="0"/>
              </a:spcBef>
            </a:pPr>
            <a:r>
              <a:rPr lang="en-US" altLang="en-US" sz="1400" dirty="0" smtClean="0"/>
              <a:t>The main advantage of a prospective cohort</a:t>
            </a:r>
            <a:r>
              <a:rPr lang="en-US" altLang="en-US" sz="1400" baseline="0" dirty="0" smtClean="0"/>
              <a:t> </a:t>
            </a:r>
            <a:r>
              <a:rPr lang="en-US" altLang="en-US" sz="1400" dirty="0" smtClean="0"/>
              <a:t>study is that you can use p-years which </a:t>
            </a:r>
            <a:r>
              <a:rPr lang="en-US" altLang="en-US" dirty="0" smtClean="0">
                <a:solidFill>
                  <a:srgbClr val="518161"/>
                </a:solidFill>
              </a:rPr>
              <a:t>permits</a:t>
            </a:r>
            <a:r>
              <a:rPr lang="en-US" altLang="en-US" dirty="0" smtClean="0">
                <a:solidFill>
                  <a:srgbClr val="A2A042"/>
                </a:solidFill>
              </a:rPr>
              <a:t> a reduction in the number of study subjects, while increasing the number of years of exposure</a:t>
            </a:r>
          </a:p>
          <a:p>
            <a:pPr lvl="1" eaLnBrk="1" hangingPunct="1"/>
            <a:endParaRPr lang="en-US" altLang="en-US" sz="1400" dirty="0" smtClean="0">
              <a:cs typeface="Arial" panose="020B0604020202020204" pitchFamily="34" charset="0"/>
            </a:endParaRPr>
          </a:p>
          <a:p>
            <a:pPr eaLnBrk="1" hangingPunct="1"/>
            <a:r>
              <a:rPr lang="en-US" altLang="en-US" dirty="0" smtClean="0"/>
              <a:t>Disadvantages:</a:t>
            </a:r>
          </a:p>
          <a:p>
            <a:pPr eaLnBrk="1" hangingPunct="1"/>
            <a:r>
              <a:rPr lang="en-US" altLang="en-US" dirty="0" smtClean="0"/>
              <a:t>Prospective </a:t>
            </a:r>
            <a:r>
              <a:rPr lang="en-US" altLang="en-US" sz="1200" dirty="0" err="1" smtClean="0"/>
              <a:t>prospective</a:t>
            </a:r>
            <a:r>
              <a:rPr lang="en-US" altLang="en-US" dirty="0" smtClean="0"/>
              <a:t> studies require the investigator to wait a long time for the D to occur (if the induction period for the disease is long) and "time is money.” A good cohort study will cost you millions of $$ and often take 10 – 15 years to produce meaningful results. </a:t>
            </a:r>
          </a:p>
          <a:p>
            <a:endParaRPr lang="en-US" altLang="en-US" dirty="0" smtClean="0">
              <a:latin typeface="Arial" panose="020B0604020202020204" pitchFamily="34" charset="0"/>
              <a:cs typeface="Arial" panose="020B0604020202020204" pitchFamily="34" charset="0"/>
            </a:endParaRP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062C210B-3922-498D-84D6-EBF619391D50}" type="slidenum">
              <a:rPr lang="ar-SA" altLang="en-US">
                <a:latin typeface="Tahoma" panose="020B0604030504040204" pitchFamily="34" charset="0"/>
              </a:rPr>
              <a:pPr/>
              <a:t>35</a:t>
            </a:fld>
            <a:endParaRPr lang="en-US" altLang="en-US">
              <a:latin typeface="Tahoma" panose="020B0604030504040204" pitchFamily="34" charset="0"/>
            </a:endParaRPr>
          </a:p>
        </p:txBody>
      </p:sp>
    </p:spTree>
    <p:extLst>
      <p:ext uri="{BB962C8B-B14F-4D97-AF65-F5344CB8AC3E}">
        <p14:creationId xmlns:p14="http://schemas.microsoft.com/office/powerpoint/2010/main" val="29650560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spcBef>
                <a:spcPct val="0"/>
              </a:spcBef>
            </a:pPr>
            <a:r>
              <a:rPr lang="en-US" altLang="en-US" dirty="0" smtClean="0">
                <a:cs typeface="Arial" panose="020B0604020202020204" pitchFamily="34" charset="0"/>
              </a:rPr>
              <a:t>The difference between prospective and retrospective cohort studies is </a:t>
            </a:r>
            <a:r>
              <a:rPr lang="en-US" altLang="en-US" b="1" dirty="0" smtClean="0">
                <a:cs typeface="Arial" panose="020B0604020202020204" pitchFamily="34" charset="0"/>
              </a:rPr>
              <a:t>where the epidemiologist is</a:t>
            </a:r>
            <a:r>
              <a:rPr lang="en-US" altLang="en-US" dirty="0" smtClean="0">
                <a:cs typeface="Arial" panose="020B0604020202020204" pitchFamily="34" charset="0"/>
              </a:rPr>
              <a:t> in the study. Everything that is going to happen has already happened; that is, the outcome of interest  -- getting the disease or dying from it -- is in the past. </a:t>
            </a:r>
          </a:p>
          <a:p>
            <a:pPr>
              <a:lnSpc>
                <a:spcPct val="90000"/>
              </a:lnSpc>
              <a:spcBef>
                <a:spcPct val="0"/>
              </a:spcBef>
            </a:pPr>
            <a:endParaRPr lang="en-US" altLang="en-US" dirty="0" smtClean="0">
              <a:cs typeface="Arial" panose="020B0604020202020204" pitchFamily="34" charset="0"/>
            </a:endParaRPr>
          </a:p>
          <a:p>
            <a:pPr>
              <a:lnSpc>
                <a:spcPct val="90000"/>
              </a:lnSpc>
              <a:spcBef>
                <a:spcPct val="0"/>
              </a:spcBef>
            </a:pPr>
            <a:r>
              <a:rPr lang="en-US" altLang="en-US" dirty="0" smtClean="0">
                <a:cs typeface="Arial" panose="020B0604020202020204" pitchFamily="34" charset="0"/>
              </a:rPr>
              <a:t>Retrospective cohort are the second most common study design. They don’t take as long as prospective cohort studies  and can be done quickly. This is an especially good design for diseases with long induction periods</a:t>
            </a:r>
            <a:r>
              <a:rPr lang="en-US" altLang="en-US" baseline="0" dirty="0" smtClean="0">
                <a:cs typeface="Arial" panose="020B0604020202020204" pitchFamily="34" charset="0"/>
              </a:rPr>
              <a:t> and </a:t>
            </a:r>
            <a:r>
              <a:rPr lang="en-US" altLang="en-US" dirty="0" smtClean="0">
                <a:cs typeface="Arial" panose="020B0604020202020204" pitchFamily="34" charset="0"/>
              </a:rPr>
              <a:t>especially useful in occupational studies where they have good records on exposure status…</a:t>
            </a:r>
            <a:r>
              <a:rPr lang="en-US" altLang="en-US" dirty="0" smtClean="0">
                <a:solidFill>
                  <a:srgbClr val="000000"/>
                </a:solidFill>
                <a:cs typeface="Arial" panose="020B0604020202020204" pitchFamily="34" charset="0"/>
              </a:rPr>
              <a:t>An example would be workers who were exposed to asbestos in the building of US Navy ships during World War II compared to other workers who were not exposed. In the follow up, having cancer was much more common in those exposed to asbestos than in the others, even after the frequency of smoking in the two groups was controlled. See how both of these things occurred in the past?</a:t>
            </a:r>
          </a:p>
          <a:p>
            <a:pPr>
              <a:lnSpc>
                <a:spcPct val="90000"/>
              </a:lnSpc>
              <a:spcBef>
                <a:spcPct val="0"/>
              </a:spcBef>
            </a:pPr>
            <a:endParaRPr lang="en-US" altLang="en-US" dirty="0" smtClean="0">
              <a:cs typeface="Arial" panose="020B0604020202020204" pitchFamily="34" charset="0"/>
            </a:endParaRPr>
          </a:p>
          <a:p>
            <a:pPr>
              <a:lnSpc>
                <a:spcPct val="90000"/>
              </a:lnSpc>
              <a:spcBef>
                <a:spcPct val="0"/>
              </a:spcBef>
            </a:pPr>
            <a:r>
              <a:rPr lang="en-US" altLang="en-US" dirty="0" smtClean="0">
                <a:cs typeface="Arial" panose="020B0604020202020204" pitchFamily="34" charset="0"/>
              </a:rPr>
              <a:t>Disadvantages:</a:t>
            </a:r>
          </a:p>
          <a:p>
            <a:pPr>
              <a:lnSpc>
                <a:spcPct val="90000"/>
              </a:lnSpc>
              <a:spcBef>
                <a:spcPct val="0"/>
              </a:spcBef>
            </a:pPr>
            <a:r>
              <a:rPr lang="en-US" altLang="en-US" dirty="0" smtClean="0"/>
              <a:t>Retrospective studies require "historical" measurement (or inferences) about exposure at time-zero: Was each individual E+ or E-? Remember for an exposure to cause a disease, the exposure must occur first. If E+, what was the "dose" of E? (This is an example of information bias and is a factor that affects validity).</a:t>
            </a:r>
          </a:p>
          <a:p>
            <a:pPr eaLnBrk="1" hangingPunct="1">
              <a:lnSpc>
                <a:spcPct val="90000"/>
              </a:lnSpc>
            </a:pPr>
            <a:endParaRPr lang="en-US" altLang="en-US" dirty="0" smtClean="0"/>
          </a:p>
          <a:p>
            <a:pPr eaLnBrk="1" hangingPunct="1">
              <a:lnSpc>
                <a:spcPct val="90000"/>
              </a:lnSpc>
            </a:pPr>
            <a:r>
              <a:rPr lang="en-US" altLang="en-US" dirty="0" smtClean="0"/>
              <a:t>Another major disadvantage of retrospective f/up studies is that they are prone to confounding (which we’ll learn about in a future lesson) for several reasons. First, there is the prospect that what you think caused the death of a cohort is in fact only a marker for some other cause of death. Secondly, there is a tendency toward observational bias because the researcher is usually working with medical records containing historical information, with little likelihood of confirmation; the decision to exclude or include medical record is based on observer interpretation, and this may vary form on observer to another. Additionally, provider data may also be highly subjective (strong emotions are often involved in recalling the circumstances of illness or death).</a:t>
            </a:r>
          </a:p>
          <a:p>
            <a:pPr eaLnBrk="1" hangingPunct="1">
              <a:lnSpc>
                <a:spcPct val="90000"/>
              </a:lnSpc>
            </a:pPr>
            <a:endParaRPr lang="en-US" altLang="en-US" dirty="0" smtClean="0"/>
          </a:p>
          <a:p>
            <a:endParaRPr lang="en-US" altLang="en-US" dirty="0" smtClean="0">
              <a:latin typeface="Arial" panose="020B0604020202020204" pitchFamily="34" charset="0"/>
              <a:cs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582C2003-8C8F-499E-9DBC-3AEEF543F6B9}" type="slidenum">
              <a:rPr lang="ar-SA" altLang="en-US">
                <a:latin typeface="Tahoma" panose="020B0604030504040204" pitchFamily="34" charset="0"/>
              </a:rPr>
              <a:pPr/>
              <a:t>37</a:t>
            </a:fld>
            <a:endParaRPr lang="en-US" altLang="en-US">
              <a:latin typeface="Tahoma" panose="020B0604030504040204" pitchFamily="34" charset="0"/>
            </a:endParaRPr>
          </a:p>
        </p:txBody>
      </p:sp>
    </p:spTree>
    <p:extLst>
      <p:ext uri="{BB962C8B-B14F-4D97-AF65-F5344CB8AC3E}">
        <p14:creationId xmlns:p14="http://schemas.microsoft.com/office/powerpoint/2010/main" val="27932669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historical</a:t>
            </a:r>
            <a:r>
              <a:rPr lang="en-US" baseline="0" dirty="0" smtClean="0"/>
              <a:t> prospective cohort study, </a:t>
            </a:r>
            <a:r>
              <a:rPr lang="en-US" altLang="en-US" b="0" dirty="0" smtClean="0">
                <a:cs typeface="Arial" panose="020B0604020202020204" pitchFamily="34" charset="0"/>
              </a:rPr>
              <a:t>the epidemiologist  stands</a:t>
            </a:r>
            <a:r>
              <a:rPr lang="en-US" altLang="en-US" b="0" baseline="0" dirty="0" smtClean="0">
                <a:cs typeface="Arial" panose="020B0604020202020204" pitchFamily="34" charset="0"/>
              </a:rPr>
              <a:t>  between occurrence of exposures and  outcomes. The  exposures have happened at the time the researchers  conduct the study, but the outcome has not occurred. </a:t>
            </a:r>
            <a:r>
              <a:rPr lang="en-US" altLang="en-US" b="0" dirty="0" smtClean="0">
                <a:cs typeface="Arial" panose="020B0604020202020204" pitchFamily="34" charset="0"/>
              </a:rPr>
              <a:t> </a:t>
            </a:r>
            <a:endParaRPr lang="en-US" b="0" dirty="0"/>
          </a:p>
        </p:txBody>
      </p:sp>
      <p:sp>
        <p:nvSpPr>
          <p:cNvPr id="4" name="Slide Number Placeholder 3"/>
          <p:cNvSpPr>
            <a:spLocks noGrp="1"/>
          </p:cNvSpPr>
          <p:nvPr>
            <p:ph type="sldNum" sz="quarter" idx="10"/>
          </p:nvPr>
        </p:nvSpPr>
        <p:spPr/>
        <p:txBody>
          <a:bodyPr/>
          <a:lstStyle/>
          <a:p>
            <a:pPr>
              <a:defRPr/>
            </a:pPr>
            <a:fld id="{9C67DF3F-2D12-4789-BE40-B467B18A8773}" type="slidenum">
              <a:rPr lang="ar-SA" altLang="en-US" smtClean="0"/>
              <a:pPr>
                <a:defRPr/>
              </a:pPr>
              <a:t>38</a:t>
            </a:fld>
            <a:endParaRPr lang="en-US" altLang="en-US"/>
          </a:p>
        </p:txBody>
      </p:sp>
    </p:spTree>
    <p:extLst>
      <p:ext uri="{BB962C8B-B14F-4D97-AF65-F5344CB8AC3E}">
        <p14:creationId xmlns:p14="http://schemas.microsoft.com/office/powerpoint/2010/main" val="34327543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C2F46CA9-82C5-41E0-B1A5-B8E7DA0F0E8F}" type="slidenum">
              <a:rPr lang="ar-SA" altLang="en-US">
                <a:latin typeface="Tahoma" panose="020B0604030504040204" pitchFamily="34" charset="0"/>
              </a:rPr>
              <a:pPr/>
              <a:t>39</a:t>
            </a:fld>
            <a:endParaRPr lang="en-US" altLang="en-US">
              <a:latin typeface="Tahoma" panose="020B0604030504040204" pitchFamily="34" charset="0"/>
            </a:endParaRPr>
          </a:p>
        </p:txBody>
      </p:sp>
    </p:spTree>
    <p:extLst>
      <p:ext uri="{BB962C8B-B14F-4D97-AF65-F5344CB8AC3E}">
        <p14:creationId xmlns:p14="http://schemas.microsoft.com/office/powerpoint/2010/main" val="35435613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5B56E9AA-81A3-450D-89B5-5D1F923208CC}" type="slidenum">
              <a:rPr lang="ar-SA" altLang="en-US">
                <a:latin typeface="Tahoma" panose="020B0604030504040204" pitchFamily="34" charset="0"/>
              </a:rPr>
              <a:pPr/>
              <a:t>41</a:t>
            </a:fld>
            <a:endParaRPr lang="en-US" altLang="en-US">
              <a:latin typeface="Tahoma" panose="020B0604030504040204" pitchFamily="34" charset="0"/>
            </a:endParaRPr>
          </a:p>
        </p:txBody>
      </p:sp>
    </p:spTree>
    <p:extLst>
      <p:ext uri="{BB962C8B-B14F-4D97-AF65-F5344CB8AC3E}">
        <p14:creationId xmlns:p14="http://schemas.microsoft.com/office/powerpoint/2010/main" val="2451902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go back to the</a:t>
            </a:r>
            <a:r>
              <a:rPr lang="en-US" baseline="0" dirty="0" smtClean="0"/>
              <a:t> </a:t>
            </a:r>
            <a:r>
              <a:rPr lang="en-US" dirty="0" smtClean="0"/>
              <a:t>example</a:t>
            </a:r>
            <a:r>
              <a:rPr lang="en-US" baseline="0" dirty="0" smtClean="0"/>
              <a:t> in sample calculation.</a:t>
            </a:r>
          </a:p>
          <a:p>
            <a:endParaRPr lang="en-US" baseline="0" dirty="0" smtClean="0"/>
          </a:p>
          <a:p>
            <a:r>
              <a:rPr lang="en-US" baseline="0" dirty="0" smtClean="0"/>
              <a:t>The risk in the exposure is 3/107 </a:t>
            </a:r>
          </a:p>
          <a:p>
            <a:r>
              <a:rPr lang="en-US" baseline="0" dirty="0" smtClean="0"/>
              <a:t>The risk in the non exposure is 3/603 </a:t>
            </a:r>
          </a:p>
          <a:p>
            <a:endParaRPr lang="en-US" baseline="0" dirty="0" smtClean="0"/>
          </a:p>
          <a:p>
            <a:r>
              <a:rPr lang="en-US" baseline="0" dirty="0" smtClean="0"/>
              <a:t>The attributable risk is 3/107 – 3/603</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9C67DF3F-2D12-4789-BE40-B467B18A8773}" type="slidenum">
              <a:rPr lang="ar-SA" altLang="en-US" smtClean="0"/>
              <a:pPr>
                <a:defRPr/>
              </a:pPr>
              <a:t>42</a:t>
            </a:fld>
            <a:endParaRPr lang="en-US" altLang="en-US"/>
          </a:p>
        </p:txBody>
      </p:sp>
    </p:spTree>
    <p:extLst>
      <p:ext uri="{BB962C8B-B14F-4D97-AF65-F5344CB8AC3E}">
        <p14:creationId xmlns:p14="http://schemas.microsoft.com/office/powerpoint/2010/main" val="35650101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Population</a:t>
            </a:r>
            <a:r>
              <a:rPr lang="en-US" altLang="en-US" baseline="0" dirty="0" smtClean="0">
                <a:latin typeface="Arial" panose="020B0604020202020204" pitchFamily="34" charset="0"/>
                <a:cs typeface="Arial" panose="020B0604020202020204" pitchFamily="34" charset="0"/>
              </a:rPr>
              <a:t> risk difference is an important measure in public health, which equals the difference between incidence in the total population (</a:t>
            </a:r>
            <a:r>
              <a:rPr lang="en-US" altLang="en-US" b="1" baseline="0" dirty="0" smtClean="0">
                <a:latin typeface="Arial" panose="020B0604020202020204" pitchFamily="34" charset="0"/>
                <a:cs typeface="Arial" panose="020B0604020202020204" pitchFamily="34" charset="0"/>
              </a:rPr>
              <a:t>risk of having disease in population) </a:t>
            </a:r>
            <a:r>
              <a:rPr lang="en-US" altLang="en-US" baseline="0" dirty="0" smtClean="0">
                <a:latin typeface="Arial" panose="020B0604020202020204" pitchFamily="34" charset="0"/>
                <a:cs typeface="Arial" panose="020B0604020202020204" pitchFamily="34" charset="0"/>
              </a:rPr>
              <a:t> and incidence in the non-exposed group (</a:t>
            </a:r>
            <a:r>
              <a:rPr lang="en-US" altLang="en-US" b="1" baseline="0" dirty="0" smtClean="0">
                <a:latin typeface="Arial" panose="020B0604020202020204" pitchFamily="34" charset="0"/>
                <a:cs typeface="Arial" panose="020B0604020202020204" pitchFamily="34" charset="0"/>
              </a:rPr>
              <a:t>risk of having disease in non-exposed group </a:t>
            </a:r>
            <a:r>
              <a:rPr lang="en-US" altLang="en-US" baseline="0" dirty="0" smtClean="0">
                <a:latin typeface="Arial" panose="020B0604020202020204" pitchFamily="34" charset="0"/>
                <a:cs typeface="Arial" panose="020B0604020202020204" pitchFamily="34" charset="0"/>
              </a:rPr>
              <a:t>)</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Why do we care about this measure?</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The population in the community, which is mixed by exposure people (higher risk) and non-exposure group(lower risk). People may get disease even without exposed to the specific exposure we are interested in.</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The population risk difference actually tells us if we remove the specific exposure we are interested in by conducting  intervention policy to , how much risk will be removed. </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So it tells the public officer if it is worthwhile to implement prevention and intervention</a:t>
            </a:r>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5111571E-0A88-4E6B-8932-CDA09CC654D6}" type="slidenum">
              <a:rPr lang="ar-SA" altLang="en-US">
                <a:latin typeface="Tahoma" panose="020B0604030504040204" pitchFamily="34" charset="0"/>
              </a:rPr>
              <a:pPr/>
              <a:t>43</a:t>
            </a:fld>
            <a:endParaRPr lang="en-US" altLang="en-US">
              <a:latin typeface="Tahoma" panose="020B0604030504040204" pitchFamily="34" charset="0"/>
            </a:endParaRPr>
          </a:p>
        </p:txBody>
      </p:sp>
    </p:spTree>
    <p:extLst>
      <p:ext uri="{BB962C8B-B14F-4D97-AF65-F5344CB8AC3E}">
        <p14:creationId xmlns:p14="http://schemas.microsoft.com/office/powerpoint/2010/main" val="25185362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latin typeface="Arial" panose="020B0604020202020204" pitchFamily="34" charset="0"/>
                <a:cs typeface="Arial" panose="020B0604020202020204" pitchFamily="34" charset="0"/>
              </a:rPr>
              <a:t>Ho</a:t>
            </a:r>
            <a:r>
              <a:rPr lang="en-US" altLang="en-US" baseline="0" dirty="0" smtClean="0">
                <a:latin typeface="Arial" panose="020B0604020202020204" pitchFamily="34" charset="0"/>
                <a:cs typeface="Arial" panose="020B0604020202020204" pitchFamily="34" charset="0"/>
              </a:rPr>
              <a:t>w do we calculate population risk difference from a cohort study?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baseline="0" dirty="0" smtClean="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baseline="0" dirty="0" smtClean="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smtClean="0">
                <a:latin typeface="Arial" panose="020B0604020202020204" pitchFamily="34" charset="0"/>
                <a:cs typeface="Arial" panose="020B0604020202020204" pitchFamily="34" charset="0"/>
              </a:rPr>
              <a:t>From this study, we have total 107 +603 = 710 subjects,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smtClean="0">
                <a:latin typeface="Arial" panose="020B0604020202020204" pitchFamily="34" charset="0"/>
                <a:cs typeface="Arial" panose="020B0604020202020204" pitchFamily="34" charset="0"/>
              </a:rPr>
              <a:t>Of them, 3+2 = 5 have liver cancer.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baseline="0" dirty="0" smtClean="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smtClean="0">
                <a:latin typeface="Arial" panose="020B0604020202020204" pitchFamily="34" charset="0"/>
                <a:cs typeface="Arial" panose="020B0604020202020204" pitchFamily="34" charset="0"/>
              </a:rPr>
              <a:t>So in the study population, the risk of having liver cancer is 5/710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smtClean="0">
                <a:latin typeface="Arial" panose="020B0604020202020204" pitchFamily="34" charset="0"/>
                <a:cs typeface="Arial" panose="020B0604020202020204" pitchFamily="34" charset="0"/>
              </a:rPr>
              <a:t>Then the population risk difference is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smtClean="0">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smtClean="0">
                <a:latin typeface="Arial" panose="020B0604020202020204" pitchFamily="34" charset="0"/>
                <a:cs typeface="Arial" panose="020B0604020202020204" pitchFamily="34" charset="0"/>
              </a:rPr>
              <a:t>Risk of having liver cancer in population – risk of having liver cancer in </a:t>
            </a:r>
            <a:r>
              <a:rPr lang="en-US" altLang="en-US" baseline="0" dirty="0" err="1" smtClean="0">
                <a:latin typeface="Arial" panose="020B0604020202020204" pitchFamily="34" charset="0"/>
                <a:cs typeface="Arial" panose="020B0604020202020204" pitchFamily="34" charset="0"/>
              </a:rPr>
              <a:t>nonexposed</a:t>
            </a:r>
            <a:r>
              <a:rPr lang="en-US" altLang="en-US" baseline="0" dirty="0" smtClean="0">
                <a:latin typeface="Arial" panose="020B0604020202020204" pitchFamily="34" charset="0"/>
                <a:cs typeface="Arial" panose="020B0604020202020204" pitchFamily="34" charset="0"/>
              </a:rPr>
              <a:t> group = 5/710 – 2/603 = 0.007 – 0.003  = 0.004  = 4 per 1000</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baseline="0" dirty="0" smtClean="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smtClean="0">
                <a:latin typeface="Arial" panose="020B0604020202020204" pitchFamily="34" charset="0"/>
                <a:cs typeface="Arial" panose="020B0604020202020204" pitchFamily="34" charset="0"/>
              </a:rPr>
              <a:t>To interpret this number, which means if the policy is conducted to prevent community people from the exposure,  4 people out of 1000 people can be saved for liver cancer. </a:t>
            </a:r>
            <a:endParaRPr lang="en-US" altLang="en-US" dirty="0" smtClean="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9C67DF3F-2D12-4789-BE40-B467B18A8773}" type="slidenum">
              <a:rPr lang="ar-SA" altLang="en-US" smtClean="0"/>
              <a:pPr>
                <a:defRPr/>
              </a:pPr>
              <a:t>44</a:t>
            </a:fld>
            <a:endParaRPr lang="en-US" altLang="en-US"/>
          </a:p>
        </p:txBody>
      </p:sp>
    </p:spTree>
    <p:extLst>
      <p:ext uri="{BB962C8B-B14F-4D97-AF65-F5344CB8AC3E}">
        <p14:creationId xmlns:p14="http://schemas.microsoft.com/office/powerpoint/2010/main" val="9580535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37AFC3CB-C994-4DCA-90E2-B9C2FB0A2833}" type="slidenum">
              <a:rPr lang="ar-SA" altLang="en-US">
                <a:latin typeface="Tahoma" panose="020B0604030504040204" pitchFamily="34" charset="0"/>
              </a:rPr>
              <a:pPr/>
              <a:t>45</a:t>
            </a:fld>
            <a:endParaRPr lang="en-US" altLang="en-US">
              <a:latin typeface="Tahoma" panose="020B0604030504040204" pitchFamily="34" charset="0"/>
            </a:endParaRPr>
          </a:p>
        </p:txBody>
      </p:sp>
    </p:spTree>
    <p:extLst>
      <p:ext uri="{BB962C8B-B14F-4D97-AF65-F5344CB8AC3E}">
        <p14:creationId xmlns:p14="http://schemas.microsoft.com/office/powerpoint/2010/main" val="21226491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050DB10E-250D-494C-A1AF-71A575E24E83}" type="slidenum">
              <a:rPr lang="ar-SA" altLang="en-US">
                <a:latin typeface="Tahoma" panose="020B0604030504040204" pitchFamily="34" charset="0"/>
              </a:rPr>
              <a:pPr/>
              <a:t>46</a:t>
            </a:fld>
            <a:endParaRPr lang="en-US" altLang="en-US">
              <a:latin typeface="Tahoma" panose="020B0604030504040204" pitchFamily="34" charset="0"/>
            </a:endParaRPr>
          </a:p>
        </p:txBody>
      </p:sp>
    </p:spTree>
    <p:extLst>
      <p:ext uri="{BB962C8B-B14F-4D97-AF65-F5344CB8AC3E}">
        <p14:creationId xmlns:p14="http://schemas.microsoft.com/office/powerpoint/2010/main" val="4756568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Here is an example</a:t>
            </a:r>
            <a:r>
              <a:rPr lang="en-US" altLang="en-US" baseline="0" dirty="0" smtClean="0">
                <a:latin typeface="Arial" panose="020B0604020202020204" pitchFamily="34" charset="0"/>
                <a:cs typeface="Arial" panose="020B0604020202020204" pitchFamily="34" charset="0"/>
              </a:rPr>
              <a:t> of randomized controlled trial. </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In PREADVISE trial , 7547 subjects were recruited for investigating  an Alzheimer’s disease during the years 2002 to 2009, and these subjects will be followed each year </a:t>
            </a:r>
            <a:r>
              <a:rPr lang="en-US" altLang="en-US" baseline="0" dirty="0" err="1" smtClean="0">
                <a:latin typeface="Arial" panose="020B0604020202020204" pitchFamily="34" charset="0"/>
                <a:cs typeface="Arial" panose="020B0604020202020204" pitchFamily="34" charset="0"/>
              </a:rPr>
              <a:t>untile</a:t>
            </a:r>
            <a:r>
              <a:rPr lang="en-US" altLang="en-US" baseline="0" dirty="0" smtClean="0">
                <a:latin typeface="Arial" panose="020B0604020202020204" pitchFamily="34" charset="0"/>
                <a:cs typeface="Arial" panose="020B0604020202020204" pitchFamily="34" charset="0"/>
              </a:rPr>
              <a:t> 2015. </a:t>
            </a:r>
          </a:p>
          <a:p>
            <a:r>
              <a:rPr lang="en-US" altLang="en-US" baseline="0" dirty="0" smtClean="0">
                <a:latin typeface="Arial" panose="020B0604020202020204" pitchFamily="34" charset="0"/>
                <a:cs typeface="Arial" panose="020B0604020202020204" pitchFamily="34" charset="0"/>
              </a:rPr>
              <a:t>These subjects was randomly assigned to 4 groups (placebo, vitamin E, Selenium, Selenium and Vitamin E). The subjects in each group will be taking the medication assigned in that group. For example,  Subjects in vitamin E group will be given vitamin E, Subjects in Selenium group will be given Selenium. </a:t>
            </a:r>
            <a:endParaRPr lang="en-US" altLang="en-US" dirty="0" smtClean="0">
              <a:latin typeface="Arial" panose="020B0604020202020204" pitchFamily="34" charset="0"/>
              <a:cs typeface="Arial" panose="020B0604020202020204" pitchFamily="34" charset="0"/>
            </a:endParaRPr>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B90B2E26-32FB-41F2-95F5-92C5022FBC78}" type="slidenum">
              <a:rPr lang="ar-SA" altLang="en-US">
                <a:latin typeface="Tahoma" panose="020B0604030504040204" pitchFamily="34" charset="0"/>
              </a:rPr>
              <a:pPr/>
              <a:t>48</a:t>
            </a:fld>
            <a:endParaRPr lang="en-US" altLang="en-US">
              <a:latin typeface="Tahoma" panose="020B0604030504040204" pitchFamily="34" charset="0"/>
            </a:endParaRPr>
          </a:p>
        </p:txBody>
      </p:sp>
    </p:spTree>
    <p:extLst>
      <p:ext uri="{BB962C8B-B14F-4D97-AF65-F5344CB8AC3E}">
        <p14:creationId xmlns:p14="http://schemas.microsoft.com/office/powerpoint/2010/main" val="32461277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C67DF3F-2D12-4789-BE40-B467B18A8773}" type="slidenum">
              <a:rPr lang="ar-SA" altLang="en-US" smtClean="0"/>
              <a:pPr>
                <a:defRPr/>
              </a:pPr>
              <a:t>49</a:t>
            </a:fld>
            <a:endParaRPr lang="en-US" altLang="en-US"/>
          </a:p>
        </p:txBody>
      </p:sp>
    </p:spTree>
    <p:extLst>
      <p:ext uri="{BB962C8B-B14F-4D97-AF65-F5344CB8AC3E}">
        <p14:creationId xmlns:p14="http://schemas.microsoft.com/office/powerpoint/2010/main" val="6081179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external validity refers to the ability to generalize from the results from the study to an external population.</a:t>
            </a:r>
          </a:p>
          <a:p>
            <a:endParaRPr lang="en-US" baseline="0" dirty="0" smtClean="0"/>
          </a:p>
          <a:p>
            <a:r>
              <a:rPr lang="en-US" baseline="0" dirty="0" smtClean="0"/>
              <a:t>For example, if we want to know the incidence rate of lung cancer in Kentucky, but in a study, the people in bowling green only recruited,  then the estimate from the study will not be a good representative  estimate for the whole Kentucky, which means the result can not be generalized to Kentucky. The external validity for the study is not good.</a:t>
            </a:r>
          </a:p>
          <a:p>
            <a:endParaRPr lang="en-US" baseline="0" dirty="0" smtClean="0"/>
          </a:p>
          <a:p>
            <a:r>
              <a:rPr lang="en-US" baseline="0" dirty="0" smtClean="0"/>
              <a:t>So in a study, if the researcher just takes the convenience sample over a random sample for the target population, the external validity in the study is questionable.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9C67DF3F-2D12-4789-BE40-B467B18A8773}" type="slidenum">
              <a:rPr lang="ar-SA" altLang="en-US" smtClean="0"/>
              <a:pPr>
                <a:defRPr/>
              </a:pPr>
              <a:t>50</a:t>
            </a:fld>
            <a:endParaRPr lang="en-US" altLang="en-US"/>
          </a:p>
        </p:txBody>
      </p:sp>
    </p:spTree>
    <p:extLst>
      <p:ext uri="{BB962C8B-B14F-4D97-AF65-F5344CB8AC3E}">
        <p14:creationId xmlns:p14="http://schemas.microsoft.com/office/powerpoint/2010/main" val="36660665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internal validity is a way to measure if research is sound (i.e. was the research done right?)</a:t>
            </a:r>
          </a:p>
          <a:p>
            <a:endParaRPr lang="en-US" dirty="0" smtClean="0"/>
          </a:p>
          <a:p>
            <a:r>
              <a:rPr lang="en-US" dirty="0" smtClean="0"/>
              <a:t>For example, if</a:t>
            </a:r>
            <a:r>
              <a:rPr lang="en-US" baseline="0" dirty="0" smtClean="0"/>
              <a:t> we were having a study about blood pressure and we did not calibration the instrument before we do the measurement, then the measurement of blood pressure will be not accurate, then the internal validity will be missing. </a:t>
            </a:r>
            <a:endParaRPr lang="en-US" dirty="0"/>
          </a:p>
        </p:txBody>
      </p:sp>
      <p:sp>
        <p:nvSpPr>
          <p:cNvPr id="4" name="Slide Number Placeholder 3"/>
          <p:cNvSpPr>
            <a:spLocks noGrp="1"/>
          </p:cNvSpPr>
          <p:nvPr>
            <p:ph type="sldNum" sz="quarter" idx="10"/>
          </p:nvPr>
        </p:nvSpPr>
        <p:spPr/>
        <p:txBody>
          <a:bodyPr/>
          <a:lstStyle/>
          <a:p>
            <a:pPr>
              <a:defRPr/>
            </a:pPr>
            <a:fld id="{9C67DF3F-2D12-4789-BE40-B467B18A8773}" type="slidenum">
              <a:rPr lang="ar-SA" altLang="en-US" smtClean="0"/>
              <a:pPr>
                <a:defRPr/>
              </a:pPr>
              <a:t>51</a:t>
            </a:fld>
            <a:endParaRPr lang="en-US" altLang="en-US"/>
          </a:p>
        </p:txBody>
      </p:sp>
    </p:spTree>
    <p:extLst>
      <p:ext uri="{BB962C8B-B14F-4D97-AF65-F5344CB8AC3E}">
        <p14:creationId xmlns:p14="http://schemas.microsoft.com/office/powerpoint/2010/main" val="14003969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C67DF3F-2D12-4789-BE40-B467B18A8773}" type="slidenum">
              <a:rPr lang="ar-SA" altLang="en-US" smtClean="0"/>
              <a:pPr>
                <a:defRPr/>
              </a:pPr>
              <a:t>52</a:t>
            </a:fld>
            <a:endParaRPr lang="en-US" altLang="en-US"/>
          </a:p>
        </p:txBody>
      </p:sp>
    </p:spTree>
    <p:extLst>
      <p:ext uri="{BB962C8B-B14F-4D97-AF65-F5344CB8AC3E}">
        <p14:creationId xmlns:p14="http://schemas.microsoft.com/office/powerpoint/2010/main" val="238821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eaLnBrk="1" hangingPunct="1"/>
                <a:endParaRPr lang="en-US"/>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eaLnBrk="1" hangingPunct="1"/>
                <a:endParaRPr lang="en-US"/>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eaLnBrk="1" hangingPunct="1"/>
                <a:endParaRPr lang="en-US"/>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eaLnBrk="1" hangingPunct="1"/>
                <a:endParaRPr lang="en-US"/>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eaLnBrk="1" hangingPunct="1"/>
              <a:endParaRPr lang="en-US"/>
            </a:p>
          </p:txBody>
        </p:sp>
        <p:sp>
          <p:nvSpPr>
            <p:cNvPr id="8" name="Rectangle 10"/>
            <p:cNvSpPr>
              <a:spLocks noChangeArrowheads="1"/>
            </p:cNvSpPr>
            <p:nvPr/>
          </p:nvSpPr>
          <p:spPr bwMode="auto">
            <a:xfrm>
              <a:off x="400" y="1536"/>
              <a:ext cx="20" cy="6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eaLnBrk="1" hangingPunct="1"/>
              <a:endParaRPr lang="en-US"/>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eaLnBrk="1" hangingPunct="1"/>
              <a:endParaRPr lang="en-US"/>
            </a:p>
          </p:txBody>
        </p:sp>
      </p:grpSp>
      <p:sp>
        <p:nvSpPr>
          <p:cNvPr id="8204" name="Rectangle 12"/>
          <p:cNvSpPr>
            <a:spLocks noGrp="1" noChangeArrowheads="1"/>
          </p:cNvSpPr>
          <p:nvPr>
            <p:ph type="ctrTitle"/>
          </p:nvPr>
        </p:nvSpPr>
        <p:spPr>
          <a:xfrm>
            <a:off x="990600" y="1676400"/>
            <a:ext cx="7772400" cy="1462088"/>
          </a:xfrm>
        </p:spPr>
        <p:txBody>
          <a:bodyPr/>
          <a:lstStyle>
            <a:lvl1pPr>
              <a:defRPr/>
            </a:lvl1pPr>
          </a:lstStyle>
          <a:p>
            <a:r>
              <a:rPr lang="en-US"/>
              <a:t>Click to edit Master title style</a:t>
            </a:r>
          </a:p>
        </p:txBody>
      </p:sp>
      <p:sp>
        <p:nvSpPr>
          <p:cNvPr id="8205"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fld id="{4FE7B1EA-78B1-41E8-9FAC-4F2346890738}" type="slidenum">
              <a:rPr lang="ar-SA" altLang="en-US"/>
              <a:pPr/>
              <a:t>‹#›</a:t>
            </a:fld>
            <a:endParaRPr lang="en-US" altLang="en-US"/>
          </a:p>
        </p:txBody>
      </p:sp>
    </p:spTree>
    <p:extLst>
      <p:ext uri="{BB962C8B-B14F-4D97-AF65-F5344CB8AC3E}">
        <p14:creationId xmlns:p14="http://schemas.microsoft.com/office/powerpoint/2010/main" val="3414192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endParaRPr lang="en-US"/>
          </a:p>
        </p:txBody>
      </p:sp>
      <p:sp>
        <p:nvSpPr>
          <p:cNvPr id="5" name="Rectangle 12"/>
          <p:cNvSpPr>
            <a:spLocks noGrp="1" noChangeArrowheads="1"/>
          </p:cNvSpPr>
          <p:nvPr>
            <p:ph type="ftr" sz="quarter" idx="11"/>
          </p:nvPr>
        </p:nvSpPr>
        <p:spPr>
          <a:ln/>
        </p:spPr>
        <p:txBody>
          <a:bodyPr/>
          <a:lstStyle>
            <a:lvl1pPr>
              <a:defRPr/>
            </a:lvl1pPr>
          </a:lstStyle>
          <a:p>
            <a:endParaRPr lang="en-US"/>
          </a:p>
        </p:txBody>
      </p:sp>
      <p:sp>
        <p:nvSpPr>
          <p:cNvPr id="6" name="Rectangle 13"/>
          <p:cNvSpPr>
            <a:spLocks noGrp="1" noChangeArrowheads="1"/>
          </p:cNvSpPr>
          <p:nvPr>
            <p:ph type="sldNum" sz="quarter" idx="12"/>
          </p:nvPr>
        </p:nvSpPr>
        <p:spPr>
          <a:ln/>
        </p:spPr>
        <p:txBody>
          <a:bodyPr/>
          <a:lstStyle>
            <a:lvl1pPr>
              <a:defRPr/>
            </a:lvl1pPr>
          </a:lstStyle>
          <a:p>
            <a:fld id="{0DCB687F-84D5-45B7-AABC-579DFAC963F1}" type="slidenum">
              <a:rPr lang="ar-SA" altLang="en-US"/>
              <a:pPr/>
              <a:t>‹#›</a:t>
            </a:fld>
            <a:endParaRPr lang="en-US" altLang="en-US"/>
          </a:p>
        </p:txBody>
      </p:sp>
    </p:spTree>
    <p:extLst>
      <p:ext uri="{BB962C8B-B14F-4D97-AF65-F5344CB8AC3E}">
        <p14:creationId xmlns:p14="http://schemas.microsoft.com/office/powerpoint/2010/main" val="1790974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endParaRPr lang="en-US"/>
          </a:p>
        </p:txBody>
      </p:sp>
      <p:sp>
        <p:nvSpPr>
          <p:cNvPr id="5" name="Rectangle 12"/>
          <p:cNvSpPr>
            <a:spLocks noGrp="1" noChangeArrowheads="1"/>
          </p:cNvSpPr>
          <p:nvPr>
            <p:ph type="ftr" sz="quarter" idx="11"/>
          </p:nvPr>
        </p:nvSpPr>
        <p:spPr>
          <a:ln/>
        </p:spPr>
        <p:txBody>
          <a:bodyPr/>
          <a:lstStyle>
            <a:lvl1pPr>
              <a:defRPr/>
            </a:lvl1pPr>
          </a:lstStyle>
          <a:p>
            <a:endParaRPr lang="en-US"/>
          </a:p>
        </p:txBody>
      </p:sp>
      <p:sp>
        <p:nvSpPr>
          <p:cNvPr id="6" name="Rectangle 13"/>
          <p:cNvSpPr>
            <a:spLocks noGrp="1" noChangeArrowheads="1"/>
          </p:cNvSpPr>
          <p:nvPr>
            <p:ph type="sldNum" sz="quarter" idx="12"/>
          </p:nvPr>
        </p:nvSpPr>
        <p:spPr>
          <a:ln/>
        </p:spPr>
        <p:txBody>
          <a:bodyPr/>
          <a:lstStyle>
            <a:lvl1pPr>
              <a:defRPr/>
            </a:lvl1pPr>
          </a:lstStyle>
          <a:p>
            <a:fld id="{868E48AF-F92B-498E-9BBF-C364376C7467}" type="slidenum">
              <a:rPr lang="ar-SA" altLang="en-US"/>
              <a:pPr/>
              <a:t>‹#›</a:t>
            </a:fld>
            <a:endParaRPr lang="en-US" altLang="en-US"/>
          </a:p>
        </p:txBody>
      </p:sp>
    </p:spTree>
    <p:extLst>
      <p:ext uri="{BB962C8B-B14F-4D97-AF65-F5344CB8AC3E}">
        <p14:creationId xmlns:p14="http://schemas.microsoft.com/office/powerpoint/2010/main" val="3314001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endParaRPr lang="en-US"/>
          </a:p>
        </p:txBody>
      </p:sp>
      <p:sp>
        <p:nvSpPr>
          <p:cNvPr id="6" name="Rectangle 12"/>
          <p:cNvSpPr>
            <a:spLocks noGrp="1" noChangeArrowheads="1"/>
          </p:cNvSpPr>
          <p:nvPr>
            <p:ph type="ftr" sz="quarter" idx="11"/>
          </p:nvPr>
        </p:nvSpPr>
        <p:spPr>
          <a:ln/>
        </p:spPr>
        <p:txBody>
          <a:bodyPr/>
          <a:lstStyle>
            <a:lvl1pPr>
              <a:defRPr/>
            </a:lvl1pPr>
          </a:lstStyle>
          <a:p>
            <a:endParaRPr lang="en-US"/>
          </a:p>
        </p:txBody>
      </p:sp>
      <p:sp>
        <p:nvSpPr>
          <p:cNvPr id="7" name="Rectangle 13"/>
          <p:cNvSpPr>
            <a:spLocks noGrp="1" noChangeArrowheads="1"/>
          </p:cNvSpPr>
          <p:nvPr>
            <p:ph type="sldNum" sz="quarter" idx="12"/>
          </p:nvPr>
        </p:nvSpPr>
        <p:spPr>
          <a:ln/>
        </p:spPr>
        <p:txBody>
          <a:bodyPr/>
          <a:lstStyle>
            <a:lvl1pPr>
              <a:defRPr/>
            </a:lvl1pPr>
          </a:lstStyle>
          <a:p>
            <a:fld id="{ABE715F9-0A84-47B8-974A-1AE30DEC32BA}" type="slidenum">
              <a:rPr lang="ar-SA" altLang="en-US"/>
              <a:pPr/>
              <a:t>‹#›</a:t>
            </a:fld>
            <a:endParaRPr lang="en-US" altLang="en-US"/>
          </a:p>
        </p:txBody>
      </p:sp>
    </p:spTree>
    <p:extLst>
      <p:ext uri="{BB962C8B-B14F-4D97-AF65-F5344CB8AC3E}">
        <p14:creationId xmlns:p14="http://schemas.microsoft.com/office/powerpoint/2010/main" val="4278854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a:ln/>
        </p:spPr>
        <p:txBody>
          <a:bodyPr/>
          <a:lstStyle>
            <a:lvl1pPr>
              <a:defRPr/>
            </a:lvl1pPr>
          </a:lstStyle>
          <a:p>
            <a:endParaRPr lang="en-US"/>
          </a:p>
        </p:txBody>
      </p:sp>
      <p:sp>
        <p:nvSpPr>
          <p:cNvPr id="8" name="Rectangle 12"/>
          <p:cNvSpPr>
            <a:spLocks noGrp="1" noChangeArrowheads="1"/>
          </p:cNvSpPr>
          <p:nvPr>
            <p:ph type="ftr" sz="quarter" idx="11"/>
          </p:nvPr>
        </p:nvSpPr>
        <p:spPr>
          <a:ln/>
        </p:spPr>
        <p:txBody>
          <a:bodyPr/>
          <a:lstStyle>
            <a:lvl1pPr>
              <a:defRPr/>
            </a:lvl1pPr>
          </a:lstStyle>
          <a:p>
            <a:endParaRPr lang="en-US"/>
          </a:p>
        </p:txBody>
      </p:sp>
      <p:sp>
        <p:nvSpPr>
          <p:cNvPr id="9" name="Rectangle 13"/>
          <p:cNvSpPr>
            <a:spLocks noGrp="1" noChangeArrowheads="1"/>
          </p:cNvSpPr>
          <p:nvPr>
            <p:ph type="sldNum" sz="quarter" idx="12"/>
          </p:nvPr>
        </p:nvSpPr>
        <p:spPr>
          <a:ln/>
        </p:spPr>
        <p:txBody>
          <a:bodyPr/>
          <a:lstStyle>
            <a:lvl1pPr>
              <a:defRPr/>
            </a:lvl1pPr>
          </a:lstStyle>
          <a:p>
            <a:fld id="{CA8A09BF-F608-448C-AA40-12A7AE207A08}" type="slidenum">
              <a:rPr lang="ar-SA" altLang="en-US"/>
              <a:pPr/>
              <a:t>‹#›</a:t>
            </a:fld>
            <a:endParaRPr lang="en-US" altLang="en-US"/>
          </a:p>
        </p:txBody>
      </p:sp>
    </p:spTree>
    <p:extLst>
      <p:ext uri="{BB962C8B-B14F-4D97-AF65-F5344CB8AC3E}">
        <p14:creationId xmlns:p14="http://schemas.microsoft.com/office/powerpoint/2010/main" val="1061415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a:ln/>
        </p:spPr>
        <p:txBody>
          <a:bodyPr/>
          <a:lstStyle>
            <a:lvl1pPr>
              <a:defRPr/>
            </a:lvl1pPr>
          </a:lstStyle>
          <a:p>
            <a:endParaRPr lang="en-US"/>
          </a:p>
        </p:txBody>
      </p:sp>
      <p:sp>
        <p:nvSpPr>
          <p:cNvPr id="4" name="Rectangle 12"/>
          <p:cNvSpPr>
            <a:spLocks noGrp="1" noChangeArrowheads="1"/>
          </p:cNvSpPr>
          <p:nvPr>
            <p:ph type="ftr" sz="quarter" idx="11"/>
          </p:nvPr>
        </p:nvSpPr>
        <p:spPr>
          <a:ln/>
        </p:spPr>
        <p:txBody>
          <a:bodyPr/>
          <a:lstStyle>
            <a:lvl1pPr>
              <a:defRPr/>
            </a:lvl1pPr>
          </a:lstStyle>
          <a:p>
            <a:endParaRPr lang="en-US"/>
          </a:p>
        </p:txBody>
      </p:sp>
      <p:sp>
        <p:nvSpPr>
          <p:cNvPr id="5" name="Rectangle 13"/>
          <p:cNvSpPr>
            <a:spLocks noGrp="1" noChangeArrowheads="1"/>
          </p:cNvSpPr>
          <p:nvPr>
            <p:ph type="sldNum" sz="quarter" idx="12"/>
          </p:nvPr>
        </p:nvSpPr>
        <p:spPr>
          <a:ln/>
        </p:spPr>
        <p:txBody>
          <a:bodyPr/>
          <a:lstStyle>
            <a:lvl1pPr>
              <a:defRPr/>
            </a:lvl1pPr>
          </a:lstStyle>
          <a:p>
            <a:fld id="{431E061B-8299-401E-BFBE-F382B164B728}" type="slidenum">
              <a:rPr lang="ar-SA" altLang="en-US"/>
              <a:pPr/>
              <a:t>‹#›</a:t>
            </a:fld>
            <a:endParaRPr lang="en-US" altLang="en-US"/>
          </a:p>
        </p:txBody>
      </p:sp>
    </p:spTree>
    <p:extLst>
      <p:ext uri="{BB962C8B-B14F-4D97-AF65-F5344CB8AC3E}">
        <p14:creationId xmlns:p14="http://schemas.microsoft.com/office/powerpoint/2010/main" val="3441813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endParaRPr lang="en-US"/>
          </a:p>
        </p:txBody>
      </p:sp>
      <p:sp>
        <p:nvSpPr>
          <p:cNvPr id="3" name="Rectangle 12"/>
          <p:cNvSpPr>
            <a:spLocks noGrp="1" noChangeArrowheads="1"/>
          </p:cNvSpPr>
          <p:nvPr>
            <p:ph type="ftr" sz="quarter" idx="11"/>
          </p:nvPr>
        </p:nvSpPr>
        <p:spPr>
          <a:ln/>
        </p:spPr>
        <p:txBody>
          <a:bodyPr/>
          <a:lstStyle>
            <a:lvl1pPr>
              <a:defRPr/>
            </a:lvl1pPr>
          </a:lstStyle>
          <a:p>
            <a:endParaRPr lang="en-US"/>
          </a:p>
        </p:txBody>
      </p:sp>
      <p:sp>
        <p:nvSpPr>
          <p:cNvPr id="4" name="Rectangle 13"/>
          <p:cNvSpPr>
            <a:spLocks noGrp="1" noChangeArrowheads="1"/>
          </p:cNvSpPr>
          <p:nvPr>
            <p:ph type="sldNum" sz="quarter" idx="12"/>
          </p:nvPr>
        </p:nvSpPr>
        <p:spPr>
          <a:ln/>
        </p:spPr>
        <p:txBody>
          <a:bodyPr/>
          <a:lstStyle>
            <a:lvl1pPr>
              <a:defRPr/>
            </a:lvl1pPr>
          </a:lstStyle>
          <a:p>
            <a:fld id="{E4ACCF26-B1BF-4463-8E27-AEF828CA5C35}" type="slidenum">
              <a:rPr lang="ar-SA" altLang="en-US"/>
              <a:pPr/>
              <a:t>‹#›</a:t>
            </a:fld>
            <a:endParaRPr lang="en-US" altLang="en-US"/>
          </a:p>
        </p:txBody>
      </p:sp>
    </p:spTree>
    <p:extLst>
      <p:ext uri="{BB962C8B-B14F-4D97-AF65-F5344CB8AC3E}">
        <p14:creationId xmlns:p14="http://schemas.microsoft.com/office/powerpoint/2010/main" val="926276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endParaRPr lang="en-US"/>
          </a:p>
        </p:txBody>
      </p:sp>
      <p:sp>
        <p:nvSpPr>
          <p:cNvPr id="6" name="Rectangle 12"/>
          <p:cNvSpPr>
            <a:spLocks noGrp="1" noChangeArrowheads="1"/>
          </p:cNvSpPr>
          <p:nvPr>
            <p:ph type="ftr" sz="quarter" idx="11"/>
          </p:nvPr>
        </p:nvSpPr>
        <p:spPr>
          <a:ln/>
        </p:spPr>
        <p:txBody>
          <a:bodyPr/>
          <a:lstStyle>
            <a:lvl1pPr>
              <a:defRPr/>
            </a:lvl1pPr>
          </a:lstStyle>
          <a:p>
            <a:endParaRPr lang="en-US"/>
          </a:p>
        </p:txBody>
      </p:sp>
      <p:sp>
        <p:nvSpPr>
          <p:cNvPr id="7" name="Rectangle 13"/>
          <p:cNvSpPr>
            <a:spLocks noGrp="1" noChangeArrowheads="1"/>
          </p:cNvSpPr>
          <p:nvPr>
            <p:ph type="sldNum" sz="quarter" idx="12"/>
          </p:nvPr>
        </p:nvSpPr>
        <p:spPr>
          <a:ln/>
        </p:spPr>
        <p:txBody>
          <a:bodyPr/>
          <a:lstStyle>
            <a:lvl1pPr>
              <a:defRPr/>
            </a:lvl1pPr>
          </a:lstStyle>
          <a:p>
            <a:fld id="{F8B59A58-9B23-4652-914D-095AFDA81E9D}" type="slidenum">
              <a:rPr lang="ar-SA" altLang="en-US"/>
              <a:pPr/>
              <a:t>‹#›</a:t>
            </a:fld>
            <a:endParaRPr lang="en-US" altLang="en-US"/>
          </a:p>
        </p:txBody>
      </p:sp>
    </p:spTree>
    <p:extLst>
      <p:ext uri="{BB962C8B-B14F-4D97-AF65-F5344CB8AC3E}">
        <p14:creationId xmlns:p14="http://schemas.microsoft.com/office/powerpoint/2010/main" val="1823790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endParaRPr lang="en-US"/>
          </a:p>
        </p:txBody>
      </p:sp>
      <p:sp>
        <p:nvSpPr>
          <p:cNvPr id="6" name="Rectangle 12"/>
          <p:cNvSpPr>
            <a:spLocks noGrp="1" noChangeArrowheads="1"/>
          </p:cNvSpPr>
          <p:nvPr>
            <p:ph type="ftr" sz="quarter" idx="11"/>
          </p:nvPr>
        </p:nvSpPr>
        <p:spPr>
          <a:ln/>
        </p:spPr>
        <p:txBody>
          <a:bodyPr/>
          <a:lstStyle>
            <a:lvl1pPr>
              <a:defRPr/>
            </a:lvl1pPr>
          </a:lstStyle>
          <a:p>
            <a:endParaRPr lang="en-US"/>
          </a:p>
        </p:txBody>
      </p:sp>
      <p:sp>
        <p:nvSpPr>
          <p:cNvPr id="7" name="Rectangle 13"/>
          <p:cNvSpPr>
            <a:spLocks noGrp="1" noChangeArrowheads="1"/>
          </p:cNvSpPr>
          <p:nvPr>
            <p:ph type="sldNum" sz="quarter" idx="12"/>
          </p:nvPr>
        </p:nvSpPr>
        <p:spPr>
          <a:ln/>
        </p:spPr>
        <p:txBody>
          <a:bodyPr/>
          <a:lstStyle>
            <a:lvl1pPr>
              <a:defRPr/>
            </a:lvl1pPr>
          </a:lstStyle>
          <a:p>
            <a:fld id="{D7510734-10C3-47CD-9C38-8235B2E1AB64}" type="slidenum">
              <a:rPr lang="ar-SA" altLang="en-US"/>
              <a:pPr/>
              <a:t>‹#›</a:t>
            </a:fld>
            <a:endParaRPr lang="en-US" altLang="en-US"/>
          </a:p>
        </p:txBody>
      </p:sp>
    </p:spTree>
    <p:extLst>
      <p:ext uri="{BB962C8B-B14F-4D97-AF65-F5344CB8AC3E}">
        <p14:creationId xmlns:p14="http://schemas.microsoft.com/office/powerpoint/2010/main" val="1963703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endParaRPr lang="en-US"/>
          </a:p>
        </p:txBody>
      </p:sp>
      <p:sp>
        <p:nvSpPr>
          <p:cNvPr id="5" name="Rectangle 12"/>
          <p:cNvSpPr>
            <a:spLocks noGrp="1" noChangeArrowheads="1"/>
          </p:cNvSpPr>
          <p:nvPr>
            <p:ph type="ftr" sz="quarter" idx="11"/>
          </p:nvPr>
        </p:nvSpPr>
        <p:spPr>
          <a:ln/>
        </p:spPr>
        <p:txBody>
          <a:bodyPr/>
          <a:lstStyle>
            <a:lvl1pPr>
              <a:defRPr/>
            </a:lvl1pPr>
          </a:lstStyle>
          <a:p>
            <a:endParaRPr lang="en-US"/>
          </a:p>
        </p:txBody>
      </p:sp>
      <p:sp>
        <p:nvSpPr>
          <p:cNvPr id="6" name="Rectangle 13"/>
          <p:cNvSpPr>
            <a:spLocks noGrp="1" noChangeArrowheads="1"/>
          </p:cNvSpPr>
          <p:nvPr>
            <p:ph type="sldNum" sz="quarter" idx="12"/>
          </p:nvPr>
        </p:nvSpPr>
        <p:spPr>
          <a:ln/>
        </p:spPr>
        <p:txBody>
          <a:bodyPr/>
          <a:lstStyle>
            <a:lvl1pPr>
              <a:defRPr/>
            </a:lvl1pPr>
          </a:lstStyle>
          <a:p>
            <a:fld id="{9AAFF58F-6D8C-46A7-9703-13756981CABD}" type="slidenum">
              <a:rPr lang="ar-SA" altLang="en-US"/>
              <a:pPr/>
              <a:t>‹#›</a:t>
            </a:fld>
            <a:endParaRPr lang="en-US" altLang="en-US"/>
          </a:p>
        </p:txBody>
      </p:sp>
    </p:spTree>
    <p:extLst>
      <p:ext uri="{BB962C8B-B14F-4D97-AF65-F5344CB8AC3E}">
        <p14:creationId xmlns:p14="http://schemas.microsoft.com/office/powerpoint/2010/main" val="354864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endParaRPr lang="en-US"/>
          </a:p>
        </p:txBody>
      </p:sp>
      <p:sp>
        <p:nvSpPr>
          <p:cNvPr id="5" name="Rectangle 12"/>
          <p:cNvSpPr>
            <a:spLocks noGrp="1" noChangeArrowheads="1"/>
          </p:cNvSpPr>
          <p:nvPr>
            <p:ph type="ftr" sz="quarter" idx="11"/>
          </p:nvPr>
        </p:nvSpPr>
        <p:spPr>
          <a:ln/>
        </p:spPr>
        <p:txBody>
          <a:bodyPr/>
          <a:lstStyle>
            <a:lvl1pPr>
              <a:defRPr/>
            </a:lvl1pPr>
          </a:lstStyle>
          <a:p>
            <a:endParaRPr lang="en-US"/>
          </a:p>
        </p:txBody>
      </p:sp>
      <p:sp>
        <p:nvSpPr>
          <p:cNvPr id="6" name="Rectangle 13"/>
          <p:cNvSpPr>
            <a:spLocks noGrp="1" noChangeArrowheads="1"/>
          </p:cNvSpPr>
          <p:nvPr>
            <p:ph type="sldNum" sz="quarter" idx="12"/>
          </p:nvPr>
        </p:nvSpPr>
        <p:spPr>
          <a:ln/>
        </p:spPr>
        <p:txBody>
          <a:bodyPr/>
          <a:lstStyle>
            <a:lvl1pPr>
              <a:defRPr/>
            </a:lvl1pPr>
          </a:lstStyle>
          <a:p>
            <a:fld id="{FBA06291-BD9C-4ED8-A524-24B0C38F229A}" type="slidenum">
              <a:rPr lang="ar-SA" altLang="en-US"/>
              <a:pPr/>
              <a:t>‹#›</a:t>
            </a:fld>
            <a:endParaRPr lang="en-US" altLang="en-US"/>
          </a:p>
        </p:txBody>
      </p:sp>
    </p:spTree>
    <p:extLst>
      <p:ext uri="{BB962C8B-B14F-4D97-AF65-F5344CB8AC3E}">
        <p14:creationId xmlns:p14="http://schemas.microsoft.com/office/powerpoint/2010/main" val="3826022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ltGray">
          <a:xfrm>
            <a:off x="417513" y="10985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algn="ctr" eaLnBrk="1" hangingPunct="1"/>
            <a:endParaRPr kumimoji="1" lang="en-US" sz="2400">
              <a:latin typeface="Tahoma" panose="020B0604030504040204" pitchFamily="34" charset="0"/>
            </a:endParaRPr>
          </a:p>
        </p:txBody>
      </p:sp>
      <p:sp>
        <p:nvSpPr>
          <p:cNvPr id="1027"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algn="ctr" eaLnBrk="1" hangingPunct="1"/>
            <a:endParaRPr kumimoji="1" lang="en-US" sz="2400">
              <a:latin typeface="Tahoma" panose="020B0604030504040204" pitchFamily="34" charset="0"/>
            </a:endParaRPr>
          </a:p>
        </p:txBody>
      </p:sp>
      <p:sp>
        <p:nvSpPr>
          <p:cNvPr id="1028" name="Rectangle 4"/>
          <p:cNvSpPr>
            <a:spLocks noChangeArrowheads="1"/>
          </p:cNvSpPr>
          <p:nvPr/>
        </p:nvSpPr>
        <p:spPr bwMode="ltGray">
          <a:xfrm>
            <a:off x="541338" y="15208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algn="ctr" eaLnBrk="1" hangingPunct="1"/>
            <a:endParaRPr kumimoji="1" lang="en-US" sz="2400">
              <a:latin typeface="Tahoma" panose="020B0604030504040204" pitchFamily="34" charset="0"/>
            </a:endParaRPr>
          </a:p>
        </p:txBody>
      </p:sp>
      <p:sp>
        <p:nvSpPr>
          <p:cNvPr id="1029"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algn="ctr" eaLnBrk="1" hangingPunct="1"/>
            <a:endParaRPr kumimoji="1" lang="en-US" sz="2400">
              <a:latin typeface="Tahoma" panose="020B0604030504040204" pitchFamily="34" charset="0"/>
            </a:endParaRPr>
          </a:p>
        </p:txBody>
      </p:sp>
      <p:sp>
        <p:nvSpPr>
          <p:cNvPr id="1030"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algn="ctr" eaLnBrk="1" hangingPunct="1"/>
            <a:endParaRPr kumimoji="1" lang="en-US" sz="2400">
              <a:latin typeface="Tahoma" panose="020B0604030504040204" pitchFamily="34" charset="0"/>
            </a:endParaRPr>
          </a:p>
        </p:txBody>
      </p:sp>
      <p:sp>
        <p:nvSpPr>
          <p:cNvPr id="1031" name="Rectangle 7"/>
          <p:cNvSpPr>
            <a:spLocks noChangeArrowheads="1"/>
          </p:cNvSpPr>
          <p:nvPr/>
        </p:nvSpPr>
        <p:spPr bwMode="gray">
          <a:xfrm>
            <a:off x="762000" y="99060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algn="ctr" eaLnBrk="1" hangingPunct="1"/>
            <a:endParaRPr kumimoji="1" lang="en-US" sz="2400">
              <a:latin typeface="Tahoma" panose="020B0604030504040204" pitchFamily="34" charset="0"/>
            </a:endParaRPr>
          </a:p>
        </p:txBody>
      </p:sp>
      <p:sp>
        <p:nvSpPr>
          <p:cNvPr id="1032"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algn="ctr" eaLnBrk="1" hangingPunct="1"/>
            <a:endParaRPr kumimoji="1" lang="en-US" sz="2400">
              <a:latin typeface="Tahoma" panose="020B0604030504040204" pitchFamily="34" charset="0"/>
            </a:endParaRPr>
          </a:p>
        </p:txBody>
      </p:sp>
      <p:sp>
        <p:nvSpPr>
          <p:cNvPr id="1033" name="Rectangle 9"/>
          <p:cNvSpPr>
            <a:spLocks noGrp="1" noChangeArrowheads="1"/>
          </p:cNvSpPr>
          <p:nvPr>
            <p:ph type="title"/>
          </p:nvPr>
        </p:nvSpPr>
        <p:spPr bwMode="auto">
          <a:xfrm>
            <a:off x="1150938" y="214313"/>
            <a:ext cx="7793037"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34" name="Rectangle 10"/>
          <p:cNvSpPr>
            <a:spLocks noGrp="1" noChangeArrowheads="1"/>
          </p:cNvSpPr>
          <p:nvPr>
            <p:ph type="body" idx="1"/>
          </p:nvPr>
        </p:nvSpPr>
        <p:spPr bwMode="auto">
          <a:xfrm>
            <a:off x="1182688" y="201771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179"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latin typeface="Calibri" panose="020F0502020204030204" pitchFamily="34" charset="0"/>
              </a:defRPr>
            </a:lvl1pPr>
          </a:lstStyle>
          <a:p>
            <a:endParaRPr lang="en-US"/>
          </a:p>
        </p:txBody>
      </p:sp>
      <p:sp>
        <p:nvSpPr>
          <p:cNvPr id="7180"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atin typeface="Calibri" panose="020F0502020204030204" pitchFamily="34" charset="0"/>
              </a:defRPr>
            </a:lvl1pPr>
          </a:lstStyle>
          <a:p>
            <a:endParaRPr lang="en-US"/>
          </a:p>
        </p:txBody>
      </p:sp>
      <p:sp>
        <p:nvSpPr>
          <p:cNvPr id="7181"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atin typeface="Tahoma" panose="020B0604030504040204" pitchFamily="34" charset="0"/>
              </a:defRPr>
            </a:lvl1pPr>
          </a:lstStyle>
          <a:p>
            <a:fld id="{C2FB47E9-0FE6-4016-9A9D-79281A731A24}" type="slidenum">
              <a:rPr lang="ar-SA"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035" r:id="rId1"/>
    <p:sldLayoutId id="2147484025" r:id="rId2"/>
    <p:sldLayoutId id="2147484026" r:id="rId3"/>
    <p:sldLayoutId id="2147484027" r:id="rId4"/>
    <p:sldLayoutId id="2147484028" r:id="rId5"/>
    <p:sldLayoutId id="2147484029" r:id="rId6"/>
    <p:sldLayoutId id="2147484030" r:id="rId7"/>
    <p:sldLayoutId id="2147484031" r:id="rId8"/>
    <p:sldLayoutId id="2147484032" r:id="rId9"/>
    <p:sldLayoutId id="2147484033" r:id="rId10"/>
    <p:sldLayoutId id="2147484034"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Light" panose="020F0302020204030204" pitchFamily="34" charset="0"/>
          <a:cs typeface="Arial" charset="0"/>
        </a:defRPr>
      </a:lvl2pPr>
      <a:lvl3pPr algn="l" rtl="0" eaLnBrk="0" fontAlgn="base" hangingPunct="0">
        <a:spcBef>
          <a:spcPct val="0"/>
        </a:spcBef>
        <a:spcAft>
          <a:spcPct val="0"/>
        </a:spcAft>
        <a:defRPr sz="4400">
          <a:solidFill>
            <a:schemeClr val="tx2"/>
          </a:solidFill>
          <a:latin typeface="Calibri Light" panose="020F0302020204030204" pitchFamily="34" charset="0"/>
          <a:cs typeface="Arial" charset="0"/>
        </a:defRPr>
      </a:lvl3pPr>
      <a:lvl4pPr algn="l" rtl="0" eaLnBrk="0" fontAlgn="base" hangingPunct="0">
        <a:spcBef>
          <a:spcPct val="0"/>
        </a:spcBef>
        <a:spcAft>
          <a:spcPct val="0"/>
        </a:spcAft>
        <a:defRPr sz="4400">
          <a:solidFill>
            <a:schemeClr val="tx2"/>
          </a:solidFill>
          <a:latin typeface="Calibri Light" panose="020F0302020204030204" pitchFamily="34" charset="0"/>
          <a:cs typeface="Arial" charset="0"/>
        </a:defRPr>
      </a:lvl4pPr>
      <a:lvl5pPr algn="l" rtl="0" eaLnBrk="0" fontAlgn="base" hangingPunct="0">
        <a:spcBef>
          <a:spcPct val="0"/>
        </a:spcBef>
        <a:spcAft>
          <a:spcPct val="0"/>
        </a:spcAft>
        <a:defRPr sz="4400">
          <a:solidFill>
            <a:schemeClr val="tx2"/>
          </a:solidFill>
          <a:latin typeface="Calibri Light" panose="020F0302020204030204" pitchFamily="34" charset="0"/>
          <a:cs typeface="Arial" charset="0"/>
        </a:defRPr>
      </a:lvl5pPr>
      <a:lvl6pPr marL="457200" algn="l" rtl="0" fontAlgn="base">
        <a:spcBef>
          <a:spcPct val="0"/>
        </a:spcBef>
        <a:spcAft>
          <a:spcPct val="0"/>
        </a:spcAft>
        <a:defRPr sz="4400">
          <a:solidFill>
            <a:schemeClr val="tx2"/>
          </a:solidFill>
          <a:latin typeface="Tahoma" pitchFamily="34" charset="0"/>
          <a:cs typeface="Arial" charset="0"/>
        </a:defRPr>
      </a:lvl6pPr>
      <a:lvl7pPr marL="914400" algn="l" rtl="0" fontAlgn="base">
        <a:spcBef>
          <a:spcPct val="0"/>
        </a:spcBef>
        <a:spcAft>
          <a:spcPct val="0"/>
        </a:spcAft>
        <a:defRPr sz="4400">
          <a:solidFill>
            <a:schemeClr val="tx2"/>
          </a:solidFill>
          <a:latin typeface="Tahoma" pitchFamily="34" charset="0"/>
          <a:cs typeface="Arial" charset="0"/>
        </a:defRPr>
      </a:lvl7pPr>
      <a:lvl8pPr marL="1371600" algn="l" rtl="0" fontAlgn="base">
        <a:spcBef>
          <a:spcPct val="0"/>
        </a:spcBef>
        <a:spcAft>
          <a:spcPct val="0"/>
        </a:spcAft>
        <a:defRPr sz="4400">
          <a:solidFill>
            <a:schemeClr val="tx2"/>
          </a:solidFill>
          <a:latin typeface="Tahoma" pitchFamily="34" charset="0"/>
          <a:cs typeface="Arial" charset="0"/>
        </a:defRPr>
      </a:lvl8pPr>
      <a:lvl9pPr marL="1828800" algn="l" rtl="0" fontAlgn="base">
        <a:spcBef>
          <a:spcPct val="0"/>
        </a:spcBef>
        <a:spcAft>
          <a:spcPct val="0"/>
        </a:spcAft>
        <a:defRPr sz="4400">
          <a:solidFill>
            <a:schemeClr val="tx2"/>
          </a:solidFill>
          <a:latin typeface="Tahoma" pitchFamily="34" charset="0"/>
          <a:cs typeface="Arial"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acintosh%20HD:Applications:Microsoft%20Office%202004:Office:PPT_IB_SupportFiles:Images:54433_CH06_FIG0602.jp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90600" y="914400"/>
            <a:ext cx="7772400" cy="2224088"/>
          </a:xfrm>
        </p:spPr>
        <p:txBody>
          <a:bodyPr/>
          <a:lstStyle/>
          <a:p>
            <a:pPr algn="ctr"/>
            <a:r>
              <a:rPr lang="en-US" altLang="en-US" sz="3500" dirty="0" smtClean="0">
                <a:latin typeface="Cambria" panose="02040503050406030204" pitchFamily="18" charset="0"/>
              </a:rPr>
              <a:t>Epidemiologic Study Designs:</a:t>
            </a:r>
            <a:br>
              <a:rPr lang="en-US" altLang="en-US" sz="3500" dirty="0" smtClean="0">
                <a:latin typeface="Cambria" panose="02040503050406030204" pitchFamily="18" charset="0"/>
              </a:rPr>
            </a:br>
            <a:r>
              <a:rPr lang="en-US" altLang="en-US" sz="3500" dirty="0" smtClean="0">
                <a:latin typeface="Cambria" panose="02040503050406030204" pitchFamily="18" charset="0"/>
              </a:rPr>
              <a:t>Ecologic study, Cross-section Study, and Case control Study</a:t>
            </a:r>
          </a:p>
        </p:txBody>
      </p:sp>
      <p:sp>
        <p:nvSpPr>
          <p:cNvPr id="5123" name="Subtitle 2"/>
          <p:cNvSpPr>
            <a:spLocks noGrp="1"/>
          </p:cNvSpPr>
          <p:nvPr>
            <p:ph type="subTitle" idx="1"/>
          </p:nvPr>
        </p:nvSpPr>
        <p:spPr>
          <a:xfrm>
            <a:off x="1676400" y="3810000"/>
            <a:ext cx="6400800" cy="1752600"/>
          </a:xfrm>
        </p:spPr>
        <p:txBody>
          <a:bodyPr/>
          <a:lstStyle/>
          <a:p>
            <a:endParaRPr lang="en-US" altLang="en-US" sz="3000" smtClean="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sz="4000" smtClean="0">
                <a:latin typeface="Cambria" panose="02040503050406030204" pitchFamily="18" charset="0"/>
                <a:ea typeface="Cambria Math" panose="02040503050406030204" pitchFamily="18" charset="0"/>
                <a:cs typeface="Cambria Math" panose="02040503050406030204" pitchFamily="18" charset="0"/>
              </a:rPr>
              <a:t>Learning Objectives</a:t>
            </a:r>
          </a:p>
        </p:txBody>
      </p:sp>
      <p:sp>
        <p:nvSpPr>
          <p:cNvPr id="7171" name="Content Placeholder 2"/>
          <p:cNvSpPr>
            <a:spLocks noGrp="1"/>
          </p:cNvSpPr>
          <p:nvPr>
            <p:ph idx="1"/>
          </p:nvPr>
        </p:nvSpPr>
        <p:spPr>
          <a:xfrm>
            <a:off x="1182688" y="2017713"/>
            <a:ext cx="7772400" cy="4535487"/>
          </a:xfrm>
        </p:spPr>
        <p:txBody>
          <a:bodyPr/>
          <a:lstStyle/>
          <a:p>
            <a:pPr>
              <a:spcAft>
                <a:spcPts val="1800"/>
              </a:spcAft>
            </a:pPr>
            <a:r>
              <a:rPr lang="en-US" altLang="en-US" sz="2600" smtClean="0">
                <a:latin typeface="Cambria" panose="02040503050406030204" pitchFamily="18" charset="0"/>
              </a:rPr>
              <a:t>Describe analytical epidemiologic study designs</a:t>
            </a:r>
          </a:p>
          <a:p>
            <a:pPr>
              <a:spcAft>
                <a:spcPts val="1800"/>
              </a:spcAft>
            </a:pPr>
            <a:r>
              <a:rPr lang="en-US" altLang="en-US" sz="2600" smtClean="0">
                <a:latin typeface="Cambria" panose="02040503050406030204" pitchFamily="18" charset="0"/>
              </a:rPr>
              <a:t>State  three ways in which study designs differ from one another</a:t>
            </a:r>
          </a:p>
          <a:p>
            <a:pPr>
              <a:spcAft>
                <a:spcPts val="1800"/>
              </a:spcAft>
            </a:pPr>
            <a:r>
              <a:rPr lang="en-US" altLang="en-US" sz="2600" smtClean="0">
                <a:latin typeface="Cambria" panose="02040503050406030204" pitchFamily="18" charset="0"/>
              </a:rPr>
              <a:t>Definition  and Calculation of  an odds ratio</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sz="3600" smtClean="0">
                <a:latin typeface="Cambria" panose="02040503050406030204" pitchFamily="18" charset="0"/>
              </a:rPr>
              <a:t>Introduction</a:t>
            </a:r>
          </a:p>
        </p:txBody>
      </p:sp>
      <p:sp>
        <p:nvSpPr>
          <p:cNvPr id="3" name="Content Placeholder 2"/>
          <p:cNvSpPr>
            <a:spLocks noGrp="1"/>
          </p:cNvSpPr>
          <p:nvPr>
            <p:ph idx="1"/>
          </p:nvPr>
        </p:nvSpPr>
        <p:spPr/>
        <p:txBody>
          <a:bodyPr/>
          <a:lstStyle/>
          <a:p>
            <a:r>
              <a:rPr lang="en-US" smtClean="0">
                <a:latin typeface="Cambria" panose="02040503050406030204" pitchFamily="18" charset="0"/>
              </a:rPr>
              <a:t>Major categories of analytic designs:</a:t>
            </a:r>
          </a:p>
          <a:p>
            <a:pPr lvl="1" eaLnBrk="1" hangingPunct="1"/>
            <a:r>
              <a:rPr lang="en-US" altLang="en-US" sz="2400" smtClean="0">
                <a:latin typeface="Cambria" panose="02040503050406030204" pitchFamily="18" charset="0"/>
              </a:rPr>
              <a:t>Ecologic study</a:t>
            </a:r>
          </a:p>
          <a:p>
            <a:pPr lvl="1" eaLnBrk="1" hangingPunct="1"/>
            <a:r>
              <a:rPr lang="en-US" altLang="en-US" sz="2400" smtClean="0">
                <a:latin typeface="Cambria" panose="02040503050406030204" pitchFamily="18" charset="0"/>
              </a:rPr>
              <a:t>Cross-sectional study</a:t>
            </a:r>
          </a:p>
          <a:p>
            <a:pPr lvl="1" eaLnBrk="1" hangingPunct="1"/>
            <a:r>
              <a:rPr lang="en-US" altLang="en-US" sz="2400" smtClean="0">
                <a:latin typeface="Cambria" panose="02040503050406030204" pitchFamily="18" charset="0"/>
              </a:rPr>
              <a:t>Case-control </a:t>
            </a:r>
          </a:p>
          <a:p>
            <a:pPr lvl="1" eaLnBrk="1" hangingPunct="1"/>
            <a:r>
              <a:rPr lang="en-US" altLang="en-US" sz="2400" smtClean="0">
                <a:latin typeface="Cambria" panose="02040503050406030204" pitchFamily="18" charset="0"/>
              </a:rPr>
              <a:t>Cohort</a:t>
            </a:r>
          </a:p>
          <a:p>
            <a:pPr lvl="1" eaLnBrk="1" hangingPunct="1"/>
            <a:r>
              <a:rPr lang="en-US" altLang="en-US" sz="2400" smtClean="0">
                <a:latin typeface="Cambria" panose="02040503050406030204" pitchFamily="18" charset="0"/>
              </a:rPr>
              <a:t>Randomized controlled trial</a:t>
            </a:r>
          </a:p>
          <a:p>
            <a:pPr>
              <a:buFont typeface="Wingdings" panose="05000000000000000000" pitchFamily="2" charset="2"/>
              <a:buNone/>
            </a:pPr>
            <a:endParaRPr lang="en-US" smtClean="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sz="3600" smtClean="0">
                <a:latin typeface="Cambria" panose="02040503050406030204" pitchFamily="18" charset="0"/>
              </a:rPr>
              <a:t>Characteristics of Study Designs</a:t>
            </a:r>
          </a:p>
        </p:txBody>
      </p:sp>
      <p:sp>
        <p:nvSpPr>
          <p:cNvPr id="10243" name="Content Placeholder 2"/>
          <p:cNvSpPr>
            <a:spLocks noGrp="1"/>
          </p:cNvSpPr>
          <p:nvPr>
            <p:ph idx="1"/>
          </p:nvPr>
        </p:nvSpPr>
        <p:spPr>
          <a:xfrm>
            <a:off x="1182688" y="2017713"/>
            <a:ext cx="7772400" cy="4535487"/>
          </a:xfrm>
        </p:spPr>
        <p:txBody>
          <a:bodyPr/>
          <a:lstStyle/>
          <a:p>
            <a:pPr eaLnBrk="1" hangingPunct="1">
              <a:spcAft>
                <a:spcPts val="1800"/>
              </a:spcAft>
            </a:pPr>
            <a:r>
              <a:rPr lang="en-US" altLang="en-US" sz="2400" dirty="0" smtClean="0">
                <a:solidFill>
                  <a:srgbClr val="FF0000"/>
                </a:solidFill>
                <a:latin typeface="Cambria" panose="02040503050406030204" pitchFamily="18" charset="0"/>
              </a:rPr>
              <a:t>Number of observations made in the study design</a:t>
            </a:r>
          </a:p>
          <a:p>
            <a:pPr eaLnBrk="1" hangingPunct="1">
              <a:spcAft>
                <a:spcPts val="1800"/>
              </a:spcAft>
            </a:pPr>
            <a:r>
              <a:rPr lang="en-US" altLang="en-US" sz="2400" dirty="0">
                <a:solidFill>
                  <a:srgbClr val="FF0000"/>
                </a:solidFill>
                <a:latin typeface="Cambria" panose="02040503050406030204" pitchFamily="18" charset="0"/>
              </a:rPr>
              <a:t>D</a:t>
            </a:r>
            <a:r>
              <a:rPr lang="en-US" altLang="en-US" sz="2400" dirty="0" smtClean="0">
                <a:solidFill>
                  <a:srgbClr val="FF0000"/>
                </a:solidFill>
                <a:latin typeface="Cambria" panose="02040503050406030204" pitchFamily="18" charset="0"/>
              </a:rPr>
              <a:t>irectionality of exposure</a:t>
            </a:r>
            <a:endParaRPr lang="en-US" altLang="en-US" sz="2400" dirty="0" smtClean="0">
              <a:latin typeface="Cambria" panose="02040503050406030204" pitchFamily="18" charset="0"/>
            </a:endParaRPr>
          </a:p>
          <a:p>
            <a:pPr eaLnBrk="1" hangingPunct="1">
              <a:spcAft>
                <a:spcPts val="1800"/>
              </a:spcAft>
            </a:pPr>
            <a:r>
              <a:rPr lang="en-US" altLang="en-US" sz="2400" dirty="0" smtClean="0">
                <a:solidFill>
                  <a:srgbClr val="FF0000"/>
                </a:solidFill>
                <a:latin typeface="Cambria" panose="02040503050406030204" pitchFamily="18" charset="0"/>
              </a:rPr>
              <a:t>Timing of data collection</a:t>
            </a:r>
          </a:p>
          <a:p>
            <a:pPr eaLnBrk="1" hangingPunct="1">
              <a:spcAft>
                <a:spcPts val="1800"/>
              </a:spcAft>
            </a:pPr>
            <a:r>
              <a:rPr lang="en-US" altLang="en-US" sz="2400" dirty="0" smtClean="0">
                <a:solidFill>
                  <a:srgbClr val="FF0000"/>
                </a:solidFill>
                <a:latin typeface="Cambria" panose="02040503050406030204" pitchFamily="18" charset="0"/>
              </a:rPr>
              <a:t>Unit of observation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smtClean="0">
                <a:latin typeface="Cambria" panose="02040503050406030204" pitchFamily="18" charset="0"/>
              </a:rPr>
              <a:t>Number of observation</a:t>
            </a:r>
          </a:p>
        </p:txBody>
      </p:sp>
      <p:sp>
        <p:nvSpPr>
          <p:cNvPr id="12291" name="Content Placeholder 2"/>
          <p:cNvSpPr>
            <a:spLocks noGrp="1"/>
          </p:cNvSpPr>
          <p:nvPr>
            <p:ph idx="1"/>
          </p:nvPr>
        </p:nvSpPr>
        <p:spPr/>
        <p:txBody>
          <a:bodyPr/>
          <a:lstStyle/>
          <a:p>
            <a:pPr>
              <a:spcAft>
                <a:spcPts val="1800"/>
              </a:spcAft>
              <a:buFont typeface="Wingdings" panose="05000000000000000000" pitchFamily="2" charset="2"/>
              <a:buChar char="q"/>
            </a:pPr>
            <a:r>
              <a:rPr lang="en-US" altLang="en-US" sz="2800" smtClean="0">
                <a:latin typeface="Cambria" panose="02040503050406030204" pitchFamily="18" charset="0"/>
              </a:rPr>
              <a:t>Observations of subjects may be made only once</a:t>
            </a:r>
          </a:p>
          <a:p>
            <a:pPr lvl="1">
              <a:spcAft>
                <a:spcPts val="1800"/>
              </a:spcAft>
              <a:buFont typeface="Calibri" panose="020F0502020204030204" pitchFamily="34" charset="0"/>
              <a:buChar char="—"/>
            </a:pPr>
            <a:r>
              <a:rPr lang="en-US" altLang="en-US" sz="2400" smtClean="0">
                <a:latin typeface="Cambria" panose="02040503050406030204" pitchFamily="18" charset="0"/>
              </a:rPr>
              <a:t>Cross-sectional study</a:t>
            </a:r>
          </a:p>
          <a:p>
            <a:pPr lvl="1">
              <a:spcAft>
                <a:spcPts val="1800"/>
              </a:spcAft>
              <a:buFont typeface="Calibri" panose="020F0502020204030204" pitchFamily="34" charset="0"/>
              <a:buChar char="—"/>
            </a:pPr>
            <a:r>
              <a:rPr lang="en-US" altLang="en-US" sz="2400" smtClean="0">
                <a:latin typeface="Cambria" panose="02040503050406030204" pitchFamily="18" charset="0"/>
              </a:rPr>
              <a:t>Case control study</a:t>
            </a:r>
          </a:p>
          <a:p>
            <a:pPr>
              <a:spcAft>
                <a:spcPts val="1800"/>
              </a:spcAft>
              <a:buSzPct val="70000"/>
              <a:buFont typeface="Wingdings" panose="05000000000000000000" pitchFamily="2" charset="2"/>
              <a:buChar char="q"/>
            </a:pPr>
            <a:r>
              <a:rPr lang="en-US" altLang="en-US" sz="2800" smtClean="0">
                <a:latin typeface="Cambria" panose="02040503050406030204" pitchFamily="18" charset="0"/>
              </a:rPr>
              <a:t>Two or more examinations may be made</a:t>
            </a:r>
          </a:p>
          <a:p>
            <a:pPr lvl="1">
              <a:spcAft>
                <a:spcPts val="1800"/>
              </a:spcAft>
              <a:buSzPct val="70000"/>
              <a:buFont typeface="Calibri" panose="020F0502020204030204" pitchFamily="34" charset="0"/>
              <a:buChar char="―"/>
            </a:pPr>
            <a:r>
              <a:rPr lang="en-US" altLang="en-US" sz="2400" smtClean="0">
                <a:latin typeface="Cambria" panose="02040503050406030204" pitchFamily="18" charset="0"/>
              </a:rPr>
              <a:t>Cohort study</a:t>
            </a:r>
          </a:p>
          <a:p>
            <a:pPr lvl="1">
              <a:spcAft>
                <a:spcPts val="1800"/>
              </a:spcAft>
              <a:buSzPct val="70000"/>
              <a:buFont typeface="Calibri" panose="020F0502020204030204" pitchFamily="34" charset="0"/>
              <a:buChar char="―"/>
            </a:pPr>
            <a:r>
              <a:rPr lang="en-US" altLang="en-US" sz="2400" smtClean="0">
                <a:latin typeface="Cambria" panose="02040503050406030204" pitchFamily="18" charset="0"/>
              </a:rPr>
              <a:t>Experimental study</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z="3600" smtClean="0">
                <a:latin typeface="Cambria" panose="02040503050406030204" pitchFamily="18" charset="0"/>
              </a:rPr>
              <a:t>Directionality of exposure</a:t>
            </a:r>
          </a:p>
        </p:txBody>
      </p:sp>
      <p:sp>
        <p:nvSpPr>
          <p:cNvPr id="14339" name="Content Placeholder 2"/>
          <p:cNvSpPr>
            <a:spLocks noGrp="1"/>
          </p:cNvSpPr>
          <p:nvPr>
            <p:ph idx="1"/>
          </p:nvPr>
        </p:nvSpPr>
        <p:spPr/>
        <p:txBody>
          <a:bodyPr/>
          <a:lstStyle/>
          <a:p>
            <a:pPr>
              <a:spcAft>
                <a:spcPts val="1800"/>
              </a:spcAft>
            </a:pPr>
            <a:r>
              <a:rPr lang="en-US" altLang="en-US" sz="2800" smtClean="0">
                <a:latin typeface="Cambria" panose="02040503050406030204" pitchFamily="18" charset="0"/>
              </a:rPr>
              <a:t>Refers to the measurement of exposure relative to disease</a:t>
            </a:r>
          </a:p>
          <a:p>
            <a:pPr lvl="1">
              <a:spcAft>
                <a:spcPts val="1800"/>
              </a:spcAft>
              <a:buFont typeface="Wingdings" panose="05000000000000000000" pitchFamily="2" charset="2"/>
              <a:buChar char="q"/>
            </a:pPr>
            <a:r>
              <a:rPr lang="en-US" altLang="en-US" sz="2600" smtClean="0">
                <a:latin typeface="Cambria" panose="02040503050406030204" pitchFamily="18" charset="0"/>
              </a:rPr>
              <a:t>Retrospective approach:</a:t>
            </a:r>
          </a:p>
          <a:p>
            <a:pPr lvl="2">
              <a:spcAft>
                <a:spcPts val="1800"/>
              </a:spcAft>
              <a:buFont typeface="Wingdings" panose="05000000000000000000" pitchFamily="2" charset="2"/>
              <a:buChar char="Ø"/>
            </a:pPr>
            <a:r>
              <a:rPr lang="en-US" altLang="en-US" sz="2600" smtClean="0">
                <a:latin typeface="Cambria" panose="02040503050406030204" pitchFamily="18" charset="0"/>
              </a:rPr>
              <a:t>Retrospective means obtaining information </a:t>
            </a:r>
            <a:br>
              <a:rPr lang="en-US" altLang="en-US" sz="2600" smtClean="0">
                <a:latin typeface="Cambria" panose="02040503050406030204" pitchFamily="18" charset="0"/>
              </a:rPr>
            </a:br>
            <a:r>
              <a:rPr lang="en-US" altLang="en-US" sz="2600" smtClean="0">
                <a:latin typeface="Cambria" panose="02040503050406030204" pitchFamily="18" charset="0"/>
              </a:rPr>
              <a:t>    about exposures that occurred in the past.</a:t>
            </a:r>
          </a:p>
          <a:p>
            <a:pPr lvl="1">
              <a:spcAft>
                <a:spcPts val="1800"/>
              </a:spcAft>
              <a:buFont typeface="Wingdings" panose="05000000000000000000" pitchFamily="2" charset="2"/>
              <a:buChar char="q"/>
            </a:pPr>
            <a:r>
              <a:rPr lang="en-US" altLang="en-US" sz="2600" smtClean="0">
                <a:latin typeface="Cambria" panose="02040503050406030204" pitchFamily="18" charset="0"/>
              </a:rPr>
              <a:t>A single point in time:</a:t>
            </a:r>
          </a:p>
          <a:p>
            <a:pPr lvl="1">
              <a:spcAft>
                <a:spcPts val="1800"/>
              </a:spcAft>
              <a:buFont typeface="Wingdings" panose="05000000000000000000" pitchFamily="2" charset="2"/>
              <a:buChar char="q"/>
            </a:pPr>
            <a:r>
              <a:rPr lang="en-US" altLang="en-US" sz="2600" smtClean="0">
                <a:latin typeface="Cambria" panose="02040503050406030204" pitchFamily="18" charset="0"/>
              </a:rPr>
              <a:t>Prospective approach</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sz="3600" smtClean="0">
                <a:latin typeface="Cambria" panose="02040503050406030204" pitchFamily="18" charset="0"/>
              </a:rPr>
              <a:t>Timing of Data collection</a:t>
            </a:r>
          </a:p>
        </p:txBody>
      </p:sp>
      <p:sp>
        <p:nvSpPr>
          <p:cNvPr id="15363" name="Content Placeholder 2"/>
          <p:cNvSpPr>
            <a:spLocks noGrp="1"/>
          </p:cNvSpPr>
          <p:nvPr>
            <p:ph idx="1"/>
          </p:nvPr>
        </p:nvSpPr>
        <p:spPr/>
        <p:txBody>
          <a:bodyPr/>
          <a:lstStyle/>
          <a:p>
            <a:pPr>
              <a:spcAft>
                <a:spcPts val="1800"/>
              </a:spcAft>
            </a:pPr>
            <a:r>
              <a:rPr lang="en-US" altLang="en-US" sz="2400" smtClean="0">
                <a:latin typeface="Cambria" panose="02040503050406030204" pitchFamily="18" charset="0"/>
              </a:rPr>
              <a:t>Some studies, information is obtained about exposures that occurred in the past</a:t>
            </a:r>
          </a:p>
          <a:p>
            <a:pPr>
              <a:spcAft>
                <a:spcPts val="1800"/>
              </a:spcAft>
            </a:pPr>
            <a:r>
              <a:rPr lang="en-US" altLang="en-US" sz="2400" smtClean="0">
                <a:latin typeface="Cambria" panose="02040503050406030204" pitchFamily="18" charset="0"/>
              </a:rPr>
              <a:t>Or in other studies, subjects may be followed prospectively over a period of time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z="4000" smtClean="0">
                <a:latin typeface="Cambria" panose="02040503050406030204" pitchFamily="18" charset="0"/>
              </a:rPr>
              <a:t>Unit of Observation</a:t>
            </a:r>
          </a:p>
        </p:txBody>
      </p:sp>
      <p:sp>
        <p:nvSpPr>
          <p:cNvPr id="17411" name="Content Placeholder 2"/>
          <p:cNvSpPr>
            <a:spLocks noGrp="1"/>
          </p:cNvSpPr>
          <p:nvPr>
            <p:ph idx="1"/>
          </p:nvPr>
        </p:nvSpPr>
        <p:spPr/>
        <p:txBody>
          <a:bodyPr/>
          <a:lstStyle/>
          <a:p>
            <a:pPr>
              <a:spcBef>
                <a:spcPct val="0"/>
              </a:spcBef>
              <a:spcAft>
                <a:spcPts val="2400"/>
              </a:spcAft>
            </a:pPr>
            <a:r>
              <a:rPr lang="en-US" altLang="en-US" smtClean="0">
                <a:latin typeface="Cambria" panose="02040503050406030204" pitchFamily="18" charset="0"/>
              </a:rPr>
              <a:t>Individual – </a:t>
            </a:r>
            <a:r>
              <a:rPr lang="en-US" altLang="en-US" sz="2800" smtClean="0">
                <a:latin typeface="Cambria" panose="02040503050406030204" pitchFamily="18" charset="0"/>
              </a:rPr>
              <a:t>Cross-sectional, case-control, cohort study</a:t>
            </a:r>
          </a:p>
          <a:p>
            <a:pPr>
              <a:spcBef>
                <a:spcPct val="0"/>
              </a:spcBef>
              <a:spcAft>
                <a:spcPts val="1200"/>
              </a:spcAft>
            </a:pPr>
            <a:r>
              <a:rPr lang="en-US" altLang="en-US" smtClean="0">
                <a:latin typeface="Cambria" panose="02040503050406030204" pitchFamily="18" charset="0"/>
              </a:rPr>
              <a:t>Entire group  - Ecologic study</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en-US" sz="4000" smtClean="0">
                <a:latin typeface="Cambria" panose="02040503050406030204" pitchFamily="18" charset="0"/>
              </a:rPr>
              <a:t>Observational Analytic Studies</a:t>
            </a:r>
          </a:p>
        </p:txBody>
      </p:sp>
      <p:sp>
        <p:nvSpPr>
          <p:cNvPr id="18435" name="Content Placeholder 2"/>
          <p:cNvSpPr>
            <a:spLocks noGrp="1"/>
          </p:cNvSpPr>
          <p:nvPr>
            <p:ph idx="1"/>
          </p:nvPr>
        </p:nvSpPr>
        <p:spPr/>
        <p:txBody>
          <a:bodyPr/>
          <a:lstStyle/>
          <a:p>
            <a:pPr eaLnBrk="1" hangingPunct="1"/>
            <a:r>
              <a:rPr lang="en-US" altLang="en-US" dirty="0" smtClean="0">
                <a:latin typeface="Cambria" panose="02040503050406030204" pitchFamily="18" charset="0"/>
              </a:rPr>
              <a:t>Ecologic</a:t>
            </a:r>
          </a:p>
          <a:p>
            <a:pPr eaLnBrk="1" hangingPunct="1"/>
            <a:r>
              <a:rPr lang="en-US" altLang="en-US" dirty="0" smtClean="0">
                <a:latin typeface="Cambria" panose="02040503050406030204" pitchFamily="18" charset="0"/>
              </a:rPr>
              <a:t>Cross-sectional study</a:t>
            </a:r>
          </a:p>
          <a:p>
            <a:pPr eaLnBrk="1" hangingPunct="1"/>
            <a:r>
              <a:rPr lang="en-US" altLang="en-US" dirty="0" smtClean="0">
                <a:latin typeface="Cambria" panose="02040503050406030204" pitchFamily="18" charset="0"/>
              </a:rPr>
              <a:t>Case-control</a:t>
            </a:r>
          </a:p>
          <a:p>
            <a:pPr eaLnBrk="1" hangingPunct="1"/>
            <a:r>
              <a:rPr lang="en-US" altLang="en-US" dirty="0" smtClean="0">
                <a:latin typeface="Cambria" panose="02040503050406030204" pitchFamily="18" charset="0"/>
              </a:rPr>
              <a:t>Cohort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p:cNvSpPr>
            <a:spLocks noGrp="1" noChangeArrowheads="1"/>
          </p:cNvSpPr>
          <p:nvPr>
            <p:ph type="title"/>
          </p:nvPr>
        </p:nvSpPr>
        <p:spPr/>
        <p:txBody>
          <a:bodyPr/>
          <a:lstStyle/>
          <a:p>
            <a:pPr eaLnBrk="1" hangingPunct="1"/>
            <a:r>
              <a:rPr lang="en-US" altLang="en-US" dirty="0" smtClean="0"/>
              <a:t>Cross Sectional Study</a:t>
            </a:r>
          </a:p>
        </p:txBody>
      </p:sp>
      <p:sp>
        <p:nvSpPr>
          <p:cNvPr id="20483" name="Rectangle 7"/>
          <p:cNvSpPr>
            <a:spLocks noGrp="1" noChangeArrowheads="1"/>
          </p:cNvSpPr>
          <p:nvPr>
            <p:ph type="body" idx="1"/>
          </p:nvPr>
        </p:nvSpPr>
        <p:spPr/>
        <p:txBody>
          <a:bodyPr/>
          <a:lstStyle/>
          <a:p>
            <a:pPr eaLnBrk="1" hangingPunct="1">
              <a:lnSpc>
                <a:spcPct val="90000"/>
              </a:lnSpc>
              <a:spcBef>
                <a:spcPct val="50000"/>
              </a:spcBef>
              <a:buClr>
                <a:schemeClr val="accent1"/>
              </a:buClr>
              <a:buSzPct val="80000"/>
            </a:pPr>
            <a:r>
              <a:rPr lang="en-US" altLang="en-US" smtClean="0"/>
              <a:t>Determines disease and exposure status as they exist in a defined population at one specific point in time</a:t>
            </a:r>
          </a:p>
          <a:p>
            <a:pPr eaLnBrk="1" hangingPunct="1">
              <a:lnSpc>
                <a:spcPct val="90000"/>
              </a:lnSpc>
              <a:spcBef>
                <a:spcPct val="50000"/>
              </a:spcBef>
              <a:buClr>
                <a:schemeClr val="accent1"/>
              </a:buClr>
              <a:buSzPct val="80000"/>
            </a:pPr>
            <a:r>
              <a:rPr lang="en-US" altLang="en-US" smtClean="0"/>
              <a:t>Snapshot of </a:t>
            </a:r>
          </a:p>
          <a:p>
            <a:pPr lvl="1" eaLnBrk="1" hangingPunct="1">
              <a:lnSpc>
                <a:spcPct val="90000"/>
              </a:lnSpc>
              <a:buClrTx/>
              <a:buSzTx/>
              <a:buFontTx/>
              <a:buChar char="–"/>
            </a:pPr>
            <a:r>
              <a:rPr lang="en-US" altLang="en-US" sz="3200" smtClean="0">
                <a:solidFill>
                  <a:srgbClr val="518161"/>
                </a:solidFill>
              </a:rPr>
              <a:t> Current disease status of a population</a:t>
            </a:r>
          </a:p>
          <a:p>
            <a:pPr lvl="1" eaLnBrk="1" hangingPunct="1">
              <a:lnSpc>
                <a:spcPct val="90000"/>
              </a:lnSpc>
              <a:buClrTx/>
              <a:buSzTx/>
              <a:buFontTx/>
              <a:buChar char="–"/>
            </a:pPr>
            <a:r>
              <a:rPr lang="en-US" altLang="en-US" sz="3200" smtClean="0">
                <a:solidFill>
                  <a:srgbClr val="518161"/>
                </a:solidFill>
              </a:rPr>
              <a:t>Current exposure</a:t>
            </a:r>
          </a:p>
        </p:txBody>
      </p:sp>
      <p:sp>
        <p:nvSpPr>
          <p:cNvPr id="20484" name="Text Box 3"/>
          <p:cNvSpPr txBox="1">
            <a:spLocks noChangeArrowheads="1"/>
          </p:cNvSpPr>
          <p:nvPr/>
        </p:nvSpPr>
        <p:spPr bwMode="auto">
          <a:xfrm>
            <a:off x="5851525" y="15652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75000"/>
              <a:buFont typeface="Wingdings" panose="05000000000000000000" pitchFamily="2" charset="2"/>
              <a:buChar char="n"/>
              <a:defRPr sz="3200">
                <a:solidFill>
                  <a:schemeClr val="tx1"/>
                </a:solidFill>
                <a:latin typeface="Times New Roman" panose="02020603050405020304" pitchFamily="18" charset="0"/>
              </a:defRPr>
            </a:lvl1pPr>
            <a:lvl2pPr marL="742950" indent="-285750">
              <a:spcBef>
                <a:spcPct val="20000"/>
              </a:spcBef>
              <a:buClr>
                <a:schemeClr val="bg2"/>
              </a:buClr>
              <a:buSzPct val="70000"/>
              <a:buFont typeface="Wingdings" panose="05000000000000000000" pitchFamily="2" charset="2"/>
              <a:buChar char="n"/>
              <a:defRPr sz="2800">
                <a:solidFill>
                  <a:schemeClr val="tx1"/>
                </a:solidFill>
                <a:latin typeface="Times New Roman" panose="02020603050405020304" pitchFamily="18" charset="0"/>
              </a:defRPr>
            </a:lvl2pPr>
            <a:lvl3pPr marL="1143000" indent="-228600">
              <a:spcBef>
                <a:spcPct val="20000"/>
              </a:spcBef>
              <a:buClr>
                <a:schemeClr val="folHlink"/>
              </a:buClr>
              <a:buSzPct val="60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Clr>
                <a:schemeClr val="tx1"/>
              </a:buClr>
              <a:buSzPct val="60000"/>
              <a:buFont typeface="Wingdings" panose="05000000000000000000" pitchFamily="2" charset="2"/>
              <a:buChar char="n"/>
              <a:defRPr sz="2000">
                <a:solidFill>
                  <a:schemeClr val="tx1"/>
                </a:solidFill>
                <a:latin typeface="Times New Roman" panose="02020603050405020304" pitchFamily="18" charset="0"/>
              </a:defRPr>
            </a:lvl4pPr>
            <a:lvl5pPr marL="2057400" indent="-228600">
              <a:spcBef>
                <a:spcPct val="20000"/>
              </a:spcBef>
              <a:buClr>
                <a:schemeClr val="accent1"/>
              </a:buClr>
              <a:buSzPct val="60000"/>
              <a:buFont typeface="Wingdings" panose="05000000000000000000" pitchFamily="2" charset="2"/>
              <a:buChar char="n"/>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SzPct val="60000"/>
              <a:buFont typeface="Wingdings" panose="05000000000000000000" pitchFamily="2" charset="2"/>
              <a:buChar char="n"/>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SzPct val="60000"/>
              <a:buFont typeface="Wingdings" panose="05000000000000000000" pitchFamily="2" charset="2"/>
              <a:buChar char="n"/>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SzPct val="60000"/>
              <a:buFont typeface="Wingdings" panose="05000000000000000000" pitchFamily="2" charset="2"/>
              <a:buChar char="n"/>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SzPct val="60000"/>
              <a:buFont typeface="Wingdings" panose="05000000000000000000" pitchFamily="2" charset="2"/>
              <a:buChar char="n"/>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en-US" altLang="en-US" sz="2400"/>
          </a:p>
        </p:txBody>
      </p:sp>
    </p:spTree>
    <p:extLst>
      <p:ext uri="{BB962C8B-B14F-4D97-AF65-F5344CB8AC3E}">
        <p14:creationId xmlns:p14="http://schemas.microsoft.com/office/powerpoint/2010/main" val="4263360017"/>
      </p:ext>
    </p:extLst>
  </p:cSld>
  <p:clrMapOvr>
    <a:masterClrMapping/>
  </p:clrMapOvr>
  <p:transition>
    <p:sndAc>
      <p:stSnd>
        <p:snd r:embed="rId3" name="whoosh.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p:txBody>
          <a:bodyPr/>
          <a:lstStyle/>
          <a:p>
            <a:pPr eaLnBrk="1" hangingPunct="1">
              <a:spcAft>
                <a:spcPts val="1800"/>
              </a:spcAft>
            </a:pPr>
            <a:r>
              <a:rPr lang="en-US" altLang="en-US" sz="2400" dirty="0" smtClean="0">
                <a:latin typeface="Cambria" panose="02040503050406030204" pitchFamily="18" charset="0"/>
              </a:rPr>
              <a:t>a study in which the units of analysis are populations or groups of people rather than individuals. </a:t>
            </a:r>
          </a:p>
          <a:p>
            <a:pPr lvl="1" eaLnBrk="1" hangingPunct="1">
              <a:lnSpc>
                <a:spcPct val="90000"/>
              </a:lnSpc>
            </a:pPr>
            <a:r>
              <a:rPr lang="en-US" altLang="en-US" sz="2400" dirty="0" smtClean="0">
                <a:solidFill>
                  <a:srgbClr val="000000"/>
                </a:solidFill>
                <a:latin typeface="Cambria" panose="02040503050406030204" pitchFamily="18" charset="0"/>
                <a:cs typeface="Arial" panose="020B0604020202020204" pitchFamily="34" charset="0"/>
              </a:rPr>
              <a:t>Population </a:t>
            </a:r>
            <a:r>
              <a:rPr lang="en-US" altLang="en-US" sz="2400" dirty="0">
                <a:solidFill>
                  <a:srgbClr val="000000"/>
                </a:solidFill>
                <a:latin typeface="Cambria" panose="02040503050406030204" pitchFamily="18" charset="0"/>
                <a:cs typeface="Arial" panose="020B0604020202020204" pitchFamily="34" charset="0"/>
              </a:rPr>
              <a:t>can be defined many </a:t>
            </a:r>
            <a:r>
              <a:rPr lang="en-US" altLang="en-US" sz="2400" dirty="0" smtClean="0">
                <a:solidFill>
                  <a:srgbClr val="000000"/>
                </a:solidFill>
                <a:latin typeface="Cambria" panose="02040503050406030204" pitchFamily="18" charset="0"/>
                <a:cs typeface="Arial" panose="020B0604020202020204" pitchFamily="34" charset="0"/>
              </a:rPr>
              <a:t>ways</a:t>
            </a:r>
            <a:endParaRPr lang="en-US" altLang="en-US" sz="2400" dirty="0">
              <a:solidFill>
                <a:srgbClr val="000000"/>
              </a:solidFill>
              <a:latin typeface="Cambria" panose="02040503050406030204" pitchFamily="18" charset="0"/>
              <a:cs typeface="Arial" panose="020B0604020202020204" pitchFamily="34" charset="0"/>
            </a:endParaRPr>
          </a:p>
          <a:p>
            <a:pPr eaLnBrk="1" hangingPunct="1">
              <a:lnSpc>
                <a:spcPct val="90000"/>
              </a:lnSpc>
            </a:pPr>
            <a:r>
              <a:rPr lang="en-US" altLang="en-US" sz="2400" dirty="0">
                <a:solidFill>
                  <a:srgbClr val="000000"/>
                </a:solidFill>
                <a:latin typeface="Cambria" panose="02040503050406030204" pitchFamily="18" charset="0"/>
                <a:cs typeface="Arial" panose="020B0604020202020204" pitchFamily="34" charset="0"/>
              </a:rPr>
              <a:t>Disease rates and exposures are measured in each of a series of populations and their relation is examined. </a:t>
            </a:r>
          </a:p>
          <a:p>
            <a:pPr eaLnBrk="1" hangingPunct="1">
              <a:lnSpc>
                <a:spcPct val="90000"/>
              </a:lnSpc>
            </a:pPr>
            <a:r>
              <a:rPr lang="en-US" altLang="en-US" sz="2400" dirty="0">
                <a:solidFill>
                  <a:srgbClr val="000000"/>
                </a:solidFill>
                <a:latin typeface="Cambria" panose="02040503050406030204" pitchFamily="18" charset="0"/>
                <a:cs typeface="Arial" panose="020B0604020202020204" pitchFamily="34" charset="0"/>
              </a:rPr>
              <a:t>E and D info often abstracted from published statistics and</a:t>
            </a:r>
          </a:p>
          <a:p>
            <a:pPr lvl="1" eaLnBrk="1" hangingPunct="1">
              <a:lnSpc>
                <a:spcPct val="90000"/>
              </a:lnSpc>
            </a:pPr>
            <a:r>
              <a:rPr lang="en-US" altLang="en-US" sz="2400" dirty="0">
                <a:solidFill>
                  <a:srgbClr val="000000"/>
                </a:solidFill>
                <a:latin typeface="Cambria" panose="02040503050406030204" pitchFamily="18" charset="0"/>
                <a:cs typeface="Arial" panose="020B0604020202020204" pitchFamily="34" charset="0"/>
              </a:rPr>
              <a:t>does not require expensive or time consuming data collection. </a:t>
            </a:r>
            <a:endParaRPr lang="en-US" altLang="en-US" sz="2400" dirty="0">
              <a:latin typeface="Cambria" panose="02040503050406030204" pitchFamily="18" charset="0"/>
            </a:endParaRPr>
          </a:p>
        </p:txBody>
      </p:sp>
      <p:sp>
        <p:nvSpPr>
          <p:cNvPr id="19459" name="Rectangle 2"/>
          <p:cNvSpPr>
            <a:spLocks noGrp="1" noChangeArrowheads="1"/>
          </p:cNvSpPr>
          <p:nvPr>
            <p:ph type="title"/>
          </p:nvPr>
        </p:nvSpPr>
        <p:spPr/>
        <p:txBody>
          <a:bodyPr/>
          <a:lstStyle/>
          <a:p>
            <a:pPr eaLnBrk="1" hangingPunct="1"/>
            <a:r>
              <a:rPr lang="en-US" altLang="en-US" smtClean="0">
                <a:latin typeface="Cambria" panose="02040503050406030204" pitchFamily="18" charset="0"/>
              </a:rPr>
              <a:t>Ecologic Studies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z="4000" smtClean="0">
                <a:latin typeface="Cambria" panose="02040503050406030204" pitchFamily="18" charset="0"/>
              </a:rPr>
              <a:t>Ecologic Studies</a:t>
            </a:r>
          </a:p>
        </p:txBody>
      </p:sp>
      <p:sp>
        <p:nvSpPr>
          <p:cNvPr id="20483" name="Content Placeholder 2"/>
          <p:cNvSpPr>
            <a:spLocks noGrp="1"/>
          </p:cNvSpPr>
          <p:nvPr>
            <p:ph idx="1"/>
          </p:nvPr>
        </p:nvSpPr>
        <p:spPr/>
        <p:txBody>
          <a:bodyPr/>
          <a:lstStyle/>
          <a:p>
            <a:pPr eaLnBrk="1" hangingPunct="1">
              <a:spcBef>
                <a:spcPct val="0"/>
              </a:spcBef>
              <a:spcAft>
                <a:spcPts val="2400"/>
              </a:spcAft>
            </a:pPr>
            <a:r>
              <a:rPr lang="en-US" altLang="en-US" sz="2400" b="1" dirty="0" smtClean="0">
                <a:latin typeface="Cambria" panose="02040503050406030204" pitchFamily="18" charset="0"/>
              </a:rPr>
              <a:t>Ecologic comparison study</a:t>
            </a:r>
            <a:r>
              <a:rPr lang="en-US" altLang="en-US" sz="2400" dirty="0" smtClean="0">
                <a:latin typeface="Cambria" panose="02040503050406030204" pitchFamily="18" charset="0"/>
              </a:rPr>
              <a:t>: involves an assessment of the association between exposure rates and disease rates during the same time period.</a:t>
            </a:r>
          </a:p>
          <a:p>
            <a:pPr eaLnBrk="1" hangingPunct="1">
              <a:spcBef>
                <a:spcPct val="0"/>
              </a:spcBef>
              <a:spcAft>
                <a:spcPts val="2400"/>
              </a:spcAft>
            </a:pPr>
            <a:r>
              <a:rPr lang="en-US" altLang="en-US" sz="2400" b="1" dirty="0" smtClean="0">
                <a:latin typeface="Cambria" panose="02040503050406030204" pitchFamily="18" charset="0"/>
              </a:rPr>
              <a:t>Ecologic correlation: </a:t>
            </a:r>
            <a:r>
              <a:rPr lang="en-US" altLang="en-US" sz="2400" dirty="0" smtClean="0">
                <a:latin typeface="Cambria" panose="02040503050406030204" pitchFamily="18" charset="0"/>
              </a:rPr>
              <a:t>an association between two variables (exposure and outcome) measured at the group level.</a:t>
            </a:r>
            <a:endParaRPr lang="en-US" altLang="en-US" sz="2400" b="1" dirty="0" smtClean="0">
              <a:latin typeface="Cambria" panose="02040503050406030204" pitchFamily="18" charset="0"/>
            </a:endParaRPr>
          </a:p>
          <a:p>
            <a:endParaRPr lang="en-US" alt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143000" y="5819775"/>
            <a:ext cx="7793038" cy="1004888"/>
          </a:xfrm>
        </p:spPr>
        <p:txBody>
          <a:bodyPr/>
          <a:lstStyle/>
          <a:p>
            <a:r>
              <a:rPr lang="en-US" altLang="en-US" sz="1600" smtClean="0">
                <a:latin typeface="Cambria" panose="02040503050406030204" pitchFamily="18" charset="0"/>
              </a:rPr>
              <a:t>Figure F02: Relationship between fertility and infant mortality in 48 countries of sub-Saharan Africa in 2000-2004.</a:t>
            </a:r>
            <a:br>
              <a:rPr lang="en-US" altLang="en-US" sz="1600" smtClean="0">
                <a:latin typeface="Cambria" panose="02040503050406030204" pitchFamily="18" charset="0"/>
              </a:rPr>
            </a:br>
            <a:endParaRPr lang="en-US" altLang="en-US" sz="1600" smtClean="0">
              <a:latin typeface="Cambria" panose="02040503050406030204" pitchFamily="18" charset="0"/>
            </a:endParaRPr>
          </a:p>
        </p:txBody>
      </p:sp>
      <p:pic>
        <p:nvPicPr>
          <p:cNvPr id="21507" name="Picture 2" descr="Average number of children per woman in 48 countries vs. infant mortlaity rate"/>
          <p:cNvPicPr>
            <a:picLocks noGrp="1" noChangeAspect="1" noChangeArrowheads="1"/>
          </p:cNvPicPr>
          <p:nvPr>
            <p:ph idx="1"/>
          </p:nvPr>
        </p:nvPicPr>
        <p:blipFill>
          <a:blip r:embed="rId3" r:link="rId4">
            <a:extLst>
              <a:ext uri="{28A0092B-C50C-407E-A947-70E740481C1C}">
                <a14:useLocalDpi xmlns:a14="http://schemas.microsoft.com/office/drawing/2010/main" val="0"/>
              </a:ext>
            </a:extLst>
          </a:blip>
          <a:srcRect/>
          <a:stretch>
            <a:fillRect/>
          </a:stretch>
        </p:blipFill>
        <p:spPr>
          <a:xfrm>
            <a:off x="1600200" y="1931988"/>
            <a:ext cx="5410200" cy="390207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508" name="TextBox 4"/>
          <p:cNvSpPr txBox="1">
            <a:spLocks noChangeArrowheads="1"/>
          </p:cNvSpPr>
          <p:nvPr/>
        </p:nvSpPr>
        <p:spPr bwMode="auto">
          <a:xfrm>
            <a:off x="1570038" y="941388"/>
            <a:ext cx="5440362"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3000">
                <a:latin typeface="Cambria" panose="02040503050406030204" pitchFamily="18" charset="0"/>
              </a:rPr>
              <a:t>Example of Ecologic correlation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150938" y="2209800"/>
            <a:ext cx="7305675" cy="3694113"/>
          </a:xfrm>
        </p:spPr>
      </p:pic>
      <p:sp>
        <p:nvSpPr>
          <p:cNvPr id="22531" name="Title 1"/>
          <p:cNvSpPr>
            <a:spLocks noGrp="1"/>
          </p:cNvSpPr>
          <p:nvPr>
            <p:ph type="title"/>
          </p:nvPr>
        </p:nvSpPr>
        <p:spPr/>
        <p:txBody>
          <a:bodyPr/>
          <a:lstStyle/>
          <a:p>
            <a:r>
              <a:rPr lang="en-US" altLang="en-US" sz="3600" smtClean="0">
                <a:latin typeface="Cambria" panose="02040503050406030204" pitchFamily="18" charset="0"/>
              </a:rPr>
              <a:t>Example of an Ecological study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017713"/>
            <a:ext cx="8116888" cy="4114800"/>
          </a:xfrm>
        </p:spPr>
        <p:txBody>
          <a:bodyPr/>
          <a:lstStyle/>
          <a:p>
            <a:pPr>
              <a:spcAft>
                <a:spcPts val="1200"/>
              </a:spcAft>
              <a:defRPr/>
            </a:pPr>
            <a:r>
              <a:rPr lang="en-US" dirty="0" smtClean="0">
                <a:latin typeface="Cambria" panose="02040503050406030204" pitchFamily="18" charset="0"/>
              </a:rPr>
              <a:t>Exposure: </a:t>
            </a:r>
          </a:p>
          <a:p>
            <a:pPr marL="0" indent="0">
              <a:spcBef>
                <a:spcPts val="0"/>
              </a:spcBef>
              <a:spcAft>
                <a:spcPts val="1200"/>
              </a:spcAft>
              <a:buFont typeface="Wingdings" panose="05000000000000000000" pitchFamily="2" charset="2"/>
              <a:buChar char="v"/>
              <a:defRPr/>
            </a:pPr>
            <a:r>
              <a:rPr lang="en-US" sz="2000" dirty="0" smtClean="0">
                <a:latin typeface="Cambria" panose="02040503050406030204" pitchFamily="18" charset="0"/>
              </a:rPr>
              <a:t>Primary care: Primary care physicians per 10,000 civilian population in each county who were in active office-based patient care in either family medicine, internal medicine or pediatrics</a:t>
            </a:r>
          </a:p>
          <a:p>
            <a:pPr marL="0" indent="0">
              <a:spcBef>
                <a:spcPts val="0"/>
              </a:spcBef>
              <a:spcAft>
                <a:spcPts val="1200"/>
              </a:spcAft>
              <a:buFont typeface="Wingdings" panose="05000000000000000000" pitchFamily="2" charset="2"/>
              <a:buChar char="v"/>
              <a:defRPr/>
            </a:pPr>
            <a:r>
              <a:rPr lang="en-US" sz="2400" dirty="0">
                <a:latin typeface="Cambria" panose="02040503050406030204" pitchFamily="18" charset="0"/>
              </a:rPr>
              <a:t> </a:t>
            </a:r>
            <a:r>
              <a:rPr lang="en-US" sz="2000" dirty="0" smtClean="0">
                <a:latin typeface="Cambria" panose="02040503050406030204" pitchFamily="18" charset="0"/>
              </a:rPr>
              <a:t>Income distribution :Gini Coefficient, an indicator of income inequality . Household income data from the 1990 US census were used to measure county-level income inequality. </a:t>
            </a:r>
            <a:endParaRPr lang="en-US" sz="2000" dirty="0">
              <a:latin typeface="Cambria" panose="02040503050406030204" pitchFamily="18" charset="0"/>
            </a:endParaRPr>
          </a:p>
        </p:txBody>
      </p:sp>
      <p:sp>
        <p:nvSpPr>
          <p:cNvPr id="23555" name="Title 1"/>
          <p:cNvSpPr>
            <a:spLocks noGrp="1"/>
          </p:cNvSpPr>
          <p:nvPr>
            <p:ph type="title"/>
          </p:nvPr>
        </p:nvSpPr>
        <p:spPr/>
        <p:txBody>
          <a:bodyPr/>
          <a:lstStyle/>
          <a:p>
            <a:r>
              <a:rPr lang="en-US" altLang="en-US" sz="3600" dirty="0" smtClean="0">
                <a:latin typeface="Cambria" panose="02040503050406030204" pitchFamily="18" charset="0"/>
              </a:rPr>
              <a:t>Example of an Ecological study (cont.)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z="3600" smtClean="0">
                <a:latin typeface="Cambria" panose="02040503050406030204" pitchFamily="18" charset="0"/>
              </a:rPr>
              <a:t>Ecologic (Ecological) Fallacy</a:t>
            </a:r>
          </a:p>
        </p:txBody>
      </p:sp>
      <p:sp>
        <p:nvSpPr>
          <p:cNvPr id="29699" name="Rectangle 3"/>
          <p:cNvSpPr>
            <a:spLocks noGrp="1" noChangeArrowheads="1"/>
          </p:cNvSpPr>
          <p:nvPr>
            <p:ph idx="1"/>
          </p:nvPr>
        </p:nvSpPr>
        <p:spPr/>
        <p:txBody>
          <a:bodyPr/>
          <a:lstStyle/>
          <a:p>
            <a:pPr eaLnBrk="1" hangingPunct="1"/>
            <a:r>
              <a:rPr lang="en-US" altLang="en-US" sz="2600" smtClean="0">
                <a:latin typeface="Cambria" panose="02040503050406030204" pitchFamily="18" charset="0"/>
              </a:rPr>
              <a:t>“An </a:t>
            </a:r>
            <a:r>
              <a:rPr lang="en-US" altLang="en-US" sz="2600" smtClean="0">
                <a:solidFill>
                  <a:srgbClr val="FF0000"/>
                </a:solidFill>
                <a:latin typeface="Cambria" panose="02040503050406030204" pitchFamily="18" charset="0"/>
              </a:rPr>
              <a:t>erroneous inference </a:t>
            </a:r>
            <a:r>
              <a:rPr lang="en-US" altLang="en-US" sz="2600" smtClean="0">
                <a:latin typeface="Cambria" panose="02040503050406030204" pitchFamily="18" charset="0"/>
              </a:rPr>
              <a:t>that may occur because an association observed between variables on an </a:t>
            </a:r>
            <a:r>
              <a:rPr lang="en-US" altLang="en-US" sz="2600" smtClean="0">
                <a:solidFill>
                  <a:srgbClr val="FF0000"/>
                </a:solidFill>
                <a:latin typeface="Cambria" panose="02040503050406030204" pitchFamily="18" charset="0"/>
              </a:rPr>
              <a:t>aggregate level </a:t>
            </a:r>
            <a:r>
              <a:rPr lang="en-US" altLang="en-US" sz="2600" smtClean="0">
                <a:latin typeface="Cambria" panose="02040503050406030204" pitchFamily="18" charset="0"/>
              </a:rPr>
              <a:t>does </a:t>
            </a:r>
            <a:r>
              <a:rPr lang="en-US" altLang="en-US" sz="2600" smtClean="0">
                <a:solidFill>
                  <a:srgbClr val="FF0000"/>
                </a:solidFill>
                <a:latin typeface="Cambria" panose="02040503050406030204" pitchFamily="18" charset="0"/>
              </a:rPr>
              <a:t>not necessarily represent </a:t>
            </a:r>
            <a:r>
              <a:rPr lang="en-US" altLang="en-US" sz="2600" smtClean="0">
                <a:latin typeface="Cambria" panose="02040503050406030204" pitchFamily="18" charset="0"/>
              </a:rPr>
              <a:t>or reflect the </a:t>
            </a:r>
            <a:r>
              <a:rPr lang="en-US" altLang="en-US" sz="2600" smtClean="0">
                <a:solidFill>
                  <a:srgbClr val="FF0000"/>
                </a:solidFill>
                <a:latin typeface="Cambria" panose="02040503050406030204" pitchFamily="18" charset="0"/>
              </a:rPr>
              <a:t>association</a:t>
            </a:r>
            <a:r>
              <a:rPr lang="en-US" altLang="en-US" sz="2600" smtClean="0">
                <a:latin typeface="Cambria" panose="02040503050406030204" pitchFamily="18" charset="0"/>
              </a:rPr>
              <a:t> that exists at an </a:t>
            </a:r>
            <a:r>
              <a:rPr lang="en-US" altLang="en-US" sz="2600" smtClean="0">
                <a:solidFill>
                  <a:srgbClr val="FF0000"/>
                </a:solidFill>
                <a:latin typeface="Cambria" panose="02040503050406030204" pitchFamily="18" charset="0"/>
              </a:rPr>
              <a:t>individual </a:t>
            </a:r>
            <a:r>
              <a:rPr lang="en-US" altLang="en-US" sz="2600" smtClean="0">
                <a:latin typeface="Cambria" panose="02040503050406030204" pitchFamily="18" charset="0"/>
              </a:rPr>
              <a:t>level”</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n-US" altLang="en-US" smtClean="0">
                <a:latin typeface="Cambria" panose="02040503050406030204" pitchFamily="18" charset="0"/>
              </a:rPr>
              <a:t>Example of Ecologic Fallacy</a:t>
            </a:r>
          </a:p>
        </p:txBody>
      </p:sp>
      <p:sp>
        <p:nvSpPr>
          <p:cNvPr id="5" name="Content Placeholder 2"/>
          <p:cNvSpPr txBox="1">
            <a:spLocks/>
          </p:cNvSpPr>
          <p:nvPr/>
        </p:nvSpPr>
        <p:spPr bwMode="auto">
          <a:xfrm>
            <a:off x="727075" y="20574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a:lstStyle>
          <a:p>
            <a:pPr eaLnBrk="1" hangingPunct="1">
              <a:spcAft>
                <a:spcPts val="2400"/>
              </a:spcAft>
              <a:defRPr/>
            </a:pPr>
            <a:r>
              <a:rPr lang="en-US" altLang="en-US" sz="2300" kern="0" dirty="0" smtClean="0">
                <a:latin typeface="Cambria" panose="02040503050406030204" pitchFamily="18" charset="0"/>
              </a:rPr>
              <a:t>Worldwide, richer cities have higher rates of coronary heart disease (CHD) than poorer cities.</a:t>
            </a:r>
          </a:p>
          <a:p>
            <a:pPr eaLnBrk="1" hangingPunct="1">
              <a:spcAft>
                <a:spcPts val="2400"/>
              </a:spcAft>
              <a:defRPr/>
            </a:pPr>
            <a:r>
              <a:rPr lang="en-US" altLang="en-US" sz="2300" kern="0" dirty="0" smtClean="0">
                <a:latin typeface="Cambria" panose="02040503050406030204" pitchFamily="18" charset="0"/>
              </a:rPr>
              <a:t>It would be incorrect to infer that richer individuals have higher rates of CHD than poorer individuals. </a:t>
            </a:r>
          </a:p>
          <a:p>
            <a:pPr eaLnBrk="1" hangingPunct="1">
              <a:spcAft>
                <a:spcPts val="2400"/>
              </a:spcAft>
              <a:defRPr/>
            </a:pPr>
            <a:r>
              <a:rPr lang="en-US" altLang="en-US" sz="2300" kern="0" dirty="0" smtClean="0">
                <a:latin typeface="Cambria" panose="02040503050406030204" pitchFamily="18" charset="0"/>
              </a:rPr>
              <a:t>In fact, in industrialized cities poorer people have higher CHD rates than richer ones.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dirty="0" smtClean="0">
                <a:latin typeface="Cambria" panose="02040503050406030204" pitchFamily="18" charset="0"/>
              </a:rPr>
              <a:t>Ecologic Studies (cont.)</a:t>
            </a:r>
          </a:p>
        </p:txBody>
      </p:sp>
      <p:sp>
        <p:nvSpPr>
          <p:cNvPr id="32771" name="Rectangle 4"/>
          <p:cNvSpPr>
            <a:spLocks noGrp="1" noChangeArrowheads="1"/>
          </p:cNvSpPr>
          <p:nvPr>
            <p:ph idx="1"/>
          </p:nvPr>
        </p:nvSpPr>
        <p:spPr>
          <a:xfrm>
            <a:off x="914400" y="2133600"/>
            <a:ext cx="3617913" cy="3886200"/>
          </a:xfrm>
        </p:spPr>
        <p:txBody>
          <a:bodyPr/>
          <a:lstStyle/>
          <a:p>
            <a:pPr eaLnBrk="1" hangingPunct="1">
              <a:spcAft>
                <a:spcPts val="1800"/>
              </a:spcAft>
              <a:buFontTx/>
              <a:buNone/>
            </a:pPr>
            <a:r>
              <a:rPr lang="en-US" altLang="en-US" sz="2600" smtClean="0">
                <a:latin typeface="Cambria" panose="02040503050406030204" pitchFamily="18" charset="0"/>
              </a:rPr>
              <a:t>Advantages</a:t>
            </a:r>
          </a:p>
          <a:p>
            <a:pPr eaLnBrk="1" hangingPunct="1">
              <a:spcAft>
                <a:spcPts val="1800"/>
              </a:spcAft>
            </a:pPr>
            <a:r>
              <a:rPr lang="en-US" altLang="en-US" sz="2000" smtClean="0">
                <a:latin typeface="Cambria" panose="02040503050406030204" pitchFamily="18" charset="0"/>
              </a:rPr>
              <a:t>May provide information about the context of health.</a:t>
            </a:r>
          </a:p>
          <a:p>
            <a:pPr eaLnBrk="1" hangingPunct="1">
              <a:spcAft>
                <a:spcPts val="1800"/>
              </a:spcAft>
            </a:pPr>
            <a:r>
              <a:rPr lang="en-US" altLang="en-US" sz="2000" smtClean="0">
                <a:latin typeface="Cambria" panose="02040503050406030204" pitchFamily="18" charset="0"/>
              </a:rPr>
              <a:t>Can be performed when individual-level measurements are not available.</a:t>
            </a:r>
          </a:p>
          <a:p>
            <a:pPr eaLnBrk="1" hangingPunct="1">
              <a:spcAft>
                <a:spcPts val="1800"/>
              </a:spcAft>
            </a:pPr>
            <a:r>
              <a:rPr lang="en-US" altLang="en-US" sz="2000" smtClean="0">
                <a:latin typeface="Cambria" panose="02040503050406030204" pitchFamily="18" charset="0"/>
              </a:rPr>
              <a:t>Can be conducted rapidly and with minimal resources.</a:t>
            </a:r>
          </a:p>
        </p:txBody>
      </p:sp>
      <p:sp>
        <p:nvSpPr>
          <p:cNvPr id="6" name="Rectangle 5"/>
          <p:cNvSpPr txBox="1">
            <a:spLocks noChangeArrowheads="1"/>
          </p:cNvSpPr>
          <p:nvPr/>
        </p:nvSpPr>
        <p:spPr>
          <a:xfrm>
            <a:off x="5022850" y="2057400"/>
            <a:ext cx="4038600" cy="4525963"/>
          </a:xfrm>
          <a:prstGeom prst="rect">
            <a:avLst/>
          </a:prstGeom>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a:lstStyle>
          <a:p>
            <a:pPr eaLnBrk="1" hangingPunct="1">
              <a:spcAft>
                <a:spcPts val="1800"/>
              </a:spcAft>
              <a:buFontTx/>
              <a:buNone/>
              <a:defRPr/>
            </a:pPr>
            <a:r>
              <a:rPr lang="en-US" altLang="en-US" sz="2400" kern="0" dirty="0" smtClean="0">
                <a:latin typeface="Cambria" panose="02040503050406030204" pitchFamily="18" charset="0"/>
              </a:rPr>
              <a:t>Disadvantages</a:t>
            </a:r>
          </a:p>
          <a:p>
            <a:pPr eaLnBrk="1" hangingPunct="1">
              <a:spcAft>
                <a:spcPts val="1800"/>
              </a:spcAft>
              <a:defRPr/>
            </a:pPr>
            <a:r>
              <a:rPr lang="en-US" altLang="en-US" sz="2200" kern="0" dirty="0" smtClean="0">
                <a:latin typeface="Cambria" panose="02040503050406030204" pitchFamily="18" charset="0"/>
              </a:rPr>
              <a:t>Ecologic fallacy</a:t>
            </a:r>
          </a:p>
          <a:p>
            <a:pPr eaLnBrk="1" hangingPunct="1">
              <a:spcAft>
                <a:spcPts val="1800"/>
              </a:spcAft>
              <a:defRPr/>
            </a:pPr>
            <a:r>
              <a:rPr lang="en-US" altLang="en-US" sz="2200" kern="0" dirty="0" smtClean="0">
                <a:latin typeface="Cambria" panose="02040503050406030204" pitchFamily="18" charset="0"/>
              </a:rPr>
              <a:t>Imprecise measurement of exposure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2"/>
          <p:cNvSpPr>
            <a:spLocks noGrp="1"/>
          </p:cNvSpPr>
          <p:nvPr>
            <p:ph idx="1"/>
          </p:nvPr>
        </p:nvSpPr>
        <p:spPr/>
        <p:txBody>
          <a:bodyPr/>
          <a:lstStyle/>
          <a:p>
            <a:pPr eaLnBrk="1" hangingPunct="1">
              <a:spcBef>
                <a:spcPct val="0"/>
              </a:spcBef>
              <a:spcAft>
                <a:spcPts val="1800"/>
              </a:spcAft>
            </a:pPr>
            <a:r>
              <a:rPr lang="en-US" altLang="en-US" sz="3000" dirty="0" smtClean="0">
                <a:latin typeface="Times New Roman" panose="02020603050405020304" pitchFamily="18" charset="0"/>
                <a:cs typeface="Times New Roman" panose="02020603050405020304" pitchFamily="18" charset="0"/>
              </a:rPr>
              <a:t>Subjects are defined or recruited on the basis of the presence or absence of an outcome of interest.</a:t>
            </a:r>
          </a:p>
          <a:p>
            <a:pPr eaLnBrk="1" hangingPunct="1">
              <a:spcBef>
                <a:spcPct val="0"/>
              </a:spcBef>
              <a:spcAft>
                <a:spcPts val="1800"/>
              </a:spcAft>
            </a:pPr>
            <a:r>
              <a:rPr lang="en-US" altLang="en-US" sz="3000" dirty="0" smtClean="0">
                <a:latin typeface="Times New Roman" panose="02020603050405020304" pitchFamily="18" charset="0"/>
                <a:cs typeface="Times New Roman" panose="02020603050405020304" pitchFamily="18" charset="0"/>
              </a:rPr>
              <a:t>Cases are those individuals who have the outcome or disease of interest, whereas the  controls do not</a:t>
            </a:r>
          </a:p>
        </p:txBody>
      </p:sp>
      <p:sp>
        <p:nvSpPr>
          <p:cNvPr id="33795" name="Rectangle 2"/>
          <p:cNvSpPr>
            <a:spLocks noGrp="1" noChangeArrowheads="1"/>
          </p:cNvSpPr>
          <p:nvPr>
            <p:ph type="title"/>
          </p:nvPr>
        </p:nvSpPr>
        <p:spPr/>
        <p:txBody>
          <a:bodyPr/>
          <a:lstStyle/>
          <a:p>
            <a:pPr eaLnBrk="1" hangingPunct="1"/>
            <a:r>
              <a:rPr lang="en-US" altLang="en-US" smtClean="0">
                <a:latin typeface="Cambria" panose="02040503050406030204" pitchFamily="18" charset="0"/>
              </a:rPr>
              <a:t>Case-Control Studies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z="4000" smtClean="0">
                <a:latin typeface="Cambria" panose="02040503050406030204" pitchFamily="18" charset="0"/>
              </a:rPr>
              <a:t>Diagram of a case-control study. </a:t>
            </a:r>
          </a:p>
        </p:txBody>
      </p:sp>
      <p:grpSp>
        <p:nvGrpSpPr>
          <p:cNvPr id="35843" name="Group 23" descr="Diagram show the design of a case-control study"/>
          <p:cNvGrpSpPr>
            <a:grpSpLocks/>
          </p:cNvGrpSpPr>
          <p:nvPr/>
        </p:nvGrpSpPr>
        <p:grpSpPr bwMode="auto">
          <a:xfrm>
            <a:off x="838200" y="1893888"/>
            <a:ext cx="7504113" cy="3449637"/>
            <a:chOff x="653392" y="2753646"/>
            <a:chExt cx="7503488" cy="3450821"/>
          </a:xfrm>
        </p:grpSpPr>
        <p:cxnSp>
          <p:nvCxnSpPr>
            <p:cNvPr id="7" name="Straight Arrow Connector 6"/>
            <p:cNvCxnSpPr/>
            <p:nvPr/>
          </p:nvCxnSpPr>
          <p:spPr>
            <a:xfrm>
              <a:off x="989914" y="5715349"/>
              <a:ext cx="6859017"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857" name="TextBox 7"/>
            <p:cNvSpPr txBox="1">
              <a:spLocks noChangeArrowheads="1"/>
            </p:cNvSpPr>
            <p:nvPr/>
          </p:nvSpPr>
          <p:spPr bwMode="auto">
            <a:xfrm>
              <a:off x="653392" y="5835135"/>
              <a:ext cx="6744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latin typeface="Arial Rounded MT Bold" panose="020F0704030504030204" pitchFamily="34" charset="0"/>
                </a:rPr>
                <a:t>Past</a:t>
              </a:r>
            </a:p>
          </p:txBody>
        </p:sp>
        <p:sp>
          <p:nvSpPr>
            <p:cNvPr id="35858" name="TextBox 8"/>
            <p:cNvSpPr txBox="1">
              <a:spLocks noChangeArrowheads="1"/>
            </p:cNvSpPr>
            <p:nvPr/>
          </p:nvSpPr>
          <p:spPr bwMode="auto">
            <a:xfrm>
              <a:off x="7239000" y="5835135"/>
              <a:ext cx="9178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latin typeface="Arial Rounded MT Bold" panose="020F0704030504030204" pitchFamily="34" charset="0"/>
                </a:rPr>
                <a:t>Future</a:t>
              </a:r>
            </a:p>
          </p:txBody>
        </p:sp>
        <p:cxnSp>
          <p:nvCxnSpPr>
            <p:cNvPr id="11" name="Straight Arrow Connector 10"/>
            <p:cNvCxnSpPr/>
            <p:nvPr/>
          </p:nvCxnSpPr>
          <p:spPr>
            <a:xfrm>
              <a:off x="6013933" y="3222119"/>
              <a:ext cx="0" cy="228996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860" name="TextBox 11"/>
            <p:cNvSpPr txBox="1">
              <a:spLocks noChangeArrowheads="1"/>
            </p:cNvSpPr>
            <p:nvPr/>
          </p:nvSpPr>
          <p:spPr bwMode="auto">
            <a:xfrm>
              <a:off x="5486400" y="5835135"/>
              <a:ext cx="10557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latin typeface="Arial Rounded MT Bold" panose="020F0704030504030204" pitchFamily="34" charset="0"/>
                </a:rPr>
                <a:t>Present</a:t>
              </a:r>
            </a:p>
          </p:txBody>
        </p:sp>
        <p:sp>
          <p:nvSpPr>
            <p:cNvPr id="13" name="TextBox 12"/>
            <p:cNvSpPr txBox="1"/>
            <p:nvPr/>
          </p:nvSpPr>
          <p:spPr>
            <a:xfrm>
              <a:off x="4774199" y="3345986"/>
              <a:ext cx="1160366" cy="368426"/>
            </a:xfrm>
            <a:prstGeom prst="rect">
              <a:avLst/>
            </a:prstGeom>
            <a:solidFill>
              <a:schemeClr val="accent1">
                <a:lumMod val="40000"/>
                <a:lumOff val="60000"/>
              </a:schemeClr>
            </a:solidFill>
            <a:ln>
              <a:solidFill>
                <a:schemeClr val="tx1"/>
              </a:solidFill>
            </a:ln>
          </p:spPr>
          <p:txBody>
            <a:bodyPr>
              <a:spAutoFit/>
            </a:bodyPr>
            <a:lstStyle/>
            <a:p>
              <a:pPr>
                <a:defRPr/>
              </a:pPr>
              <a:r>
                <a:rPr lang="en-US" dirty="0"/>
                <a:t>Cases</a:t>
              </a:r>
            </a:p>
          </p:txBody>
        </p:sp>
        <p:sp>
          <p:nvSpPr>
            <p:cNvPr id="15" name="TextBox 14"/>
            <p:cNvSpPr txBox="1"/>
            <p:nvPr/>
          </p:nvSpPr>
          <p:spPr>
            <a:xfrm>
              <a:off x="4788486" y="4773639"/>
              <a:ext cx="1160365" cy="368426"/>
            </a:xfrm>
            <a:prstGeom prst="rect">
              <a:avLst/>
            </a:prstGeom>
            <a:solidFill>
              <a:schemeClr val="accent1">
                <a:lumMod val="40000"/>
                <a:lumOff val="60000"/>
              </a:schemeClr>
            </a:solidFill>
            <a:ln>
              <a:solidFill>
                <a:schemeClr val="tx1"/>
              </a:solidFill>
            </a:ln>
          </p:spPr>
          <p:txBody>
            <a:bodyPr>
              <a:spAutoFit/>
            </a:bodyPr>
            <a:lstStyle/>
            <a:p>
              <a:pPr>
                <a:defRPr/>
              </a:pPr>
              <a:r>
                <a:rPr lang="en-US" dirty="0"/>
                <a:t>Controls</a:t>
              </a:r>
            </a:p>
          </p:txBody>
        </p:sp>
        <p:sp>
          <p:nvSpPr>
            <p:cNvPr id="19" name="Oval 18"/>
            <p:cNvSpPr/>
            <p:nvPr/>
          </p:nvSpPr>
          <p:spPr>
            <a:xfrm>
              <a:off x="1731215" y="2880690"/>
              <a:ext cx="1601654" cy="525642"/>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latin typeface="Cambria" panose="02040503050406030204" pitchFamily="18" charset="0"/>
                </a:rPr>
                <a:t>Exposure</a:t>
              </a:r>
            </a:p>
          </p:txBody>
        </p:sp>
        <p:sp>
          <p:nvSpPr>
            <p:cNvPr id="21" name="Oval 20"/>
            <p:cNvSpPr/>
            <p:nvPr/>
          </p:nvSpPr>
          <p:spPr>
            <a:xfrm>
              <a:off x="1693118" y="3723941"/>
              <a:ext cx="1644513" cy="525643"/>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latin typeface="Cambria" panose="02040503050406030204" pitchFamily="18" charset="0"/>
                </a:rPr>
                <a:t>Non-Exposure</a:t>
              </a:r>
            </a:p>
          </p:txBody>
        </p:sp>
        <p:sp>
          <p:nvSpPr>
            <p:cNvPr id="35865" name="TextBox 21"/>
            <p:cNvSpPr txBox="1">
              <a:spLocks noChangeArrowheads="1"/>
            </p:cNvSpPr>
            <p:nvPr/>
          </p:nvSpPr>
          <p:spPr bwMode="auto">
            <a:xfrm>
              <a:off x="5256322" y="2753646"/>
              <a:ext cx="15152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latin typeface="Arial Rounded MT Bold" panose="020F0704030504030204" pitchFamily="34" charset="0"/>
                </a:rPr>
                <a:t>Investigator</a:t>
              </a:r>
            </a:p>
          </p:txBody>
        </p:sp>
      </p:grpSp>
      <p:grpSp>
        <p:nvGrpSpPr>
          <p:cNvPr id="35844" name="Group 22"/>
          <p:cNvGrpSpPr>
            <a:grpSpLocks/>
          </p:cNvGrpSpPr>
          <p:nvPr/>
        </p:nvGrpSpPr>
        <p:grpSpPr bwMode="auto">
          <a:xfrm>
            <a:off x="3560763" y="3648075"/>
            <a:ext cx="285750" cy="863600"/>
            <a:chOff x="3581400" y="2410725"/>
            <a:chExt cx="285301" cy="862881"/>
          </a:xfrm>
        </p:grpSpPr>
        <p:cxnSp>
          <p:nvCxnSpPr>
            <p:cNvPr id="24" name="Straight Connector 23"/>
            <p:cNvCxnSpPr/>
            <p:nvPr/>
          </p:nvCxnSpPr>
          <p:spPr>
            <a:xfrm>
              <a:off x="3866701" y="2410725"/>
              <a:ext cx="0" cy="8501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581400" y="2413897"/>
              <a:ext cx="2853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581400" y="3273606"/>
              <a:ext cx="2853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Oval 26"/>
          <p:cNvSpPr/>
          <p:nvPr/>
        </p:nvSpPr>
        <p:spPr bwMode="auto">
          <a:xfrm>
            <a:off x="1900238" y="3436938"/>
            <a:ext cx="1601787" cy="52705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latin typeface="Cambria" panose="02040503050406030204" pitchFamily="18" charset="0"/>
              </a:rPr>
              <a:t>Exposure</a:t>
            </a:r>
          </a:p>
        </p:txBody>
      </p:sp>
      <p:sp>
        <p:nvSpPr>
          <p:cNvPr id="28" name="Oval 27"/>
          <p:cNvSpPr/>
          <p:nvPr/>
        </p:nvSpPr>
        <p:spPr bwMode="auto">
          <a:xfrm>
            <a:off x="1843088" y="4227513"/>
            <a:ext cx="1644650" cy="525462"/>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latin typeface="Cambria" panose="02040503050406030204" pitchFamily="18" charset="0"/>
              </a:rPr>
              <a:t>Non-Exposure</a:t>
            </a:r>
          </a:p>
        </p:txBody>
      </p:sp>
      <p:grpSp>
        <p:nvGrpSpPr>
          <p:cNvPr id="35847" name="Group 31"/>
          <p:cNvGrpSpPr>
            <a:grpSpLocks/>
          </p:cNvGrpSpPr>
          <p:nvPr/>
        </p:nvGrpSpPr>
        <p:grpSpPr bwMode="auto">
          <a:xfrm>
            <a:off x="3581400" y="2266950"/>
            <a:ext cx="285750" cy="862013"/>
            <a:chOff x="3581400" y="2410725"/>
            <a:chExt cx="285301" cy="862881"/>
          </a:xfrm>
        </p:grpSpPr>
        <p:cxnSp>
          <p:nvCxnSpPr>
            <p:cNvPr id="33" name="Straight Connector 32"/>
            <p:cNvCxnSpPr/>
            <p:nvPr/>
          </p:nvCxnSpPr>
          <p:spPr>
            <a:xfrm>
              <a:off x="3866701" y="2410725"/>
              <a:ext cx="0" cy="8501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581400" y="2413903"/>
              <a:ext cx="2853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581400" y="3273606"/>
              <a:ext cx="2853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9" name="Straight Arrow Connector 28" descr="Diagram to show the design of a case-control study"/>
          <p:cNvCxnSpPr>
            <a:stCxn id="13" idx="1"/>
          </p:cNvCxnSpPr>
          <p:nvPr/>
        </p:nvCxnSpPr>
        <p:spPr>
          <a:xfrm flipH="1">
            <a:off x="3867150" y="2670175"/>
            <a:ext cx="109220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a:off x="3846513" y="4073525"/>
            <a:ext cx="109220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ltLang="en-US" sz="3600" smtClean="0">
                <a:latin typeface="Cambria" panose="02040503050406030204" pitchFamily="18" charset="0"/>
              </a:rPr>
              <a:t>Contingency Table: Case-Control Study</a:t>
            </a:r>
          </a:p>
        </p:txBody>
      </p:sp>
      <p:graphicFrame>
        <p:nvGraphicFramePr>
          <p:cNvPr id="7" name="Table 6"/>
          <p:cNvGraphicFramePr>
            <a:graphicFrameLocks noGrp="1"/>
          </p:cNvGraphicFramePr>
          <p:nvPr/>
        </p:nvGraphicFramePr>
        <p:xfrm>
          <a:off x="1143000" y="1919288"/>
          <a:ext cx="6934200" cy="1857375"/>
        </p:xfrm>
        <a:graphic>
          <a:graphicData uri="http://schemas.openxmlformats.org/drawingml/2006/table">
            <a:tbl>
              <a:tblPr/>
              <a:tblGrid>
                <a:gridCol w="17526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371475">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rgbClr val="FFFFFF"/>
                        </a:solidFill>
                        <a:effectLst/>
                        <a:latin typeface="Cambria" panose="02040503050406030204" pitchFamily="18"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rgbClr val="FFFFFF"/>
                        </a:solidFill>
                        <a:effectLst/>
                        <a:latin typeface="Cambria" panose="02040503050406030204" pitchFamily="18"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FFFF"/>
                    </a:solidFill>
                  </a:tcPr>
                </a:tc>
                <a:tc gridSpan="3">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Cambria" panose="02040503050406030204" pitchFamily="18" charset="0"/>
                          <a:cs typeface="Arial" panose="020B0604020202020204" pitchFamily="34" charset="0"/>
                        </a:rPr>
                        <a:t>Disease status</a:t>
                      </a:r>
                      <a:endParaRPr kumimoji="0" lang="en-US" sz="1800" b="1" i="0" u="none" strike="noStrike" cap="none" normalizeH="0" baseline="0" smtClean="0">
                        <a:ln>
                          <a:noFill/>
                        </a:ln>
                        <a:solidFill>
                          <a:schemeClr val="tx1"/>
                        </a:solidFill>
                        <a:effectLst/>
                        <a:latin typeface="Cambria" panose="02040503050406030204" pitchFamily="18"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1475">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Yes(Cases)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No(Control)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Total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71475">
                <a:tc rowSpan="2">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Exposure Status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Yes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 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B</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A+B</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371475">
                <a:tc vMerge="1">
                  <a:txBody>
                    <a:bodyPr/>
                    <a:lstStyle/>
                    <a:p>
                      <a:endParaRPr lang="en-US"/>
                    </a:p>
                  </a:txBody>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No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C</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C+D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71475">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Total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ambria" panose="02040503050406030204" pitchFamily="18" charset="0"/>
                          <a:cs typeface="Arial" panose="020B0604020202020204" pitchFamily="34" charset="0"/>
                        </a:rPr>
                        <a:t>A+C</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B+D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Cambria" panose="02040503050406030204" pitchFamily="18" charset="0"/>
                          <a:cs typeface="Arial" panose="020B0604020202020204" pitchFamily="34" charset="0"/>
                        </a:rPr>
                        <a:t>A+B+C+D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bl>
          </a:graphicData>
        </a:graphic>
      </p:graphicFrame>
      <p:sp>
        <p:nvSpPr>
          <p:cNvPr id="38950" name="TextBox 7"/>
          <p:cNvSpPr txBox="1">
            <a:spLocks noChangeArrowheads="1"/>
          </p:cNvSpPr>
          <p:nvPr/>
        </p:nvSpPr>
        <p:spPr bwMode="auto">
          <a:xfrm>
            <a:off x="2209800" y="4040188"/>
            <a:ext cx="40909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lgn="ctr">
              <a:spcBef>
                <a:spcPct val="0"/>
              </a:spcBef>
              <a:buClrTx/>
              <a:buSzTx/>
              <a:buFontTx/>
              <a:buNone/>
            </a:pPr>
            <a:r>
              <a:rPr lang="en-US" altLang="en-US" sz="1800">
                <a:latin typeface="Cambria" panose="02040503050406030204" pitchFamily="18" charset="0"/>
              </a:rPr>
              <a:t>Odds in favor of exposure in Cases : A/C</a:t>
            </a:r>
          </a:p>
          <a:p>
            <a:pPr algn="ctr">
              <a:spcBef>
                <a:spcPct val="0"/>
              </a:spcBef>
              <a:buClrTx/>
              <a:buSzTx/>
              <a:buFontTx/>
              <a:buNone/>
            </a:pPr>
            <a:endParaRPr lang="en-US" altLang="en-US" sz="1800">
              <a:latin typeface="Cambria" panose="02040503050406030204" pitchFamily="18" charset="0"/>
            </a:endParaRPr>
          </a:p>
        </p:txBody>
      </p:sp>
      <p:sp>
        <p:nvSpPr>
          <p:cNvPr id="38951" name="TextBox 8"/>
          <p:cNvSpPr txBox="1">
            <a:spLocks noChangeArrowheads="1"/>
          </p:cNvSpPr>
          <p:nvPr/>
        </p:nvSpPr>
        <p:spPr bwMode="auto">
          <a:xfrm>
            <a:off x="2209800" y="4500563"/>
            <a:ext cx="4292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dirty="0">
                <a:latin typeface="Cambria" panose="02040503050406030204" pitchFamily="18" charset="0"/>
              </a:rPr>
              <a:t>Odds in favor of exposure in Control : B/D</a:t>
            </a:r>
          </a:p>
        </p:txBody>
      </p:sp>
      <mc:AlternateContent xmlns:mc="http://schemas.openxmlformats.org/markup-compatibility/2006" xmlns:a14="http://schemas.microsoft.com/office/drawing/2010/main">
        <mc:Choice Requires="a14">
          <p:sp>
            <p:nvSpPr>
              <p:cNvPr id="2" name="TextBox 1"/>
              <p:cNvSpPr txBox="1"/>
              <p:nvPr/>
            </p:nvSpPr>
            <p:spPr>
              <a:xfrm>
                <a:off x="1603059" y="5052054"/>
                <a:ext cx="6661375" cy="1751185"/>
              </a:xfrm>
              <a:prstGeom prst="rect">
                <a:avLst/>
              </a:prstGeom>
              <a:noFill/>
            </p:spPr>
            <p:txBody>
              <a:bodyPr wrap="none" rtlCol="0">
                <a:spAutoFit/>
              </a:bodyPr>
              <a:lstStyle/>
              <a:p>
                <a:r>
                  <a:rPr lang="en-US" sz="2000" dirty="0" smtClean="0"/>
                  <a:t>Odds ratio in favor of exposure for case vs. controls:</a:t>
                </a:r>
              </a:p>
              <a:p>
                <a:pPr algn="ctr"/>
                <a14:m>
                  <m:oMath xmlns:m="http://schemas.openxmlformats.org/officeDocument/2006/math">
                    <m:f>
                      <m:fPr>
                        <m:ctrlPr>
                          <a:rPr lang="en-US" sz="3400" i="1">
                            <a:latin typeface="Cambria Math" panose="02040503050406030204" pitchFamily="18" charset="0"/>
                          </a:rPr>
                        </m:ctrlPr>
                      </m:fPr>
                      <m:num>
                        <m:r>
                          <a:rPr lang="en-US" sz="3400" i="1">
                            <a:latin typeface="Cambria Math" panose="02040503050406030204" pitchFamily="18" charset="0"/>
                          </a:rPr>
                          <m:t>𝐴</m:t>
                        </m:r>
                        <m:r>
                          <a:rPr lang="en-US" sz="3400" i="1">
                            <a:latin typeface="Cambria Math" panose="02040503050406030204" pitchFamily="18" charset="0"/>
                          </a:rPr>
                          <m:t>/</m:t>
                        </m:r>
                        <m:r>
                          <a:rPr lang="en-US" sz="3400" i="1">
                            <a:latin typeface="Cambria Math" panose="02040503050406030204" pitchFamily="18" charset="0"/>
                          </a:rPr>
                          <m:t>𝐶</m:t>
                        </m:r>
                      </m:num>
                      <m:den>
                        <m:r>
                          <a:rPr lang="en-US" sz="3400" i="1">
                            <a:latin typeface="Cambria Math" panose="02040503050406030204" pitchFamily="18" charset="0"/>
                          </a:rPr>
                          <m:t>𝐵</m:t>
                        </m:r>
                        <m:r>
                          <a:rPr lang="en-US" sz="3400" i="1">
                            <a:latin typeface="Cambria Math" panose="02040503050406030204" pitchFamily="18" charset="0"/>
                          </a:rPr>
                          <m:t>/</m:t>
                        </m:r>
                        <m:r>
                          <a:rPr lang="en-US" sz="3400" i="1">
                            <a:latin typeface="Cambria Math" panose="02040503050406030204" pitchFamily="18" charset="0"/>
                          </a:rPr>
                          <m:t>𝐷</m:t>
                        </m:r>
                      </m:den>
                    </m:f>
                  </m:oMath>
                </a14:m>
                <a:r>
                  <a:rPr lang="en-US" sz="3400" dirty="0"/>
                  <a:t> </a:t>
                </a:r>
                <a:r>
                  <a:rPr lang="en-US" sz="3400" dirty="0" smtClean="0"/>
                  <a:t>  =   </a:t>
                </a:r>
                <a14:m>
                  <m:oMath xmlns:m="http://schemas.openxmlformats.org/officeDocument/2006/math">
                    <m:f>
                      <m:fPr>
                        <m:ctrlPr>
                          <a:rPr lang="en-US" sz="3400" i="1" smtClean="0">
                            <a:latin typeface="Cambria Math" panose="02040503050406030204" pitchFamily="18" charset="0"/>
                          </a:rPr>
                        </m:ctrlPr>
                      </m:fPr>
                      <m:num>
                        <m:r>
                          <a:rPr lang="en-US" sz="3400" b="0" i="1" smtClean="0">
                            <a:latin typeface="Cambria Math" panose="02040503050406030204" pitchFamily="18" charset="0"/>
                          </a:rPr>
                          <m:t>𝐴𝐷</m:t>
                        </m:r>
                      </m:num>
                      <m:den>
                        <m:r>
                          <a:rPr lang="en-US" sz="3400" b="0" i="1" smtClean="0">
                            <a:latin typeface="Cambria Math" panose="02040503050406030204" pitchFamily="18" charset="0"/>
                          </a:rPr>
                          <m:t>𝐵𝐶</m:t>
                        </m:r>
                      </m:den>
                    </m:f>
                  </m:oMath>
                </a14:m>
                <a:endParaRPr lang="en-US" sz="3400" dirty="0"/>
              </a:p>
              <a:p>
                <a:endParaRPr lang="en-US" sz="3400" dirty="0"/>
              </a:p>
            </p:txBody>
          </p:sp>
        </mc:Choice>
        <mc:Fallback xmlns="">
          <p:sp>
            <p:nvSpPr>
              <p:cNvPr id="2" name="TextBox 1"/>
              <p:cNvSpPr txBox="1">
                <a:spLocks noRot="1" noChangeAspect="1" noMove="1" noResize="1" noEditPoints="1" noAdjustHandles="1" noChangeArrowheads="1" noChangeShapeType="1" noTextEdit="1"/>
              </p:cNvSpPr>
              <p:nvPr/>
            </p:nvSpPr>
            <p:spPr>
              <a:xfrm>
                <a:off x="1603059" y="5052054"/>
                <a:ext cx="6661375" cy="1751185"/>
              </a:xfrm>
              <a:prstGeom prst="rect">
                <a:avLst/>
              </a:prstGeom>
              <a:blipFill>
                <a:blip r:embed="rId3"/>
                <a:stretch>
                  <a:fillRect l="-1006" t="-2091"/>
                </a:stretch>
              </a:blipFill>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p:cNvSpPr>
            <a:spLocks noGrp="1" noChangeArrowheads="1"/>
          </p:cNvSpPr>
          <p:nvPr>
            <p:ph type="title"/>
          </p:nvPr>
        </p:nvSpPr>
        <p:spPr>
          <a:xfrm>
            <a:off x="838200" y="457200"/>
            <a:ext cx="7924800" cy="1143000"/>
          </a:xfrm>
        </p:spPr>
        <p:txBody>
          <a:bodyPr/>
          <a:lstStyle/>
          <a:p>
            <a:pPr eaLnBrk="1" hangingPunct="1">
              <a:defRPr/>
            </a:pPr>
            <a:r>
              <a:rPr lang="en-US" sz="4600" dirty="0" smtClean="0">
                <a:effectLst>
                  <a:outerShdw blurRad="38100" dist="38100" dir="2700000" algn="tl">
                    <a:srgbClr val="C0C0C0"/>
                  </a:outerShdw>
                </a:effectLst>
              </a:rPr>
              <a:t>Interpretation of OR</a:t>
            </a:r>
          </a:p>
        </p:txBody>
      </p:sp>
      <p:sp>
        <p:nvSpPr>
          <p:cNvPr id="11267" name="Text Box 3"/>
          <p:cNvSpPr txBox="1">
            <a:spLocks noChangeArrowheads="1"/>
          </p:cNvSpPr>
          <p:nvPr/>
        </p:nvSpPr>
        <p:spPr bwMode="auto">
          <a:xfrm>
            <a:off x="5851525" y="15652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400">
              <a:latin typeface="Times New Roman" panose="02020603050405020304" pitchFamily="18" charset="0"/>
            </a:endParaRPr>
          </a:p>
        </p:txBody>
      </p:sp>
      <p:sp>
        <p:nvSpPr>
          <p:cNvPr id="11268" name="Rectangle 4"/>
          <p:cNvSpPr>
            <a:spLocks noChangeArrowheads="1"/>
          </p:cNvSpPr>
          <p:nvPr/>
        </p:nvSpPr>
        <p:spPr bwMode="auto">
          <a:xfrm>
            <a:off x="990600" y="2209800"/>
            <a:ext cx="7694613"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44500">
              <a:defRPr>
                <a:solidFill>
                  <a:schemeClr val="tx1"/>
                </a:solidFill>
                <a:latin typeface="Arial" panose="020B0604020202020204" pitchFamily="34" charset="0"/>
              </a:defRPr>
            </a:lvl1pPr>
            <a:lvl2pPr defTabSz="444500">
              <a:defRPr>
                <a:solidFill>
                  <a:schemeClr val="tx1"/>
                </a:solidFill>
                <a:latin typeface="Arial" panose="020B0604020202020204" pitchFamily="34" charset="0"/>
              </a:defRPr>
            </a:lvl2pPr>
            <a:lvl3pPr defTabSz="444500">
              <a:defRPr>
                <a:solidFill>
                  <a:schemeClr val="tx1"/>
                </a:solidFill>
                <a:latin typeface="Arial" panose="020B0604020202020204" pitchFamily="34" charset="0"/>
              </a:defRPr>
            </a:lvl3pPr>
            <a:lvl4pPr marL="1600200" indent="-228600" defTabSz="444500">
              <a:defRPr>
                <a:solidFill>
                  <a:schemeClr val="tx1"/>
                </a:solidFill>
                <a:latin typeface="Arial" panose="020B0604020202020204" pitchFamily="34" charset="0"/>
              </a:defRPr>
            </a:lvl4pPr>
            <a:lvl5pPr marL="2057400" indent="-228600" defTabSz="444500">
              <a:defRPr>
                <a:solidFill>
                  <a:schemeClr val="tx1"/>
                </a:solidFill>
                <a:latin typeface="Arial" panose="020B0604020202020204" pitchFamily="34" charset="0"/>
              </a:defRPr>
            </a:lvl5pPr>
            <a:lvl6pPr marL="2514600" indent="-228600" defTabSz="444500" eaLnBrk="0" fontAlgn="base" hangingPunct="0">
              <a:spcBef>
                <a:spcPct val="0"/>
              </a:spcBef>
              <a:spcAft>
                <a:spcPct val="0"/>
              </a:spcAft>
              <a:defRPr>
                <a:solidFill>
                  <a:schemeClr val="tx1"/>
                </a:solidFill>
                <a:latin typeface="Arial" panose="020B0604020202020204" pitchFamily="34" charset="0"/>
              </a:defRPr>
            </a:lvl6pPr>
            <a:lvl7pPr marL="2971800" indent="-228600" defTabSz="444500" eaLnBrk="0" fontAlgn="base" hangingPunct="0">
              <a:spcBef>
                <a:spcPct val="0"/>
              </a:spcBef>
              <a:spcAft>
                <a:spcPct val="0"/>
              </a:spcAft>
              <a:defRPr>
                <a:solidFill>
                  <a:schemeClr val="tx1"/>
                </a:solidFill>
                <a:latin typeface="Arial" panose="020B0604020202020204" pitchFamily="34" charset="0"/>
              </a:defRPr>
            </a:lvl7pPr>
            <a:lvl8pPr marL="3429000" indent="-228600" defTabSz="444500" eaLnBrk="0" fontAlgn="base" hangingPunct="0">
              <a:spcBef>
                <a:spcPct val="0"/>
              </a:spcBef>
              <a:spcAft>
                <a:spcPct val="0"/>
              </a:spcAft>
              <a:defRPr>
                <a:solidFill>
                  <a:schemeClr val="tx1"/>
                </a:solidFill>
                <a:latin typeface="Arial" panose="020B0604020202020204" pitchFamily="34" charset="0"/>
              </a:defRPr>
            </a:lvl8pPr>
            <a:lvl9pPr marL="3886200" indent="-228600" defTabSz="4445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Clr>
                <a:schemeClr val="accent1"/>
              </a:buClr>
              <a:buSzPct val="80000"/>
              <a:buFont typeface="Wingdings" panose="05000000000000000000" pitchFamily="2" charset="2"/>
              <a:buChar char="n"/>
            </a:pPr>
            <a:r>
              <a:rPr lang="en-US" altLang="en-US" sz="3200" dirty="0">
                <a:latin typeface="Times New Roman" panose="02020603050405020304" pitchFamily="18" charset="0"/>
              </a:rPr>
              <a:t>When OR = 1.00</a:t>
            </a:r>
          </a:p>
          <a:p>
            <a:pPr lvl="1" eaLnBrk="1" hangingPunct="1">
              <a:lnSpc>
                <a:spcPct val="90000"/>
              </a:lnSpc>
              <a:spcBef>
                <a:spcPct val="20000"/>
              </a:spcBef>
              <a:buFontTx/>
              <a:buChar char="–"/>
            </a:pPr>
            <a:r>
              <a:rPr lang="en-US" altLang="en-US" sz="2400" dirty="0">
                <a:solidFill>
                  <a:srgbClr val="538564"/>
                </a:solidFill>
                <a:latin typeface="Times New Roman" panose="02020603050405020304" pitchFamily="18" charset="0"/>
              </a:rPr>
              <a:t> </a:t>
            </a:r>
            <a:r>
              <a:rPr lang="en-US" altLang="en-US" sz="2800" dirty="0">
                <a:solidFill>
                  <a:srgbClr val="538564"/>
                </a:solidFill>
                <a:latin typeface="Times New Roman" panose="02020603050405020304" pitchFamily="18" charset="0"/>
              </a:rPr>
              <a:t>No association between exposure &amp; disease</a:t>
            </a:r>
          </a:p>
          <a:p>
            <a:pPr lvl="2" eaLnBrk="1" hangingPunct="1">
              <a:lnSpc>
                <a:spcPct val="90000"/>
              </a:lnSpc>
              <a:spcBef>
                <a:spcPct val="20000"/>
              </a:spcBef>
              <a:buFontTx/>
              <a:buChar char="–"/>
            </a:pPr>
            <a:r>
              <a:rPr lang="en-US" altLang="en-US" sz="2800" dirty="0">
                <a:solidFill>
                  <a:srgbClr val="538564"/>
                </a:solidFill>
                <a:latin typeface="Times New Roman" panose="02020603050405020304" pitchFamily="18" charset="0"/>
              </a:rPr>
              <a:t>This is the NULL</a:t>
            </a:r>
          </a:p>
          <a:p>
            <a:pPr eaLnBrk="1" hangingPunct="1">
              <a:lnSpc>
                <a:spcPct val="90000"/>
              </a:lnSpc>
              <a:spcBef>
                <a:spcPct val="20000"/>
              </a:spcBef>
              <a:buClr>
                <a:schemeClr val="accent1"/>
              </a:buClr>
              <a:buSzPct val="80000"/>
              <a:buFont typeface="Wingdings" panose="05000000000000000000" pitchFamily="2" charset="2"/>
              <a:buChar char="n"/>
            </a:pPr>
            <a:r>
              <a:rPr lang="en-US" altLang="en-US" sz="3200" dirty="0">
                <a:latin typeface="Times New Roman" panose="02020603050405020304" pitchFamily="18" charset="0"/>
              </a:rPr>
              <a:t> When OR &lt; 1.00</a:t>
            </a:r>
          </a:p>
          <a:p>
            <a:pPr lvl="1" eaLnBrk="1" hangingPunct="1">
              <a:lnSpc>
                <a:spcPct val="90000"/>
              </a:lnSpc>
              <a:spcBef>
                <a:spcPct val="20000"/>
              </a:spcBef>
              <a:buFontTx/>
              <a:buChar char="–"/>
            </a:pPr>
            <a:r>
              <a:rPr lang="en-US" altLang="en-US" sz="2400" dirty="0">
                <a:solidFill>
                  <a:srgbClr val="538564"/>
                </a:solidFill>
                <a:latin typeface="Times New Roman" panose="02020603050405020304" pitchFamily="18" charset="0"/>
              </a:rPr>
              <a:t> </a:t>
            </a:r>
            <a:r>
              <a:rPr lang="en-US" altLang="en-US" sz="2800" dirty="0">
                <a:solidFill>
                  <a:srgbClr val="538564"/>
                </a:solidFill>
                <a:latin typeface="Times New Roman" panose="02020603050405020304" pitchFamily="18" charset="0"/>
              </a:rPr>
              <a:t>Negative association</a:t>
            </a:r>
          </a:p>
          <a:p>
            <a:pPr lvl="2" eaLnBrk="1" hangingPunct="1">
              <a:lnSpc>
                <a:spcPct val="90000"/>
              </a:lnSpc>
              <a:spcBef>
                <a:spcPct val="20000"/>
              </a:spcBef>
              <a:buFontTx/>
              <a:buChar char="•"/>
            </a:pPr>
            <a:r>
              <a:rPr lang="en-US" altLang="en-US" sz="2400" dirty="0">
                <a:solidFill>
                  <a:srgbClr val="A2A042"/>
                </a:solidFill>
                <a:latin typeface="Times New Roman" panose="02020603050405020304" pitchFamily="18" charset="0"/>
              </a:rPr>
              <a:t> Exposure </a:t>
            </a:r>
            <a:r>
              <a:rPr lang="en-US" altLang="en-US" sz="2400" dirty="0" smtClean="0">
                <a:solidFill>
                  <a:srgbClr val="A2A042"/>
                </a:solidFill>
                <a:latin typeface="Times New Roman" panose="02020603050405020304" pitchFamily="18" charset="0"/>
              </a:rPr>
              <a:t>has lower odds of disease</a:t>
            </a:r>
            <a:endParaRPr lang="en-US" altLang="en-US" sz="2400" dirty="0">
              <a:solidFill>
                <a:srgbClr val="A2A042"/>
              </a:solidFill>
              <a:latin typeface="Times New Roman" panose="02020603050405020304" pitchFamily="18" charset="0"/>
            </a:endParaRPr>
          </a:p>
          <a:p>
            <a:pPr eaLnBrk="1" hangingPunct="1">
              <a:lnSpc>
                <a:spcPct val="90000"/>
              </a:lnSpc>
              <a:spcBef>
                <a:spcPct val="20000"/>
              </a:spcBef>
              <a:buClr>
                <a:schemeClr val="accent1"/>
              </a:buClr>
              <a:buSzPct val="80000"/>
              <a:buFont typeface="Wingdings" panose="05000000000000000000" pitchFamily="2" charset="2"/>
              <a:buChar char="n"/>
            </a:pPr>
            <a:r>
              <a:rPr lang="en-US" altLang="en-US" sz="3200" dirty="0">
                <a:latin typeface="Times New Roman" panose="02020603050405020304" pitchFamily="18" charset="0"/>
              </a:rPr>
              <a:t> When OR &gt; 1.00</a:t>
            </a:r>
          </a:p>
          <a:p>
            <a:pPr lvl="1" eaLnBrk="1" hangingPunct="1">
              <a:lnSpc>
                <a:spcPct val="90000"/>
              </a:lnSpc>
              <a:spcBef>
                <a:spcPct val="20000"/>
              </a:spcBef>
              <a:buFontTx/>
              <a:buChar char="–"/>
            </a:pPr>
            <a:r>
              <a:rPr lang="en-US" altLang="en-US" sz="2400" dirty="0">
                <a:solidFill>
                  <a:srgbClr val="538564"/>
                </a:solidFill>
                <a:latin typeface="Times New Roman" panose="02020603050405020304" pitchFamily="18" charset="0"/>
              </a:rPr>
              <a:t> </a:t>
            </a:r>
            <a:r>
              <a:rPr lang="en-US" altLang="en-US" sz="2800" dirty="0">
                <a:solidFill>
                  <a:srgbClr val="538564"/>
                </a:solidFill>
                <a:latin typeface="Times New Roman" panose="02020603050405020304" pitchFamily="18" charset="0"/>
              </a:rPr>
              <a:t>Positive association</a:t>
            </a:r>
          </a:p>
          <a:p>
            <a:pPr lvl="2" eaLnBrk="1" hangingPunct="1">
              <a:lnSpc>
                <a:spcPct val="90000"/>
              </a:lnSpc>
              <a:spcBef>
                <a:spcPct val="20000"/>
              </a:spcBef>
              <a:buFontTx/>
              <a:buChar char="•"/>
            </a:pPr>
            <a:r>
              <a:rPr lang="en-US" altLang="en-US" sz="2400" dirty="0">
                <a:solidFill>
                  <a:srgbClr val="A2A042"/>
                </a:solidFill>
                <a:latin typeface="Times New Roman" panose="02020603050405020304" pitchFamily="18" charset="0"/>
              </a:rPr>
              <a:t> Exposure </a:t>
            </a:r>
            <a:r>
              <a:rPr lang="en-US" altLang="en-US" sz="2400" dirty="0" smtClean="0">
                <a:solidFill>
                  <a:srgbClr val="A2A042"/>
                </a:solidFill>
                <a:latin typeface="Times New Roman" panose="02020603050405020304" pitchFamily="18" charset="0"/>
              </a:rPr>
              <a:t>has higher odds of disease</a:t>
            </a:r>
            <a:endParaRPr lang="en-US" altLang="en-US" sz="2800" dirty="0">
              <a:solidFill>
                <a:srgbClr val="538564"/>
              </a:solidFill>
              <a:latin typeface="Times New Roman" panose="02020603050405020304" pitchFamily="18" charset="0"/>
            </a:endParaRPr>
          </a:p>
          <a:p>
            <a:pPr lvl="2" eaLnBrk="1" hangingPunct="1">
              <a:lnSpc>
                <a:spcPct val="90000"/>
              </a:lnSpc>
              <a:spcBef>
                <a:spcPct val="20000"/>
              </a:spcBef>
              <a:buFontTx/>
              <a:buChar char="•"/>
            </a:pPr>
            <a:endParaRPr lang="en-US" altLang="en-US" sz="2800" b="1" dirty="0">
              <a:solidFill>
                <a:srgbClr val="538564"/>
              </a:solidFill>
              <a:latin typeface="Times New Roman" panose="02020603050405020304" pitchFamily="18" charset="0"/>
            </a:endParaRPr>
          </a:p>
        </p:txBody>
      </p:sp>
    </p:spTree>
    <p:extLst>
      <p:ext uri="{BB962C8B-B14F-4D97-AF65-F5344CB8AC3E}">
        <p14:creationId xmlns:p14="http://schemas.microsoft.com/office/powerpoint/2010/main" val="4182517609"/>
      </p:ext>
    </p:extLst>
  </p:cSld>
  <p:clrMapOvr>
    <a:masterClrMapping/>
  </p:clrMapOvr>
  <mc:AlternateContent xmlns:mc="http://schemas.openxmlformats.org/markup-compatibility/2006" xmlns:p14="http://schemas.microsoft.com/office/powerpoint/2010/main">
    <mc:Choice Requires="p14">
      <p:transition p14:dur="0">
        <p:sndAc>
          <p:stSnd>
            <p:snd r:embed="rId3" name="whoosh.wav"/>
          </p:stSnd>
        </p:sndAc>
      </p:transition>
    </mc:Choice>
    <mc:Fallback xmlns="">
      <p:transition>
        <p:sndAc>
          <p:stSnd>
            <p:snd r:embed="rId4" name="whoosh.wav"/>
          </p:stSnd>
        </p:sndAc>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altLang="en-US" sz="3600" smtClean="0">
                <a:latin typeface="Cambria" panose="02040503050406030204" pitchFamily="18" charset="0"/>
              </a:rPr>
              <a:t>Example of Calculating Odds Ratio </a:t>
            </a:r>
          </a:p>
        </p:txBody>
      </p:sp>
      <p:graphicFrame>
        <p:nvGraphicFramePr>
          <p:cNvPr id="7" name="Table 6"/>
          <p:cNvGraphicFramePr>
            <a:graphicFrameLocks noGrp="1"/>
          </p:cNvGraphicFramePr>
          <p:nvPr/>
        </p:nvGraphicFramePr>
        <p:xfrm>
          <a:off x="1150938" y="1992313"/>
          <a:ext cx="6934200" cy="1857375"/>
        </p:xfrm>
        <a:graphic>
          <a:graphicData uri="http://schemas.openxmlformats.org/drawingml/2006/table">
            <a:tbl>
              <a:tblPr/>
              <a:tblGrid>
                <a:gridCol w="17526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371475">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rgbClr val="FFFFFF"/>
                        </a:solidFill>
                        <a:effectLst/>
                        <a:latin typeface="Cambria" panose="02040503050406030204" pitchFamily="18"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Cambria" panose="02040503050406030204" pitchFamily="18"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FFFF"/>
                    </a:solidFill>
                  </a:tcPr>
                </a:tc>
                <a:tc gridSpan="3">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ambria" panose="02040503050406030204" pitchFamily="18" charset="0"/>
                          <a:cs typeface="Arial" panose="020B0604020202020204" pitchFamily="34" charset="0"/>
                        </a:rPr>
                        <a:t>Disease status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1475">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Yes(Cases)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No(Control)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Total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71475">
                <a:tc rowSpan="2">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Exposure Status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Yes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 9(A)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4(B)</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13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371475">
                <a:tc vMerge="1">
                  <a:txBody>
                    <a:bodyPr/>
                    <a:lstStyle/>
                    <a:p>
                      <a:endParaRPr lang="en-US"/>
                    </a:p>
                  </a:txBody>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No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95(C)</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88(D)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183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71475">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Total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104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92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196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bl>
          </a:graphicData>
        </a:graphic>
      </p:graphicFrame>
      <p:sp>
        <p:nvSpPr>
          <p:cNvPr id="8" name="Rectangle 7"/>
          <p:cNvSpPr>
            <a:spLocks noRot="1" noChangeAspect="1" noMove="1" noResize="1" noEditPoints="1" noAdjustHandles="1" noChangeArrowheads="1" noChangeShapeType="1" noTextEdit="1"/>
          </p:cNvSpPr>
          <p:nvPr/>
        </p:nvSpPr>
        <p:spPr>
          <a:xfrm>
            <a:off x="990600" y="4074887"/>
            <a:ext cx="6629400" cy="1084592"/>
          </a:xfrm>
          <a:prstGeom prst="rect">
            <a:avLst/>
          </a:prstGeom>
          <a:blipFill>
            <a:blip r:embed="rId3"/>
            <a:stretch>
              <a:fillRect l="-828" t="-2809" b="-2809"/>
            </a:stretch>
          </a:blipFill>
        </p:spPr>
        <p:txBody>
          <a:bodyPr/>
          <a:lstStyle/>
          <a:p>
            <a:pPr>
              <a:defRPr/>
            </a:pPr>
            <a:r>
              <a:rPr lang="en-US">
                <a:noFill/>
              </a:rPr>
              <a:t> </a:t>
            </a:r>
          </a:p>
        </p:txBody>
      </p:sp>
      <p:sp>
        <p:nvSpPr>
          <p:cNvPr id="40999" name="TextBox 8"/>
          <p:cNvSpPr txBox="1">
            <a:spLocks noChangeArrowheads="1"/>
          </p:cNvSpPr>
          <p:nvPr/>
        </p:nvSpPr>
        <p:spPr bwMode="auto">
          <a:xfrm>
            <a:off x="1150938" y="5562600"/>
            <a:ext cx="74104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solidFill>
                  <a:srgbClr val="C00000"/>
                </a:solidFill>
                <a:latin typeface="Cambria" panose="02040503050406030204" pitchFamily="18" charset="0"/>
              </a:rPr>
              <a:t>Interpretation :  Subjects with exposure will have about 2.08 times odds</a:t>
            </a:r>
          </a:p>
          <a:p>
            <a:pPr>
              <a:spcBef>
                <a:spcPct val="0"/>
              </a:spcBef>
              <a:buClrTx/>
              <a:buSzTx/>
              <a:buFontTx/>
              <a:buNone/>
            </a:pPr>
            <a:r>
              <a:rPr lang="en-US" altLang="en-US" sz="1800">
                <a:solidFill>
                  <a:srgbClr val="C00000"/>
                </a:solidFill>
                <a:latin typeface="Cambria" panose="02040503050406030204" pitchFamily="18" charset="0"/>
              </a:rPr>
              <a:t> to be the cases than the subjects without exposure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dirty="0" smtClean="0"/>
              <a:t>Example</a:t>
            </a:r>
          </a:p>
        </p:txBody>
      </p:sp>
      <p:sp>
        <p:nvSpPr>
          <p:cNvPr id="12291" name="Rectangle 3"/>
          <p:cNvSpPr>
            <a:spLocks noGrp="1" noChangeArrowheads="1"/>
          </p:cNvSpPr>
          <p:nvPr>
            <p:ph type="body" idx="1"/>
          </p:nvPr>
        </p:nvSpPr>
        <p:spPr/>
        <p:txBody>
          <a:bodyPr/>
          <a:lstStyle/>
          <a:p>
            <a:pPr eaLnBrk="1" hangingPunct="1">
              <a:buFont typeface="Wingdings" panose="05000000000000000000" pitchFamily="2" charset="2"/>
              <a:buNone/>
            </a:pPr>
            <a:r>
              <a:rPr lang="en-US" altLang="en-US" smtClean="0">
                <a:solidFill>
                  <a:srgbClr val="538564"/>
                </a:solidFill>
                <a:latin typeface="Times New Roman" panose="02020603050405020304" pitchFamily="18" charset="0"/>
              </a:rPr>
              <a:t>We want to determine how much more common leukemia is among persons with occupational benzene exposure. We conducted a case-control study in which 85 of the 125 workers with leukemia were exposed to benzene on the job. Conversely, among the 125 controls, only 40 had been exposed</a:t>
            </a:r>
            <a:r>
              <a:rPr lang="en-US" altLang="en-US" sz="2800" smtClean="0">
                <a:solidFill>
                  <a:srgbClr val="538564"/>
                </a:solidFill>
                <a:latin typeface="Times New Roman" panose="02020603050405020304" pitchFamily="18" charset="0"/>
              </a:rPr>
              <a:t>.</a:t>
            </a:r>
          </a:p>
        </p:txBody>
      </p:sp>
    </p:spTree>
    <p:extLst>
      <p:ext uri="{BB962C8B-B14F-4D97-AF65-F5344CB8AC3E}">
        <p14:creationId xmlns:p14="http://schemas.microsoft.com/office/powerpoint/2010/main" val="22348983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231692" y="650875"/>
            <a:ext cx="7924800" cy="1143000"/>
          </a:xfrm>
        </p:spPr>
        <p:txBody>
          <a:bodyPr/>
          <a:lstStyle/>
          <a:p>
            <a:pPr eaLnBrk="1" hangingPunct="1"/>
            <a:r>
              <a:rPr lang="en-US" altLang="en-US" sz="4600" dirty="0" smtClean="0"/>
              <a:t>Step 1: Set up data table</a:t>
            </a:r>
          </a:p>
        </p:txBody>
      </p:sp>
      <p:sp>
        <p:nvSpPr>
          <p:cNvPr id="13315" name="Text Box 3"/>
          <p:cNvSpPr txBox="1">
            <a:spLocks noChangeArrowheads="1"/>
          </p:cNvSpPr>
          <p:nvPr/>
        </p:nvSpPr>
        <p:spPr bwMode="auto">
          <a:xfrm>
            <a:off x="5851525" y="15652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400">
              <a:latin typeface="Times New Roman" panose="02020603050405020304" pitchFamily="18" charset="0"/>
            </a:endParaRPr>
          </a:p>
        </p:txBody>
      </p:sp>
      <p:graphicFrame>
        <p:nvGraphicFramePr>
          <p:cNvPr id="385051" name="Group 27" descr="Contigency table for relationship  between Benzene exposure and Leukemia"/>
          <p:cNvGraphicFramePr>
            <a:graphicFrameLocks noGrp="1"/>
          </p:cNvGraphicFramePr>
          <p:nvPr>
            <p:extLst>
              <p:ext uri="{D42A27DB-BD31-4B8C-83A1-F6EECF244321}">
                <p14:modId xmlns:p14="http://schemas.microsoft.com/office/powerpoint/2010/main" val="3176817973"/>
              </p:ext>
            </p:extLst>
          </p:nvPr>
        </p:nvGraphicFramePr>
        <p:xfrm>
          <a:off x="1219200" y="2057400"/>
          <a:ext cx="7364413" cy="3424464"/>
        </p:xfrm>
        <a:graphic>
          <a:graphicData uri="http://schemas.openxmlformats.org/drawingml/2006/table">
            <a:tbl>
              <a:tblPr/>
              <a:tblGrid>
                <a:gridCol w="2184400">
                  <a:extLst>
                    <a:ext uri="{9D8B030D-6E8A-4147-A177-3AD203B41FA5}">
                      <a16:colId xmlns:a16="http://schemas.microsoft.com/office/drawing/2014/main" val="20000"/>
                    </a:ext>
                  </a:extLst>
                </a:gridCol>
                <a:gridCol w="18542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497013">
                  <a:extLst>
                    <a:ext uri="{9D8B030D-6E8A-4147-A177-3AD203B41FA5}">
                      <a16:colId xmlns:a16="http://schemas.microsoft.com/office/drawing/2014/main" val="20003"/>
                    </a:ext>
                  </a:extLst>
                </a:gridCol>
              </a:tblGrid>
              <a:tr h="1030052">
                <a:tc rowSpan="4">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dirty="0" smtClean="0">
                          <a:ln>
                            <a:noFill/>
                          </a:ln>
                          <a:solidFill>
                            <a:schemeClr val="folHlink"/>
                          </a:solidFill>
                          <a:effectLst/>
                          <a:latin typeface="Times New Roman" pitchFamily="18" charset="0"/>
                        </a:rPr>
                        <a:t>Benzene</a:t>
                      </a:r>
                    </a:p>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dirty="0" smtClean="0">
                          <a:ln>
                            <a:noFill/>
                          </a:ln>
                          <a:solidFill>
                            <a:schemeClr val="folHlink"/>
                          </a:solidFill>
                          <a:effectLst/>
                          <a:latin typeface="Times New Roman" pitchFamily="18" charset="0"/>
                        </a:rPr>
                        <a:t>Exposure</a:t>
                      </a:r>
                    </a:p>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dirty="0" smtClean="0">
                          <a:ln>
                            <a:noFill/>
                          </a:ln>
                          <a:solidFill>
                            <a:srgbClr val="003399"/>
                          </a:solidFill>
                          <a:effectLst/>
                          <a:latin typeface="Times New Roman" pitchFamily="18" charset="0"/>
                        </a:rPr>
                        <a:t>Yes</a:t>
                      </a:r>
                    </a:p>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en-US" sz="2800" b="1" i="0" u="none" strike="noStrike" cap="none" normalizeH="0" baseline="0" dirty="0" smtClean="0">
                        <a:ln>
                          <a:noFill/>
                        </a:ln>
                        <a:solidFill>
                          <a:srgbClr val="FF9933"/>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dirty="0" smtClean="0">
                          <a:ln>
                            <a:noFill/>
                          </a:ln>
                          <a:solidFill>
                            <a:srgbClr val="FF9933"/>
                          </a:solidFill>
                          <a:effectLst/>
                          <a:latin typeface="Times New Roman" pitchFamily="18" charset="0"/>
                        </a:rPr>
                        <a:t>No</a:t>
                      </a:r>
                    </a:p>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en-US" sz="2800" b="1" i="0" u="none" strike="noStrike" cap="none" normalizeH="0" baseline="0" dirty="0" smtClean="0">
                        <a:ln>
                          <a:noFill/>
                        </a:ln>
                        <a:solidFill>
                          <a:srgbClr val="FF9933"/>
                        </a:solidFill>
                        <a:effectLst/>
                        <a:latin typeface="Times New Roman" pitchFamily="18" charset="0"/>
                      </a:endParaRPr>
                    </a:p>
                  </a:txBody>
                  <a:tcPr marT="45712" marB="45712" horzOverflow="overflow">
                    <a:lnL cap="flat">
                      <a:noFill/>
                    </a:lnL>
                    <a:lnR>
                      <a:noFill/>
                    </a:lnR>
                    <a:lnT cap="flat">
                      <a:noFill/>
                    </a:lnT>
                    <a:lnB cap="flat">
                      <a:noFill/>
                    </a:lnB>
                    <a:lnTlToBr>
                      <a:noFill/>
                    </a:lnTlToBr>
                    <a:lnBlToTr>
                      <a:noFill/>
                    </a:lnBlToTr>
                    <a:noFill/>
                  </a:tcPr>
                </a:tc>
                <a:tc gridSpan="3">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dirty="0" smtClean="0">
                          <a:ln>
                            <a:noFill/>
                          </a:ln>
                          <a:solidFill>
                            <a:srgbClr val="FF6699"/>
                          </a:solidFill>
                          <a:effectLst>
                            <a:outerShdw blurRad="38100" dist="38100" dir="2700000" algn="tl">
                              <a:srgbClr val="C0C0C0"/>
                            </a:outerShdw>
                          </a:effectLst>
                          <a:latin typeface="Times New Roman" pitchFamily="18" charset="0"/>
                        </a:rPr>
                        <a:t>       </a:t>
                      </a:r>
                      <a:r>
                        <a:rPr kumimoji="0" lang="en-US" sz="2800" b="1" i="0" u="none" strike="noStrike" cap="none" normalizeH="0" baseline="0" dirty="0" smtClean="0">
                          <a:ln>
                            <a:noFill/>
                          </a:ln>
                          <a:solidFill>
                            <a:srgbClr val="FF6699"/>
                          </a:solidFill>
                          <a:effectLst/>
                          <a:latin typeface="Times New Roman" pitchFamily="18" charset="0"/>
                        </a:rPr>
                        <a:t>Leukemia</a:t>
                      </a:r>
                      <a:endParaRPr kumimoji="0" lang="en-US" sz="2800" b="1" i="0" u="none" strike="noStrike" cap="none" normalizeH="0" baseline="0" dirty="0" smtClean="0">
                        <a:ln>
                          <a:noFill/>
                        </a:ln>
                        <a:solidFill>
                          <a:srgbClr val="FF0000"/>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dirty="0" smtClean="0">
                          <a:ln>
                            <a:noFill/>
                          </a:ln>
                          <a:solidFill>
                            <a:srgbClr val="FF0000"/>
                          </a:solidFill>
                          <a:effectLst/>
                          <a:latin typeface="Times New Roman" pitchFamily="18" charset="0"/>
                        </a:rPr>
                        <a:t>     case              </a:t>
                      </a:r>
                      <a:r>
                        <a:rPr kumimoji="0" lang="en-US" sz="2800" b="1" i="0" u="none" strike="noStrike" cap="none" normalizeH="0" baseline="0" dirty="0" smtClean="0">
                          <a:ln>
                            <a:noFill/>
                          </a:ln>
                          <a:solidFill>
                            <a:srgbClr val="009900"/>
                          </a:solidFill>
                          <a:effectLst/>
                          <a:latin typeface="Times New Roman" pitchFamily="18" charset="0"/>
                        </a:rPr>
                        <a:t>control</a:t>
                      </a:r>
                    </a:p>
                  </a:txBody>
                  <a:tcPr marT="45712" marB="45712" horzOverflow="overflow">
                    <a:lnL>
                      <a:noFill/>
                    </a:lnL>
                    <a:lnR cap="flat">
                      <a:noFill/>
                    </a:lnR>
                    <a:lnT cap="flat">
                      <a:noFill/>
                    </a:lnT>
                    <a:lnB w="5715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45992">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dirty="0" smtClean="0">
                          <a:ln>
                            <a:noFill/>
                          </a:ln>
                          <a:solidFill>
                            <a:srgbClr val="FF0000"/>
                          </a:solidFill>
                          <a:effectLst/>
                          <a:latin typeface="Times New Roman" pitchFamily="18" charset="0"/>
                        </a:rPr>
                        <a:t>85</a:t>
                      </a:r>
                    </a:p>
                  </a:txBody>
                  <a:tcPr marT="45712" marB="45712" horzOverflow="overflow">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smtClean="0">
                          <a:ln>
                            <a:noFill/>
                          </a:ln>
                          <a:solidFill>
                            <a:srgbClr val="009900"/>
                          </a:solidFill>
                          <a:effectLst/>
                          <a:latin typeface="Times New Roman" pitchFamily="18" charset="0"/>
                        </a:rPr>
                        <a:t>40</a:t>
                      </a:r>
                    </a:p>
                  </a:txBody>
                  <a:tcPr marT="45712" marB="45712"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smtClean="0">
                          <a:ln>
                            <a:noFill/>
                          </a:ln>
                          <a:solidFill>
                            <a:srgbClr val="003399"/>
                          </a:solidFill>
                          <a:effectLst/>
                          <a:latin typeface="Times New Roman" pitchFamily="18" charset="0"/>
                        </a:rPr>
                        <a:t>125</a:t>
                      </a:r>
                    </a:p>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en-US" sz="2800" b="1" i="0" u="none" strike="noStrike" cap="none" normalizeH="0" baseline="0" smtClean="0">
                        <a:ln>
                          <a:noFill/>
                        </a:ln>
                        <a:solidFill>
                          <a:srgbClr val="003399"/>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smtClean="0">
                          <a:ln>
                            <a:noFill/>
                          </a:ln>
                          <a:solidFill>
                            <a:srgbClr val="FF9900"/>
                          </a:solidFill>
                          <a:effectLst/>
                          <a:latin typeface="Times New Roman" pitchFamily="18" charset="0"/>
                        </a:rPr>
                        <a:t>125</a:t>
                      </a:r>
                    </a:p>
                  </a:txBody>
                  <a:tcPr marT="45712" marB="45712" horzOverflow="overflow">
                    <a:lnL w="5715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930120">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smtClean="0">
                          <a:ln>
                            <a:noFill/>
                          </a:ln>
                          <a:solidFill>
                            <a:srgbClr val="FF0000"/>
                          </a:solidFill>
                          <a:effectLst/>
                          <a:latin typeface="Times New Roman" pitchFamily="18" charset="0"/>
                        </a:rPr>
                        <a:t>40</a:t>
                      </a:r>
                    </a:p>
                  </a:txBody>
                  <a:tcPr marT="45712" marB="45712" horzOverflow="overflow">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smtClean="0">
                          <a:ln>
                            <a:noFill/>
                          </a:ln>
                          <a:solidFill>
                            <a:srgbClr val="009900"/>
                          </a:solidFill>
                          <a:effectLst/>
                          <a:latin typeface="Times New Roman" pitchFamily="18" charset="0"/>
                        </a:rPr>
                        <a:t>85</a:t>
                      </a:r>
                    </a:p>
                  </a:txBody>
                  <a:tcPr marT="45712" marB="45712"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extLst>
                  <a:ext uri="{0D108BD9-81ED-4DB2-BD59-A6C34878D82A}">
                    <a16:rowId xmlns:a16="http://schemas.microsoft.com/office/drawing/2014/main" val="10002"/>
                  </a:ext>
                </a:extLst>
              </a:tr>
              <a:tr h="518074">
                <a:tc vMerge="1">
                  <a:txBody>
                    <a:bodyPr/>
                    <a:lstStyle/>
                    <a:p>
                      <a:endParaRPr lang="en-US"/>
                    </a:p>
                  </a:txBody>
                  <a:tcPr/>
                </a:tc>
                <a:tc gridSpan="3">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dirty="0" smtClean="0">
                          <a:ln>
                            <a:noFill/>
                          </a:ln>
                          <a:solidFill>
                            <a:srgbClr val="FF0000"/>
                          </a:solidFill>
                          <a:effectLst/>
                          <a:latin typeface="Times New Roman" pitchFamily="18" charset="0"/>
                        </a:rPr>
                        <a:t>125            </a:t>
                      </a:r>
                      <a:r>
                        <a:rPr kumimoji="0" lang="en-US" sz="2800" b="1" i="0" u="none" strike="noStrike" cap="none" normalizeH="0" baseline="0" dirty="0" smtClean="0">
                          <a:ln>
                            <a:noFill/>
                          </a:ln>
                          <a:solidFill>
                            <a:srgbClr val="009900"/>
                          </a:solidFill>
                          <a:effectLst/>
                          <a:latin typeface="Times New Roman" pitchFamily="18" charset="0"/>
                        </a:rPr>
                        <a:t>125              </a:t>
                      </a:r>
                      <a:r>
                        <a:rPr kumimoji="0" lang="en-US" sz="2800" b="1" i="0" u="none" strike="noStrike" cap="none" normalizeH="0" baseline="0" dirty="0" smtClean="0">
                          <a:ln>
                            <a:noFill/>
                          </a:ln>
                          <a:solidFill>
                            <a:srgbClr val="CC00CC"/>
                          </a:solidFill>
                          <a:effectLst/>
                          <a:latin typeface="Times New Roman" pitchFamily="18" charset="0"/>
                        </a:rPr>
                        <a:t>250 </a:t>
                      </a:r>
                    </a:p>
                  </a:txBody>
                  <a:tcPr marT="45712" marB="45712" horzOverflow="overflow">
                    <a:lnL>
                      <a:noFill/>
                    </a:lnL>
                    <a:lnR cap="flat">
                      <a:noFill/>
                    </a:lnR>
                    <a:lnT w="57150" cap="flat" cmpd="sng" algn="ctr">
                      <a:solidFill>
                        <a:schemeClr val="tx1"/>
                      </a:solidFill>
                      <a:prstDash val="solid"/>
                      <a:round/>
                      <a:headEnd type="none" w="med" len="med"/>
                      <a:tailEnd type="none" w="med" len="med"/>
                    </a:lnT>
                    <a:lnB cap="flat">
                      <a:noFill/>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bl>
          </a:graphicData>
        </a:graphic>
      </p:graphicFrame>
      <p:sp>
        <p:nvSpPr>
          <p:cNvPr id="13331" name="Rectangle 26"/>
          <p:cNvSpPr>
            <a:spLocks noChangeArrowheads="1"/>
          </p:cNvSpPr>
          <p:nvPr/>
        </p:nvSpPr>
        <p:spPr bwMode="auto">
          <a:xfrm>
            <a:off x="990600" y="1060450"/>
            <a:ext cx="8151813"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234950">
              <a:defRPr>
                <a:solidFill>
                  <a:schemeClr val="tx1"/>
                </a:solidFill>
                <a:latin typeface="Arial" panose="020B0604020202020204" pitchFamily="34" charset="0"/>
              </a:defRPr>
            </a:lvl1pPr>
            <a:lvl2pPr marL="742950" indent="-285750" defTabSz="234950">
              <a:defRPr>
                <a:solidFill>
                  <a:schemeClr val="tx1"/>
                </a:solidFill>
                <a:latin typeface="Arial" panose="020B0604020202020204" pitchFamily="34" charset="0"/>
              </a:defRPr>
            </a:lvl2pPr>
            <a:lvl3pPr marL="1143000" indent="-228600" defTabSz="234950">
              <a:defRPr>
                <a:solidFill>
                  <a:schemeClr val="tx1"/>
                </a:solidFill>
                <a:latin typeface="Arial" panose="020B0604020202020204" pitchFamily="34" charset="0"/>
              </a:defRPr>
            </a:lvl3pPr>
            <a:lvl4pPr marL="1600200" indent="-228600" defTabSz="234950">
              <a:defRPr>
                <a:solidFill>
                  <a:schemeClr val="tx1"/>
                </a:solidFill>
                <a:latin typeface="Arial" panose="020B0604020202020204" pitchFamily="34" charset="0"/>
              </a:defRPr>
            </a:lvl4pPr>
            <a:lvl5pPr marL="2057400" indent="-228600" defTabSz="234950">
              <a:defRPr>
                <a:solidFill>
                  <a:schemeClr val="tx1"/>
                </a:solidFill>
                <a:latin typeface="Arial" panose="020B0604020202020204" pitchFamily="34" charset="0"/>
              </a:defRPr>
            </a:lvl5pPr>
            <a:lvl6pPr marL="2514600" indent="-228600" defTabSz="234950" eaLnBrk="0" fontAlgn="base" hangingPunct="0">
              <a:spcBef>
                <a:spcPct val="0"/>
              </a:spcBef>
              <a:spcAft>
                <a:spcPct val="0"/>
              </a:spcAft>
              <a:defRPr>
                <a:solidFill>
                  <a:schemeClr val="tx1"/>
                </a:solidFill>
                <a:latin typeface="Arial" panose="020B0604020202020204" pitchFamily="34" charset="0"/>
              </a:defRPr>
            </a:lvl6pPr>
            <a:lvl7pPr marL="2971800" indent="-228600" defTabSz="234950" eaLnBrk="0" fontAlgn="base" hangingPunct="0">
              <a:spcBef>
                <a:spcPct val="0"/>
              </a:spcBef>
              <a:spcAft>
                <a:spcPct val="0"/>
              </a:spcAft>
              <a:defRPr>
                <a:solidFill>
                  <a:schemeClr val="tx1"/>
                </a:solidFill>
                <a:latin typeface="Arial" panose="020B0604020202020204" pitchFamily="34" charset="0"/>
              </a:defRPr>
            </a:lvl7pPr>
            <a:lvl8pPr marL="3429000" indent="-228600" defTabSz="234950" eaLnBrk="0" fontAlgn="base" hangingPunct="0">
              <a:spcBef>
                <a:spcPct val="0"/>
              </a:spcBef>
              <a:spcAft>
                <a:spcPct val="0"/>
              </a:spcAft>
              <a:defRPr>
                <a:solidFill>
                  <a:schemeClr val="tx1"/>
                </a:solidFill>
                <a:latin typeface="Arial" panose="020B0604020202020204" pitchFamily="34" charset="0"/>
              </a:defRPr>
            </a:lvl8pPr>
            <a:lvl9pPr marL="3886200" indent="-228600" defTabSz="23495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50000"/>
              </a:spcBef>
              <a:buClr>
                <a:schemeClr val="accent1"/>
              </a:buClr>
              <a:buSzPct val="80000"/>
              <a:buFont typeface="Wingdings" panose="05000000000000000000" pitchFamily="2" charset="2"/>
              <a:buNone/>
            </a:pPr>
            <a:endParaRPr lang="en-US" altLang="en-US" sz="2400" b="1">
              <a:solidFill>
                <a:srgbClr val="A2A042"/>
              </a:solidFill>
              <a:latin typeface="Times New Roman" panose="02020603050405020304" pitchFamily="18" charset="0"/>
            </a:endParaRPr>
          </a:p>
        </p:txBody>
      </p:sp>
    </p:spTree>
    <p:extLst>
      <p:ext uri="{BB962C8B-B14F-4D97-AF65-F5344CB8AC3E}">
        <p14:creationId xmlns:p14="http://schemas.microsoft.com/office/powerpoint/2010/main" val="1441847996"/>
      </p:ext>
    </p:extLst>
  </p:cSld>
  <p:clrMapOvr>
    <a:masterClrMapping/>
  </p:clrMapOvr>
  <mc:AlternateContent xmlns:mc="http://schemas.openxmlformats.org/markup-compatibility/2006" xmlns:p14="http://schemas.microsoft.com/office/powerpoint/2010/main">
    <mc:Choice Requires="p14">
      <p:transition p14:dur="0">
        <p:sndAc>
          <p:stSnd>
            <p:snd r:embed="rId3" name="whoosh.wav"/>
          </p:stSnd>
        </p:sndAc>
      </p:transition>
    </mc:Choice>
    <mc:Fallback xmlns="">
      <p:transition>
        <p:sndAc>
          <p:stSnd>
            <p:snd r:embed="rId4" name="whoosh.wav"/>
          </p:stSnd>
        </p:sndAc>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8382000" y="6019800"/>
            <a:ext cx="762000" cy="838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4339" name="Text Box 3"/>
          <p:cNvSpPr txBox="1">
            <a:spLocks noChangeArrowheads="1"/>
          </p:cNvSpPr>
          <p:nvPr/>
        </p:nvSpPr>
        <p:spPr bwMode="auto">
          <a:xfrm>
            <a:off x="5851525" y="15652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sz="2400">
              <a:latin typeface="Times New Roman" panose="02020603050405020304" pitchFamily="18" charset="0"/>
            </a:endParaRPr>
          </a:p>
        </p:txBody>
      </p:sp>
      <p:sp>
        <p:nvSpPr>
          <p:cNvPr id="14340" name="Rectangle 4"/>
          <p:cNvSpPr>
            <a:spLocks noChangeArrowheads="1"/>
          </p:cNvSpPr>
          <p:nvPr/>
        </p:nvSpPr>
        <p:spPr bwMode="auto">
          <a:xfrm>
            <a:off x="992188" y="1828800"/>
            <a:ext cx="8151812"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b="1" dirty="0">
                <a:latin typeface="Times New Roman" panose="02020603050405020304" pitchFamily="18" charset="0"/>
              </a:rPr>
              <a:t>OR = ad/</a:t>
            </a:r>
            <a:r>
              <a:rPr lang="en-US" altLang="en-US" sz="2800" b="1" dirty="0" err="1">
                <a:latin typeface="Times New Roman" panose="02020603050405020304" pitchFamily="18" charset="0"/>
              </a:rPr>
              <a:t>bc</a:t>
            </a:r>
            <a:r>
              <a:rPr lang="en-US" altLang="en-US" sz="2800" b="1" dirty="0">
                <a:latin typeface="Times New Roman" panose="02020603050405020304" pitchFamily="18" charset="0"/>
              </a:rPr>
              <a:t> =</a:t>
            </a:r>
            <a:r>
              <a:rPr lang="en-US" altLang="en-US" sz="2800" b="1" dirty="0">
                <a:solidFill>
                  <a:srgbClr val="FF3300"/>
                </a:solidFill>
                <a:latin typeface="Times New Roman" panose="02020603050405020304" pitchFamily="18" charset="0"/>
              </a:rPr>
              <a:t> </a:t>
            </a:r>
            <a:r>
              <a:rPr lang="en-US" altLang="en-US" sz="2800" b="1" u="sng" dirty="0">
                <a:solidFill>
                  <a:schemeClr val="accent2"/>
                </a:solidFill>
                <a:latin typeface="Times New Roman" panose="02020603050405020304" pitchFamily="18" charset="0"/>
              </a:rPr>
              <a:t> </a:t>
            </a:r>
            <a:r>
              <a:rPr lang="en-US" altLang="en-US" sz="2800" b="1" u="sng" dirty="0">
                <a:latin typeface="Times New Roman" panose="02020603050405020304" pitchFamily="18" charset="0"/>
              </a:rPr>
              <a:t>85 X 85	</a:t>
            </a:r>
            <a:r>
              <a:rPr lang="en-US" altLang="en-US" sz="2800" b="1" dirty="0">
                <a:latin typeface="Times New Roman" panose="02020603050405020304" pitchFamily="18" charset="0"/>
              </a:rPr>
              <a:t> = </a:t>
            </a:r>
            <a:r>
              <a:rPr lang="en-US" altLang="en-US" sz="2800" b="1" u="sng" dirty="0">
                <a:latin typeface="Times New Roman" panose="02020603050405020304" pitchFamily="18" charset="0"/>
              </a:rPr>
              <a:t>7225</a:t>
            </a:r>
            <a:r>
              <a:rPr lang="en-US" altLang="en-US" sz="2800" b="1" dirty="0">
                <a:latin typeface="Times New Roman" panose="02020603050405020304" pitchFamily="18" charset="0"/>
              </a:rPr>
              <a:t>     = </a:t>
            </a:r>
            <a:r>
              <a:rPr lang="en-US" altLang="en-US" sz="2800" b="1" dirty="0" smtClean="0">
                <a:latin typeface="Times New Roman" panose="02020603050405020304" pitchFamily="18" charset="0"/>
              </a:rPr>
              <a:t>4.5</a:t>
            </a:r>
            <a:endParaRPr lang="en-US" altLang="en-US" sz="2800" b="1" u="sng" dirty="0">
              <a:latin typeface="Times New Roman" panose="02020603050405020304" pitchFamily="18" charset="0"/>
            </a:endParaRPr>
          </a:p>
          <a:p>
            <a:pPr eaLnBrk="1" hangingPunct="1"/>
            <a:r>
              <a:rPr lang="en-US" altLang="en-US" sz="2800" b="1" dirty="0">
                <a:latin typeface="Times New Roman" panose="02020603050405020304" pitchFamily="18" charset="0"/>
              </a:rPr>
              <a:t>		    40 X 40	     1600	</a:t>
            </a:r>
          </a:p>
        </p:txBody>
      </p:sp>
      <p:graphicFrame>
        <p:nvGraphicFramePr>
          <p:cNvPr id="387125" name="Group 53" descr="Table to show contigency table between exposure and disease"/>
          <p:cNvGraphicFramePr>
            <a:graphicFrameLocks noGrp="1"/>
          </p:cNvGraphicFramePr>
          <p:nvPr>
            <p:extLst>
              <p:ext uri="{D42A27DB-BD31-4B8C-83A1-F6EECF244321}">
                <p14:modId xmlns:p14="http://schemas.microsoft.com/office/powerpoint/2010/main" val="2046722581"/>
              </p:ext>
            </p:extLst>
          </p:nvPr>
        </p:nvGraphicFramePr>
        <p:xfrm>
          <a:off x="3352800" y="2743200"/>
          <a:ext cx="4849813" cy="3429080"/>
        </p:xfrm>
        <a:graphic>
          <a:graphicData uri="http://schemas.openxmlformats.org/drawingml/2006/table">
            <a:tbl>
              <a:tblPr/>
              <a:tblGrid>
                <a:gridCol w="687388">
                  <a:extLst>
                    <a:ext uri="{9D8B030D-6E8A-4147-A177-3AD203B41FA5}">
                      <a16:colId xmlns:a16="http://schemas.microsoft.com/office/drawing/2014/main" val="20000"/>
                    </a:ext>
                  </a:extLst>
                </a:gridCol>
                <a:gridCol w="1490662">
                  <a:extLst>
                    <a:ext uri="{9D8B030D-6E8A-4147-A177-3AD203B41FA5}">
                      <a16:colId xmlns:a16="http://schemas.microsoft.com/office/drawing/2014/main" val="20001"/>
                    </a:ext>
                  </a:extLst>
                </a:gridCol>
                <a:gridCol w="1468438">
                  <a:extLst>
                    <a:ext uri="{9D8B030D-6E8A-4147-A177-3AD203B41FA5}">
                      <a16:colId xmlns:a16="http://schemas.microsoft.com/office/drawing/2014/main" val="20002"/>
                    </a:ext>
                  </a:extLst>
                </a:gridCol>
                <a:gridCol w="1203325">
                  <a:extLst>
                    <a:ext uri="{9D8B030D-6E8A-4147-A177-3AD203B41FA5}">
                      <a16:colId xmlns:a16="http://schemas.microsoft.com/office/drawing/2014/main" val="20003"/>
                    </a:ext>
                  </a:extLst>
                </a:gridCol>
              </a:tblGrid>
              <a:tr h="1031684">
                <a:tc rowSpan="4">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en-US" sz="2800" b="1" i="0" u="none" strike="noStrike" cap="none" normalizeH="0" baseline="0" dirty="0" smtClean="0">
                        <a:ln>
                          <a:noFill/>
                        </a:ln>
                        <a:solidFill>
                          <a:srgbClr val="969696"/>
                        </a:solidFill>
                        <a:effectLst>
                          <a:outerShdw blurRad="38100" dist="38100" dir="2700000" algn="tl">
                            <a:srgbClr val="C0C0C0"/>
                          </a:outerShdw>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en-US" sz="2800" b="1" i="0" u="none" strike="noStrike" cap="none" normalizeH="0" baseline="0" dirty="0" smtClean="0">
                        <a:ln>
                          <a:noFill/>
                        </a:ln>
                        <a:solidFill>
                          <a:srgbClr val="969696"/>
                        </a:solidFill>
                        <a:effectLst>
                          <a:outerShdw blurRad="38100" dist="38100" dir="2700000" algn="tl">
                            <a:srgbClr val="C0C0C0"/>
                          </a:outerShdw>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dirty="0" smtClean="0">
                          <a:ln>
                            <a:noFill/>
                          </a:ln>
                          <a:solidFill>
                            <a:srgbClr val="003399"/>
                          </a:solidFill>
                          <a:effectLst/>
                          <a:latin typeface="Times New Roman" pitchFamily="18" charset="0"/>
                        </a:rPr>
                        <a:t>E+</a:t>
                      </a:r>
                    </a:p>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en-US" sz="2800" b="1" i="0" u="none" strike="noStrike" cap="none" normalizeH="0" baseline="0" dirty="0" smtClean="0">
                        <a:ln>
                          <a:noFill/>
                        </a:ln>
                        <a:solidFill>
                          <a:srgbClr val="FF9933"/>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dirty="0" smtClean="0">
                          <a:ln>
                            <a:noFill/>
                          </a:ln>
                          <a:solidFill>
                            <a:srgbClr val="FF9933"/>
                          </a:solidFill>
                          <a:effectLst/>
                          <a:latin typeface="Times New Roman" pitchFamily="18" charset="0"/>
                        </a:rPr>
                        <a:t>E-</a:t>
                      </a:r>
                    </a:p>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en-US" sz="2800" b="1" i="0" u="none" strike="noStrike" cap="none" normalizeH="0" baseline="0" dirty="0" smtClean="0">
                        <a:ln>
                          <a:noFill/>
                        </a:ln>
                        <a:solidFill>
                          <a:srgbClr val="FF9933"/>
                        </a:solidFill>
                        <a:effectLst/>
                        <a:latin typeface="Times New Roman" pitchFamily="18" charset="0"/>
                      </a:endParaRPr>
                    </a:p>
                  </a:txBody>
                  <a:tcPr marT="45712" marB="45712" horzOverflow="overflow">
                    <a:lnL cap="flat">
                      <a:noFill/>
                    </a:lnL>
                    <a:lnR>
                      <a:noFill/>
                    </a:lnR>
                    <a:lnT cap="flat">
                      <a:noFill/>
                    </a:lnT>
                    <a:lnB cap="flat">
                      <a:noFill/>
                    </a:lnB>
                    <a:lnTlToBr>
                      <a:noFill/>
                    </a:lnTlToBr>
                    <a:lnBlToTr>
                      <a:noFill/>
                    </a:lnBlToTr>
                    <a:noFill/>
                  </a:tcPr>
                </a:tc>
                <a:tc gridSpan="3">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en-US" sz="2800" b="1" i="0" u="none" strike="noStrike" cap="none" normalizeH="0" baseline="0" smtClean="0">
                        <a:ln>
                          <a:noFill/>
                        </a:ln>
                        <a:solidFill>
                          <a:srgbClr val="FF0000"/>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smtClean="0">
                          <a:ln>
                            <a:noFill/>
                          </a:ln>
                          <a:solidFill>
                            <a:srgbClr val="FF0000"/>
                          </a:solidFill>
                          <a:effectLst/>
                          <a:latin typeface="Times New Roman" pitchFamily="18" charset="0"/>
                        </a:rPr>
                        <a:t>D+ (ca)  </a:t>
                      </a:r>
                      <a:r>
                        <a:rPr kumimoji="0" lang="en-US" sz="2800" b="1" i="0" u="none" strike="noStrike" cap="none" normalizeH="0" baseline="0" smtClean="0">
                          <a:ln>
                            <a:noFill/>
                          </a:ln>
                          <a:solidFill>
                            <a:srgbClr val="009900"/>
                          </a:solidFill>
                          <a:effectLst/>
                          <a:latin typeface="Times New Roman" pitchFamily="18" charset="0"/>
                        </a:rPr>
                        <a:t>  D- (co)</a:t>
                      </a:r>
                    </a:p>
                  </a:txBody>
                  <a:tcPr marT="45712" marB="45712" horzOverflow="overflow">
                    <a:lnL>
                      <a:noFill/>
                    </a:lnL>
                    <a:lnR cap="flat">
                      <a:noFill/>
                    </a:lnR>
                    <a:lnT cap="flat">
                      <a:noFill/>
                    </a:lnT>
                    <a:lnB w="5715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947562">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dirty="0" smtClean="0">
                          <a:ln>
                            <a:noFill/>
                          </a:ln>
                          <a:solidFill>
                            <a:srgbClr val="FF0000"/>
                          </a:solidFill>
                          <a:effectLst/>
                          <a:latin typeface="Times New Roman" pitchFamily="18" charset="0"/>
                        </a:rPr>
                        <a:t>85</a:t>
                      </a:r>
                    </a:p>
                  </a:txBody>
                  <a:tcPr marT="45712" marB="45712" horzOverflow="overflow">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smtClean="0">
                          <a:ln>
                            <a:noFill/>
                          </a:ln>
                          <a:solidFill>
                            <a:srgbClr val="009900"/>
                          </a:solidFill>
                          <a:effectLst/>
                          <a:latin typeface="Times New Roman" pitchFamily="18" charset="0"/>
                        </a:rPr>
                        <a:t>40</a:t>
                      </a:r>
                    </a:p>
                  </a:txBody>
                  <a:tcPr marT="45712" marB="45712"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smtClean="0">
                          <a:ln>
                            <a:noFill/>
                          </a:ln>
                          <a:solidFill>
                            <a:srgbClr val="003399"/>
                          </a:solidFill>
                          <a:effectLst/>
                          <a:latin typeface="Times New Roman" pitchFamily="18" charset="0"/>
                        </a:rPr>
                        <a:t>125</a:t>
                      </a:r>
                    </a:p>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en-US" sz="2800" b="1" i="0" u="none" strike="noStrike" cap="none" normalizeH="0" baseline="0" smtClean="0">
                        <a:ln>
                          <a:noFill/>
                        </a:ln>
                        <a:solidFill>
                          <a:srgbClr val="003399"/>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smtClean="0">
                          <a:ln>
                            <a:noFill/>
                          </a:ln>
                          <a:solidFill>
                            <a:srgbClr val="FF9900"/>
                          </a:solidFill>
                          <a:effectLst/>
                          <a:latin typeface="Times New Roman" pitchFamily="18" charset="0"/>
                        </a:rPr>
                        <a:t>125</a:t>
                      </a:r>
                    </a:p>
                  </a:txBody>
                  <a:tcPr marT="45712" marB="45712" horzOverflow="overflow">
                    <a:lnL w="57150" cap="flat" cmpd="sng" algn="ctr">
                      <a:solidFill>
                        <a:schemeClr val="tx1"/>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931690">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smtClean="0">
                          <a:ln>
                            <a:noFill/>
                          </a:ln>
                          <a:solidFill>
                            <a:srgbClr val="FF0000"/>
                          </a:solidFill>
                          <a:effectLst/>
                          <a:latin typeface="Times New Roman" pitchFamily="18" charset="0"/>
                        </a:rPr>
                        <a:t>40</a:t>
                      </a:r>
                    </a:p>
                  </a:txBody>
                  <a:tcPr marT="45712" marB="45712" horzOverflow="overflow">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smtClean="0">
                          <a:ln>
                            <a:noFill/>
                          </a:ln>
                          <a:solidFill>
                            <a:srgbClr val="009900"/>
                          </a:solidFill>
                          <a:effectLst/>
                          <a:latin typeface="Times New Roman" pitchFamily="18" charset="0"/>
                        </a:rPr>
                        <a:t>85</a:t>
                      </a:r>
                    </a:p>
                  </a:txBody>
                  <a:tcPr marT="45712" marB="45712" horzOverflow="overflow">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extLst>
                  <a:ext uri="{0D108BD9-81ED-4DB2-BD59-A6C34878D82A}">
                    <a16:rowId xmlns:a16="http://schemas.microsoft.com/office/drawing/2014/main" val="10002"/>
                  </a:ext>
                </a:extLst>
              </a:tr>
              <a:tr h="518064">
                <a:tc vMerge="1">
                  <a:txBody>
                    <a:bodyPr/>
                    <a:lstStyle/>
                    <a:p>
                      <a:endParaRPr lang="en-US"/>
                    </a:p>
                  </a:txBody>
                  <a:tcPr/>
                </a:tc>
                <a:tc gridSpan="3">
                  <a:txBody>
                    <a:bodyPr/>
                    <a:lstStyle/>
                    <a:p>
                      <a:pPr marL="0" marR="0" lvl="0" indent="0" algn="ctr"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US" sz="2800" b="1" i="0" u="none" strike="noStrike" cap="none" normalizeH="0" baseline="0" dirty="0" smtClean="0">
                          <a:ln>
                            <a:noFill/>
                          </a:ln>
                          <a:solidFill>
                            <a:srgbClr val="FF0000"/>
                          </a:solidFill>
                          <a:effectLst/>
                          <a:latin typeface="Times New Roman" pitchFamily="18" charset="0"/>
                        </a:rPr>
                        <a:t>125            </a:t>
                      </a:r>
                      <a:r>
                        <a:rPr kumimoji="0" lang="en-US" sz="2800" b="1" i="0" u="none" strike="noStrike" cap="none" normalizeH="0" baseline="0" dirty="0" smtClean="0">
                          <a:ln>
                            <a:noFill/>
                          </a:ln>
                          <a:solidFill>
                            <a:srgbClr val="009900"/>
                          </a:solidFill>
                          <a:effectLst/>
                          <a:latin typeface="Times New Roman" pitchFamily="18" charset="0"/>
                        </a:rPr>
                        <a:t>125              </a:t>
                      </a:r>
                      <a:r>
                        <a:rPr kumimoji="0" lang="en-US" sz="2800" b="1" i="0" u="none" strike="noStrike" cap="none" normalizeH="0" baseline="0" dirty="0" smtClean="0">
                          <a:ln>
                            <a:noFill/>
                          </a:ln>
                          <a:solidFill>
                            <a:srgbClr val="CC00CC"/>
                          </a:solidFill>
                          <a:effectLst/>
                          <a:latin typeface="Times New Roman" pitchFamily="18" charset="0"/>
                        </a:rPr>
                        <a:t>250 </a:t>
                      </a:r>
                    </a:p>
                  </a:txBody>
                  <a:tcPr marT="45712" marB="45712" horzOverflow="overflow">
                    <a:lnL>
                      <a:noFill/>
                    </a:lnL>
                    <a:lnR cap="flat">
                      <a:noFill/>
                    </a:lnR>
                    <a:lnT w="57150" cap="flat" cmpd="sng" algn="ctr">
                      <a:solidFill>
                        <a:schemeClr val="tx1"/>
                      </a:solidFill>
                      <a:prstDash val="solid"/>
                      <a:round/>
                      <a:headEnd type="none" w="med" len="med"/>
                      <a:tailEnd type="none" w="med" len="med"/>
                    </a:lnT>
                    <a:lnB cap="flat">
                      <a:noFill/>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bl>
          </a:graphicData>
        </a:graphic>
      </p:graphicFrame>
      <p:sp>
        <p:nvSpPr>
          <p:cNvPr id="14356" name="Text Box 54"/>
          <p:cNvSpPr txBox="1">
            <a:spLocks noChangeArrowheads="1"/>
          </p:cNvSpPr>
          <p:nvPr/>
        </p:nvSpPr>
        <p:spPr bwMode="auto">
          <a:xfrm>
            <a:off x="1219200" y="381000"/>
            <a:ext cx="72390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a:latin typeface="Times New Roman" panose="02020603050405020304" pitchFamily="18" charset="0"/>
              </a:rPr>
              <a:t>Step 2: Calculate OR</a:t>
            </a:r>
          </a:p>
        </p:txBody>
      </p:sp>
    </p:spTree>
    <p:extLst>
      <p:ext uri="{BB962C8B-B14F-4D97-AF65-F5344CB8AC3E}">
        <p14:creationId xmlns:p14="http://schemas.microsoft.com/office/powerpoint/2010/main" val="3068321301"/>
      </p:ext>
    </p:extLst>
  </p:cSld>
  <p:clrMapOvr>
    <a:masterClrMapping/>
  </p:clrMapOvr>
  <mc:AlternateContent xmlns:mc="http://schemas.openxmlformats.org/markup-compatibility/2006" xmlns:p14="http://schemas.microsoft.com/office/powerpoint/2010/main">
    <mc:Choice Requires="p14">
      <p:transition p14:dur="0">
        <p:sndAc>
          <p:stSnd>
            <p:snd r:embed="rId3" name="whoosh.wav"/>
          </p:stSnd>
        </p:sndAc>
      </p:transition>
    </mc:Choice>
    <mc:Fallback xmlns="">
      <p:transition>
        <p:sndAc>
          <p:stSnd>
            <p:snd r:embed="rId4" name="whoosh.wav"/>
          </p:stSnd>
        </p:sndAc>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Step 3: Interpret</a:t>
            </a:r>
          </a:p>
        </p:txBody>
      </p:sp>
      <p:sp>
        <p:nvSpPr>
          <p:cNvPr id="15363" name="Text Box 4"/>
          <p:cNvSpPr>
            <a:spLocks noGrp="1" noChangeArrowheads="1"/>
          </p:cNvSpPr>
          <p:nvPr>
            <p:ph type="body" idx="1"/>
          </p:nvPr>
        </p:nvSpPr>
        <p:spPr>
          <a:noFill/>
        </p:spPr>
        <p:txBody>
          <a:bodyPr/>
          <a:lstStyle/>
          <a:p>
            <a:pPr eaLnBrk="1" hangingPunct="1">
              <a:spcBef>
                <a:spcPct val="0"/>
              </a:spcBef>
              <a:buClrTx/>
              <a:buFontTx/>
              <a:buNone/>
            </a:pPr>
            <a:endParaRPr lang="en-US" altLang="en-US" b="1" dirty="0" smtClean="0">
              <a:latin typeface="Times New Roman" panose="02020603050405020304" pitchFamily="18" charset="0"/>
            </a:endParaRPr>
          </a:p>
          <a:p>
            <a:pPr eaLnBrk="1" hangingPunct="1">
              <a:spcBef>
                <a:spcPct val="0"/>
              </a:spcBef>
              <a:buClrTx/>
              <a:buFontTx/>
              <a:buNone/>
            </a:pPr>
            <a:r>
              <a:rPr lang="en-US" altLang="en-US" dirty="0" smtClean="0">
                <a:latin typeface="Times New Roman" panose="02020603050405020304" pitchFamily="18" charset="0"/>
              </a:rPr>
              <a:t>The odds of leukemia is 4.5 times common among workers exposed to benzene as compared to those who were unexposed </a:t>
            </a:r>
            <a:endParaRPr lang="en-US" altLang="en-US" i="1" dirty="0" smtClean="0">
              <a:latin typeface="Times New Roman" panose="02020603050405020304" pitchFamily="18" charset="0"/>
            </a:endParaRPr>
          </a:p>
        </p:txBody>
      </p:sp>
    </p:spTree>
    <p:extLst>
      <p:ext uri="{BB962C8B-B14F-4D97-AF65-F5344CB8AC3E}">
        <p14:creationId xmlns:p14="http://schemas.microsoft.com/office/powerpoint/2010/main" val="3760718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en-US" sz="2800" smtClean="0">
                <a:latin typeface="Cambria" panose="02040503050406030204" pitchFamily="18" charset="0"/>
              </a:rPr>
              <a:t>the cases and controls have been matched according to one or more criteria such as sex, age, race, or other variables.</a:t>
            </a:r>
          </a:p>
          <a:p>
            <a:pPr lvl="1">
              <a:buFont typeface="Calibri" panose="020F0502020204030204" pitchFamily="34" charset="0"/>
              <a:buChar char="—"/>
            </a:pPr>
            <a:r>
              <a:rPr lang="en-US" altLang="en-US" sz="2400" smtClean="0">
                <a:latin typeface="Cambria" panose="02040503050406030204" pitchFamily="18" charset="0"/>
              </a:rPr>
              <a:t>Matching aids in controlling confounding.</a:t>
            </a:r>
          </a:p>
          <a:p>
            <a:pPr>
              <a:buFont typeface="Wingdings" panose="05000000000000000000" pitchFamily="2" charset="2"/>
              <a:buNone/>
            </a:pPr>
            <a:endParaRPr lang="en-US" smtClean="0">
              <a:latin typeface="Cambria" panose="02040503050406030204" pitchFamily="18" charset="0"/>
            </a:endParaRPr>
          </a:p>
        </p:txBody>
      </p:sp>
      <p:sp>
        <p:nvSpPr>
          <p:cNvPr id="36867" name="Rectangle 2"/>
          <p:cNvSpPr>
            <a:spLocks noGrp="1" noChangeArrowheads="1"/>
          </p:cNvSpPr>
          <p:nvPr>
            <p:ph type="title"/>
          </p:nvPr>
        </p:nvSpPr>
        <p:spPr/>
        <p:txBody>
          <a:bodyPr/>
          <a:lstStyle/>
          <a:p>
            <a:pPr eaLnBrk="1" hangingPunct="1"/>
            <a:r>
              <a:rPr lang="en-US" altLang="en-US" sz="4000" smtClean="0">
                <a:latin typeface="Cambria" panose="02040503050406030204" pitchFamily="18" charset="0"/>
              </a:rPr>
              <a:t>Matched Case-Control Studies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p:cNvSpPr>
            <a:spLocks noGrp="1" noChangeArrowheads="1"/>
          </p:cNvSpPr>
          <p:nvPr>
            <p:ph type="title"/>
          </p:nvPr>
        </p:nvSpPr>
        <p:spPr/>
        <p:txBody>
          <a:bodyPr/>
          <a:lstStyle/>
          <a:p>
            <a:pPr eaLnBrk="1" hangingPunct="1"/>
            <a:r>
              <a:rPr lang="en-US" altLang="en-US" smtClean="0">
                <a:latin typeface="Cambria" panose="02040503050406030204" pitchFamily="18" charset="0"/>
              </a:rPr>
              <a:t>Case-Control Studies </a:t>
            </a:r>
          </a:p>
        </p:txBody>
      </p:sp>
      <p:sp>
        <p:nvSpPr>
          <p:cNvPr id="5" name="Rectangle 5"/>
          <p:cNvSpPr txBox="1">
            <a:spLocks noChangeArrowheads="1"/>
          </p:cNvSpPr>
          <p:nvPr/>
        </p:nvSpPr>
        <p:spPr bwMode="auto">
          <a:xfrm>
            <a:off x="838200" y="2133600"/>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a:lstStyle>
          <a:p>
            <a:pPr eaLnBrk="1" hangingPunct="1">
              <a:lnSpc>
                <a:spcPct val="90000"/>
              </a:lnSpc>
              <a:buFontTx/>
              <a:buNone/>
              <a:defRPr/>
            </a:pPr>
            <a:r>
              <a:rPr lang="en-US" altLang="en-US" sz="2200" kern="0" dirty="0" smtClean="0">
                <a:latin typeface="Cambria" panose="02040503050406030204" pitchFamily="18" charset="0"/>
              </a:rPr>
              <a:t>Advantages</a:t>
            </a:r>
          </a:p>
          <a:p>
            <a:pPr eaLnBrk="1" hangingPunct="1">
              <a:lnSpc>
                <a:spcPct val="90000"/>
              </a:lnSpc>
              <a:defRPr/>
            </a:pPr>
            <a:r>
              <a:rPr lang="en-US" altLang="en-US" sz="2200" kern="0" dirty="0" smtClean="0">
                <a:latin typeface="Cambria" panose="02040503050406030204" pitchFamily="18" charset="0"/>
              </a:rPr>
              <a:t>Can be used to study low-prevalence conditions</a:t>
            </a:r>
          </a:p>
          <a:p>
            <a:pPr lvl="1" eaLnBrk="1" hangingPunct="1">
              <a:lnSpc>
                <a:spcPct val="90000"/>
              </a:lnSpc>
              <a:defRPr/>
            </a:pPr>
            <a:r>
              <a:rPr lang="en-US" altLang="en-US" sz="2200" kern="0" dirty="0" smtClean="0">
                <a:latin typeface="Cambria" panose="02040503050406030204" pitchFamily="18" charset="0"/>
              </a:rPr>
              <a:t>Having a disease is a criterion for being selected as a case.</a:t>
            </a:r>
          </a:p>
          <a:p>
            <a:pPr eaLnBrk="1" hangingPunct="1">
              <a:lnSpc>
                <a:spcPct val="90000"/>
              </a:lnSpc>
              <a:defRPr/>
            </a:pPr>
            <a:r>
              <a:rPr lang="en-US" altLang="en-US" sz="2200" kern="0" dirty="0" smtClean="0">
                <a:latin typeface="Cambria" panose="02040503050406030204" pitchFamily="18" charset="0"/>
              </a:rPr>
              <a:t>Relatively quick and easy to complete</a:t>
            </a:r>
          </a:p>
          <a:p>
            <a:pPr eaLnBrk="1" hangingPunct="1">
              <a:lnSpc>
                <a:spcPct val="90000"/>
              </a:lnSpc>
              <a:defRPr/>
            </a:pPr>
            <a:r>
              <a:rPr lang="en-US" altLang="en-US" sz="2200" kern="0" dirty="0" smtClean="0">
                <a:latin typeface="Cambria" panose="02040503050406030204" pitchFamily="18" charset="0"/>
              </a:rPr>
              <a:t>Usually inexpensive</a:t>
            </a:r>
          </a:p>
          <a:p>
            <a:pPr eaLnBrk="1" hangingPunct="1">
              <a:lnSpc>
                <a:spcPct val="90000"/>
              </a:lnSpc>
              <a:defRPr/>
            </a:pPr>
            <a:r>
              <a:rPr lang="en-US" altLang="en-US" sz="2200" kern="0" dirty="0" smtClean="0">
                <a:latin typeface="Cambria" panose="02040503050406030204" pitchFamily="18" charset="0"/>
              </a:rPr>
              <a:t>Involve smaller number of subjects</a:t>
            </a:r>
          </a:p>
        </p:txBody>
      </p:sp>
      <p:sp>
        <p:nvSpPr>
          <p:cNvPr id="53252" name="Rectangle 6"/>
          <p:cNvSpPr>
            <a:spLocks noGrp="1" noChangeArrowheads="1"/>
          </p:cNvSpPr>
          <p:nvPr>
            <p:ph sz="half" idx="4294967295"/>
          </p:nvPr>
        </p:nvSpPr>
        <p:spPr>
          <a:xfrm>
            <a:off x="4724400" y="1905000"/>
            <a:ext cx="4038600" cy="4525963"/>
          </a:xfrm>
        </p:spPr>
        <p:txBody>
          <a:bodyPr/>
          <a:lstStyle/>
          <a:p>
            <a:pPr eaLnBrk="1" hangingPunct="1">
              <a:lnSpc>
                <a:spcPct val="90000"/>
              </a:lnSpc>
              <a:buFontTx/>
              <a:buNone/>
            </a:pPr>
            <a:r>
              <a:rPr lang="en-US" altLang="en-US" sz="2200" smtClean="0">
                <a:latin typeface="Cambria" panose="02040503050406030204" pitchFamily="18" charset="0"/>
              </a:rPr>
              <a:t>Disadvantages</a:t>
            </a:r>
          </a:p>
          <a:p>
            <a:pPr eaLnBrk="1" hangingPunct="1">
              <a:lnSpc>
                <a:spcPct val="90000"/>
              </a:lnSpc>
            </a:pPr>
            <a:r>
              <a:rPr lang="en-US" altLang="en-US" sz="2200" smtClean="0">
                <a:latin typeface="Cambria" panose="02040503050406030204" pitchFamily="18" charset="0"/>
              </a:rPr>
              <a:t>Measurement of exposure may be inaccurate</a:t>
            </a:r>
          </a:p>
          <a:p>
            <a:pPr eaLnBrk="1" hangingPunct="1">
              <a:lnSpc>
                <a:spcPct val="90000"/>
              </a:lnSpc>
            </a:pPr>
            <a:r>
              <a:rPr lang="en-US" altLang="en-US" sz="2200" smtClean="0">
                <a:latin typeface="Cambria" panose="02040503050406030204" pitchFamily="18" charset="0"/>
              </a:rPr>
              <a:t>Representativeness of cases and controls may be unknown </a:t>
            </a:r>
          </a:p>
          <a:p>
            <a:pPr eaLnBrk="1" hangingPunct="1">
              <a:lnSpc>
                <a:spcPct val="90000"/>
              </a:lnSpc>
            </a:pPr>
            <a:r>
              <a:rPr lang="en-US" altLang="en-US" sz="2200" smtClean="0">
                <a:latin typeface="Cambria" panose="02040503050406030204" pitchFamily="18" charset="0"/>
              </a:rPr>
              <a:t>Provide indirect estimates of risk</a:t>
            </a:r>
          </a:p>
          <a:p>
            <a:pPr eaLnBrk="1" hangingPunct="1">
              <a:lnSpc>
                <a:spcPct val="90000"/>
              </a:lnSpc>
            </a:pPr>
            <a:r>
              <a:rPr lang="en-US" altLang="en-US" sz="2200" smtClean="0">
                <a:latin typeface="Cambria" panose="02040503050406030204" pitchFamily="18" charset="0"/>
              </a:rPr>
              <a:t>The temporal relationship between exposure factor and outcome cannot always be ascertained.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sz="3600" dirty="0" smtClean="0">
                <a:latin typeface="Cambria" panose="02040503050406030204" pitchFamily="18" charset="0"/>
              </a:rPr>
              <a:t>Exercise after class</a:t>
            </a:r>
          </a:p>
        </p:txBody>
      </p:sp>
      <p:sp>
        <p:nvSpPr>
          <p:cNvPr id="3" name="Content Placeholder 2"/>
          <p:cNvSpPr>
            <a:spLocks noGrp="1"/>
          </p:cNvSpPr>
          <p:nvPr>
            <p:ph idx="1"/>
          </p:nvPr>
        </p:nvSpPr>
        <p:spPr>
          <a:xfrm>
            <a:off x="228600" y="2017713"/>
            <a:ext cx="8726488" cy="4459287"/>
          </a:xfrm>
        </p:spPr>
        <p:txBody>
          <a:bodyPr/>
          <a:lstStyle/>
          <a:p>
            <a:r>
              <a:rPr lang="en-US" sz="1600" dirty="0" smtClean="0">
                <a:latin typeface="Cambria" panose="02040503050406030204" pitchFamily="18" charset="0"/>
              </a:rPr>
              <a:t>A study was conducted in southern Germany to determine if breast feeding was related to obesity. Total 9206 subjects were recruited into the study. Of total 4022 infants recruited who  had never breast fed, 688 were obese . Of the 5184 who had ever breast fed 477 were obese. (Breast feeding and obesity: von </a:t>
            </a:r>
            <a:r>
              <a:rPr lang="en-US" sz="1600" dirty="0" err="1" smtClean="0">
                <a:latin typeface="Cambria" panose="02040503050406030204" pitchFamily="18" charset="0"/>
              </a:rPr>
              <a:t>Kries</a:t>
            </a:r>
            <a:r>
              <a:rPr lang="en-US" sz="1600" dirty="0" smtClean="0">
                <a:latin typeface="Cambria" panose="02040503050406030204" pitchFamily="18" charset="0"/>
              </a:rPr>
              <a:t> R, </a:t>
            </a:r>
            <a:r>
              <a:rPr lang="en-US" sz="1600" dirty="0" err="1" smtClean="0">
                <a:latin typeface="Cambria" panose="02040503050406030204" pitchFamily="18" charset="0"/>
              </a:rPr>
              <a:t>Koletzko</a:t>
            </a:r>
            <a:r>
              <a:rPr lang="en-US" sz="1600" dirty="0" smtClean="0">
                <a:latin typeface="Cambria" panose="02040503050406030204" pitchFamily="18" charset="0"/>
              </a:rPr>
              <a:t> B, </a:t>
            </a:r>
            <a:r>
              <a:rPr lang="en-US" sz="1600" dirty="0" err="1" smtClean="0">
                <a:latin typeface="Cambria" panose="02040503050406030204" pitchFamily="18" charset="0"/>
              </a:rPr>
              <a:t>Sauerwald</a:t>
            </a:r>
            <a:r>
              <a:rPr lang="en-US" sz="1600" dirty="0" smtClean="0">
                <a:latin typeface="Cambria" panose="02040503050406030204" pitchFamily="18" charset="0"/>
              </a:rPr>
              <a:t> T, von </a:t>
            </a:r>
            <a:r>
              <a:rPr lang="en-US" sz="1600" dirty="0" err="1" smtClean="0">
                <a:latin typeface="Cambria" panose="02040503050406030204" pitchFamily="18" charset="0"/>
              </a:rPr>
              <a:t>Mutius</a:t>
            </a:r>
            <a:r>
              <a:rPr lang="en-US" sz="1600" dirty="0" smtClean="0">
                <a:latin typeface="Cambria" panose="02040503050406030204" pitchFamily="18" charset="0"/>
              </a:rPr>
              <a:t> E, </a:t>
            </a:r>
            <a:r>
              <a:rPr lang="en-US" sz="1600" dirty="0" err="1" smtClean="0">
                <a:latin typeface="Cambria" panose="02040503050406030204" pitchFamily="18" charset="0"/>
              </a:rPr>
              <a:t>Barnert</a:t>
            </a:r>
            <a:r>
              <a:rPr lang="en-US" sz="1600" dirty="0" smtClean="0">
                <a:latin typeface="Cambria" panose="02040503050406030204" pitchFamily="18" charset="0"/>
              </a:rPr>
              <a:t> D, </a:t>
            </a:r>
            <a:r>
              <a:rPr lang="en-US" sz="1600" dirty="0" err="1" smtClean="0">
                <a:latin typeface="Cambria" panose="02040503050406030204" pitchFamily="18" charset="0"/>
              </a:rPr>
              <a:t>Grunert</a:t>
            </a:r>
            <a:r>
              <a:rPr lang="en-US" sz="1600" dirty="0" smtClean="0">
                <a:latin typeface="Cambria" panose="02040503050406030204" pitchFamily="18" charset="0"/>
              </a:rPr>
              <a:t> V, von Voss Hubertus (1999). British Medical Journal 319(7203): 147-150. )</a:t>
            </a:r>
          </a:p>
          <a:p>
            <a:pPr>
              <a:buFont typeface="Wingdings" panose="05000000000000000000" pitchFamily="2" charset="2"/>
              <a:buNone/>
            </a:pPr>
            <a:endParaRPr lang="en-US" sz="1600" dirty="0" smtClean="0">
              <a:latin typeface="Cambria" panose="02040503050406030204" pitchFamily="18" charset="0"/>
            </a:endParaRPr>
          </a:p>
          <a:p>
            <a:pPr>
              <a:buFont typeface="Wingdings" panose="05000000000000000000" pitchFamily="2" charset="2"/>
              <a:buNone/>
            </a:pPr>
            <a:r>
              <a:rPr lang="en-US" sz="1600" dirty="0" smtClean="0">
                <a:latin typeface="Cambria" panose="02040503050406030204" pitchFamily="18" charset="0"/>
              </a:rPr>
              <a:t>Questions:</a:t>
            </a:r>
          </a:p>
          <a:p>
            <a:pPr>
              <a:buFont typeface="Wingdings" panose="05000000000000000000" pitchFamily="2" charset="2"/>
              <a:buNone/>
            </a:pPr>
            <a:r>
              <a:rPr lang="en-US" sz="1600" dirty="0" smtClean="0">
                <a:latin typeface="Cambria" panose="02040503050406030204" pitchFamily="18" charset="0"/>
              </a:rPr>
              <a:t> 1) What is the study design? </a:t>
            </a:r>
          </a:p>
          <a:p>
            <a:pPr>
              <a:buFont typeface="Wingdings" panose="05000000000000000000" pitchFamily="2" charset="2"/>
              <a:buNone/>
            </a:pPr>
            <a:r>
              <a:rPr lang="en-US" sz="1600" dirty="0" smtClean="0">
                <a:latin typeface="Cambria" panose="02040503050406030204" pitchFamily="18" charset="0"/>
              </a:rPr>
              <a:t>2) Construct contingency table?</a:t>
            </a:r>
          </a:p>
          <a:p>
            <a:pPr>
              <a:buFont typeface="Wingdings" panose="05000000000000000000" pitchFamily="2" charset="2"/>
              <a:buNone/>
            </a:pPr>
            <a:r>
              <a:rPr lang="en-US" sz="1600" dirty="0" smtClean="0">
                <a:latin typeface="Cambria" panose="02040503050406030204" pitchFamily="18" charset="0"/>
              </a:rPr>
              <a:t>3) Provide a summary about the study  </a:t>
            </a:r>
          </a:p>
          <a:p>
            <a:pPr>
              <a:buFont typeface="Wingdings" panose="05000000000000000000" pitchFamily="2" charset="2"/>
              <a:buNone/>
            </a:pPr>
            <a:r>
              <a:rPr lang="en-US" sz="1600" dirty="0" smtClean="0">
                <a:latin typeface="Cambria" panose="02040503050406030204" pitchFamily="18" charset="0"/>
              </a:rPr>
              <a:t>         Of people who reported breastfeeding,    what is percentage of  them   are obese  ?</a:t>
            </a:r>
          </a:p>
          <a:p>
            <a:pPr>
              <a:buFont typeface="Wingdings" panose="05000000000000000000" pitchFamily="2" charset="2"/>
              <a:buNone/>
            </a:pPr>
            <a:r>
              <a:rPr lang="en-US" sz="1600" dirty="0" smtClean="0">
                <a:latin typeface="Cambria" panose="02040503050406030204" pitchFamily="18" charset="0"/>
              </a:rPr>
              <a:t>         Of people who did not report breastfeeding,  what is percentage of  them   are obese  ?</a:t>
            </a:r>
          </a:p>
          <a:p>
            <a:pPr>
              <a:buFont typeface="Wingdings" panose="05000000000000000000" pitchFamily="2" charset="2"/>
              <a:buNone/>
            </a:pPr>
            <a:endParaRPr lang="en-US" sz="1600" dirty="0" smtClean="0">
              <a:latin typeface="Cambria" panose="02040503050406030204" pitchFamily="18" charset="0"/>
            </a:endParaRPr>
          </a:p>
          <a:p>
            <a:pPr>
              <a:buFont typeface="Wingdings" panose="05000000000000000000" pitchFamily="2" charset="2"/>
              <a:buNone/>
            </a:pPr>
            <a:r>
              <a:rPr lang="en-US" sz="1600" dirty="0" smtClean="0">
                <a:latin typeface="Cambria" panose="02040503050406030204" pitchFamily="18" charset="0"/>
              </a:rPr>
              <a:t>4) Calculate odds ratio ?</a:t>
            </a:r>
          </a:p>
          <a:p>
            <a:endParaRPr lang="en-US" sz="1600" dirty="0" smtClean="0">
              <a:latin typeface="Cambria" panose="02040503050406030204" pitchFamily="18" charset="0"/>
            </a:endParaRPr>
          </a:p>
          <a:p>
            <a:endParaRPr lang="en-US" sz="1600" dirty="0" smtClean="0">
              <a:latin typeface="Cambria" panose="02040503050406030204" pitchFamily="18" charset="0"/>
            </a:endParaRPr>
          </a:p>
        </p:txBody>
      </p:sp>
      <p:pic>
        <p:nvPicPr>
          <p:cNvPr id="10" name="Picture 9"/>
          <p:cNvPicPr>
            <a:picLocks noChangeAspect="1"/>
          </p:cNvPicPr>
          <p:nvPr/>
        </p:nvPicPr>
        <p:blipFill>
          <a:blip r:embed="rId3"/>
          <a:stretch>
            <a:fillRect/>
          </a:stretch>
        </p:blipFill>
        <p:spPr>
          <a:xfrm>
            <a:off x="4343400" y="3657600"/>
            <a:ext cx="3571875" cy="971550"/>
          </a:xfrm>
          <a:prstGeom prst="rect">
            <a:avLst/>
          </a:prstGeom>
        </p:spPr>
      </p:pic>
      <p:sp>
        <p:nvSpPr>
          <p:cNvPr id="11" name="TextBox 10"/>
          <p:cNvSpPr txBox="1"/>
          <p:nvPr/>
        </p:nvSpPr>
        <p:spPr>
          <a:xfrm>
            <a:off x="1631008" y="6084371"/>
            <a:ext cx="6832896" cy="369332"/>
          </a:xfrm>
          <a:prstGeom prst="rect">
            <a:avLst/>
          </a:prstGeom>
          <a:noFill/>
        </p:spPr>
        <p:txBody>
          <a:bodyPr wrap="none" rtlCol="0">
            <a:spAutoFit/>
          </a:bodyPr>
          <a:lstStyle/>
          <a:p>
            <a:r>
              <a:rPr lang="en-US" dirty="0" smtClean="0">
                <a:solidFill>
                  <a:srgbClr val="FF0000"/>
                </a:solidFill>
              </a:rPr>
              <a:t>Cross-section study, ecologic study, and case-control study</a:t>
            </a:r>
            <a:endParaRPr lang="en-US" dirty="0">
              <a:solidFill>
                <a:srgbClr val="FF0000"/>
              </a:solidFill>
            </a:endParaRPr>
          </a:p>
        </p:txBody>
      </p:sp>
    </p:spTree>
    <p:extLst>
      <p:ext uri="{BB962C8B-B14F-4D97-AF65-F5344CB8AC3E}">
        <p14:creationId xmlns:p14="http://schemas.microsoft.com/office/powerpoint/2010/main" val="30128133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990600" y="1600200"/>
            <a:ext cx="7772400" cy="1462088"/>
          </a:xfrm>
        </p:spPr>
        <p:txBody>
          <a:bodyPr/>
          <a:lstStyle/>
          <a:p>
            <a:pPr algn="ctr" eaLnBrk="1" hangingPunct="1"/>
            <a:r>
              <a:rPr lang="en-US" altLang="en-US" sz="3200" dirty="0" smtClean="0">
                <a:latin typeface="Times New Roman" panose="02020603050405020304" pitchFamily="18" charset="0"/>
                <a:cs typeface="Times New Roman" panose="02020603050405020304" pitchFamily="18" charset="0"/>
              </a:rPr>
              <a:t/>
            </a:r>
            <a:br>
              <a:rPr lang="en-US" altLang="en-US" sz="3200" dirty="0" smtClean="0">
                <a:latin typeface="Times New Roman" panose="02020603050405020304" pitchFamily="18" charset="0"/>
                <a:cs typeface="Times New Roman" panose="02020603050405020304" pitchFamily="18" charset="0"/>
              </a:rPr>
            </a:br>
            <a:r>
              <a:rPr lang="en-US" altLang="en-US" sz="3200" dirty="0" smtClean="0">
                <a:latin typeface="Times New Roman" panose="02020603050405020304" pitchFamily="18" charset="0"/>
                <a:cs typeface="Times New Roman" panose="02020603050405020304" pitchFamily="18" charset="0"/>
              </a:rPr>
              <a:t/>
            </a:r>
            <a:br>
              <a:rPr lang="en-US" altLang="en-US" sz="3200" dirty="0" smtClean="0">
                <a:latin typeface="Times New Roman" panose="02020603050405020304" pitchFamily="18" charset="0"/>
                <a:cs typeface="Times New Roman" panose="02020603050405020304" pitchFamily="18" charset="0"/>
              </a:rPr>
            </a:br>
            <a:r>
              <a:rPr lang="en-US" altLang="en-US" sz="3200" dirty="0" smtClean="0">
                <a:latin typeface="Times New Roman" panose="02020603050405020304" pitchFamily="18" charset="0"/>
                <a:cs typeface="Times New Roman" panose="02020603050405020304" pitchFamily="18" charset="0"/>
              </a:rPr>
              <a:t/>
            </a:r>
            <a:br>
              <a:rPr lang="en-US" altLang="en-US" sz="3200" dirty="0" smtClean="0">
                <a:latin typeface="Times New Roman" panose="02020603050405020304" pitchFamily="18" charset="0"/>
                <a:cs typeface="Times New Roman" panose="02020603050405020304" pitchFamily="18" charset="0"/>
              </a:rPr>
            </a:br>
            <a:r>
              <a:rPr lang="en-US" altLang="en-US" sz="3200" dirty="0" smtClean="0">
                <a:latin typeface="Times New Roman" panose="02020603050405020304" pitchFamily="18" charset="0"/>
                <a:cs typeface="Times New Roman" panose="02020603050405020304" pitchFamily="18" charset="0"/>
              </a:rPr>
              <a:t/>
            </a:r>
            <a:br>
              <a:rPr lang="en-US" altLang="en-US" sz="3200" dirty="0" smtClean="0">
                <a:latin typeface="Times New Roman" panose="02020603050405020304" pitchFamily="18" charset="0"/>
                <a:cs typeface="Times New Roman" panose="02020603050405020304" pitchFamily="18" charset="0"/>
              </a:rPr>
            </a:br>
            <a:r>
              <a:rPr lang="en-US" altLang="en-US" sz="3200" dirty="0" smtClean="0">
                <a:latin typeface="Times New Roman" panose="02020603050405020304" pitchFamily="18" charset="0"/>
                <a:cs typeface="Times New Roman" panose="02020603050405020304" pitchFamily="18" charset="0"/>
              </a:rPr>
              <a:t/>
            </a:r>
            <a:br>
              <a:rPr lang="en-US" altLang="en-US" sz="3200" dirty="0" smtClean="0">
                <a:latin typeface="Times New Roman" panose="02020603050405020304" pitchFamily="18" charset="0"/>
                <a:cs typeface="Times New Roman" panose="02020603050405020304" pitchFamily="18" charset="0"/>
              </a:rPr>
            </a:br>
            <a:r>
              <a:rPr lang="en-US" altLang="en-US" dirty="0" smtClean="0">
                <a:latin typeface="Times New Roman" panose="02020603050405020304" pitchFamily="18" charset="0"/>
                <a:cs typeface="Times New Roman" panose="02020603050405020304" pitchFamily="18" charset="0"/>
              </a:rPr>
              <a:t> </a:t>
            </a:r>
            <a:r>
              <a:rPr lang="en-US" altLang="en-US" dirty="0" smtClean="0">
                <a:latin typeface="Courier New" panose="02070309020205020404" pitchFamily="49" charset="0"/>
                <a:cs typeface="Times New Roman" panose="02020603050405020304" pitchFamily="18" charset="0"/>
              </a:rPr>
              <a:t/>
            </a:r>
            <a:br>
              <a:rPr lang="en-US" altLang="en-US" dirty="0" smtClean="0">
                <a:latin typeface="Courier New" panose="02070309020205020404" pitchFamily="49" charset="0"/>
                <a:cs typeface="Times New Roman" panose="02020603050405020304" pitchFamily="18" charset="0"/>
              </a:rPr>
            </a:br>
            <a:r>
              <a:rPr lang="en-US" altLang="en-US" sz="3600" dirty="0" smtClean="0">
                <a:latin typeface="Arial Rounded MT Bold" panose="020F0704030504030204" pitchFamily="34" charset="0"/>
                <a:cs typeface="Times New Roman" panose="02020603050405020304" pitchFamily="18" charset="0"/>
              </a:rPr>
              <a:t>Cohort Study Design</a:t>
            </a:r>
            <a:endParaRPr lang="en-US" altLang="en-US" sz="3600" dirty="0" smtClean="0">
              <a:latin typeface="Courier New" panose="02070309020205020404" pitchFamily="49" charset="0"/>
              <a:cs typeface="Times New Roman" panose="02020603050405020304" pitchFamily="18" charset="0"/>
            </a:endParaRPr>
          </a:p>
        </p:txBody>
      </p:sp>
    </p:spTree>
    <p:extLst>
      <p:ext uri="{BB962C8B-B14F-4D97-AF65-F5344CB8AC3E}">
        <p14:creationId xmlns:p14="http://schemas.microsoft.com/office/powerpoint/2010/main" val="32940626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sz="3800" dirty="0" smtClean="0">
                <a:latin typeface="Cambria" panose="02040503050406030204" pitchFamily="18" charset="0"/>
              </a:rPr>
              <a:t>Cohort Studies</a:t>
            </a:r>
          </a:p>
        </p:txBody>
      </p:sp>
      <p:sp>
        <p:nvSpPr>
          <p:cNvPr id="57347" name="Rectangle 3"/>
          <p:cNvSpPr>
            <a:spLocks noGrp="1" noChangeArrowheads="1"/>
          </p:cNvSpPr>
          <p:nvPr>
            <p:ph idx="1"/>
          </p:nvPr>
        </p:nvSpPr>
        <p:spPr/>
        <p:txBody>
          <a:bodyPr/>
          <a:lstStyle/>
          <a:p>
            <a:pPr eaLnBrk="1" hangingPunct="1">
              <a:spcBef>
                <a:spcPct val="0"/>
              </a:spcBef>
              <a:spcAft>
                <a:spcPts val="1800"/>
              </a:spcAft>
            </a:pPr>
            <a:r>
              <a:rPr lang="en-US" altLang="en-US" sz="2400" smtClean="0">
                <a:latin typeface="Cambria" panose="02040503050406030204" pitchFamily="18" charset="0"/>
              </a:rPr>
              <a:t>A </a:t>
            </a:r>
            <a:r>
              <a:rPr lang="en-US" altLang="en-US" sz="2400" b="1" smtClean="0">
                <a:latin typeface="Cambria" panose="02040503050406030204" pitchFamily="18" charset="0"/>
              </a:rPr>
              <a:t>cohort </a:t>
            </a:r>
            <a:r>
              <a:rPr lang="en-US" altLang="en-US" sz="2400" smtClean="0">
                <a:latin typeface="Cambria" panose="02040503050406030204" pitchFamily="18" charset="0"/>
              </a:rPr>
              <a:t>is defined as a population group, or subset thereof (distinguished by a common characteristic), that is followed over a period of time.</a:t>
            </a:r>
          </a:p>
          <a:p>
            <a:pPr eaLnBrk="1" hangingPunct="1">
              <a:spcBef>
                <a:spcPct val="0"/>
              </a:spcBef>
              <a:spcAft>
                <a:spcPts val="1800"/>
              </a:spcAft>
            </a:pPr>
            <a:r>
              <a:rPr lang="en-US" altLang="en-US" sz="2400" smtClean="0">
                <a:latin typeface="Cambria" panose="02040503050406030204" pitchFamily="18" charset="0"/>
              </a:rPr>
              <a:t>Examples:</a:t>
            </a:r>
          </a:p>
          <a:p>
            <a:pPr lvl="1" eaLnBrk="1" hangingPunct="1">
              <a:spcBef>
                <a:spcPct val="0"/>
              </a:spcBef>
              <a:spcAft>
                <a:spcPts val="1800"/>
              </a:spcAft>
            </a:pPr>
            <a:r>
              <a:rPr lang="en-US" altLang="en-US" sz="2400" smtClean="0">
                <a:latin typeface="Cambria" panose="02040503050406030204" pitchFamily="18" charset="0"/>
              </a:rPr>
              <a:t>Birth or age cohort</a:t>
            </a:r>
          </a:p>
          <a:p>
            <a:pPr lvl="1" eaLnBrk="1" hangingPunct="1">
              <a:spcBef>
                <a:spcPct val="0"/>
              </a:spcBef>
              <a:spcAft>
                <a:spcPts val="1800"/>
              </a:spcAft>
            </a:pPr>
            <a:r>
              <a:rPr lang="en-US" altLang="en-US" sz="2400" smtClean="0">
                <a:latin typeface="Cambria" panose="02040503050406030204" pitchFamily="18" charset="0"/>
              </a:rPr>
              <a:t>Work cohort</a:t>
            </a:r>
          </a:p>
          <a:p>
            <a:pPr lvl="1" eaLnBrk="1" hangingPunct="1">
              <a:spcBef>
                <a:spcPct val="0"/>
              </a:spcBef>
              <a:spcAft>
                <a:spcPts val="1800"/>
              </a:spcAft>
            </a:pPr>
            <a:r>
              <a:rPr lang="en-US" altLang="en-US" sz="2400" smtClean="0">
                <a:latin typeface="Cambria" panose="02040503050406030204" pitchFamily="18" charset="0"/>
              </a:rPr>
              <a:t>School/educational cohort</a:t>
            </a:r>
          </a:p>
        </p:txBody>
      </p:sp>
    </p:spTree>
    <p:extLst>
      <p:ext uri="{BB962C8B-B14F-4D97-AF65-F5344CB8AC3E}">
        <p14:creationId xmlns:p14="http://schemas.microsoft.com/office/powerpoint/2010/main" val="282100234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altLang="en-US" sz="4000" dirty="0" smtClean="0">
                <a:latin typeface="Cambria" panose="02040503050406030204" pitchFamily="18" charset="0"/>
              </a:rPr>
              <a:t>Types of Cohort Studies</a:t>
            </a:r>
          </a:p>
        </p:txBody>
      </p:sp>
      <p:sp>
        <p:nvSpPr>
          <p:cNvPr id="58371" name="Rectangle 3"/>
          <p:cNvSpPr>
            <a:spLocks noGrp="1" noChangeArrowheads="1"/>
          </p:cNvSpPr>
          <p:nvPr>
            <p:ph idx="1"/>
          </p:nvPr>
        </p:nvSpPr>
        <p:spPr/>
        <p:txBody>
          <a:bodyPr/>
          <a:lstStyle/>
          <a:p>
            <a:pPr eaLnBrk="1" hangingPunct="1">
              <a:spcBef>
                <a:spcPct val="0"/>
              </a:spcBef>
              <a:spcAft>
                <a:spcPts val="1800"/>
              </a:spcAft>
            </a:pPr>
            <a:r>
              <a:rPr lang="en-US" altLang="en-US" sz="2800" smtClean="0">
                <a:latin typeface="Cambria" panose="02040503050406030204" pitchFamily="18" charset="0"/>
              </a:rPr>
              <a:t>Prospective cohort study </a:t>
            </a:r>
          </a:p>
          <a:p>
            <a:pPr eaLnBrk="1" hangingPunct="1">
              <a:spcBef>
                <a:spcPct val="0"/>
              </a:spcBef>
              <a:spcAft>
                <a:spcPts val="1800"/>
              </a:spcAft>
            </a:pPr>
            <a:r>
              <a:rPr lang="en-US" altLang="en-US" sz="2800" smtClean="0">
                <a:latin typeface="Cambria" panose="02040503050406030204" pitchFamily="18" charset="0"/>
              </a:rPr>
              <a:t>Retrospective cohort study</a:t>
            </a:r>
          </a:p>
          <a:p>
            <a:pPr eaLnBrk="1" hangingPunct="1">
              <a:spcBef>
                <a:spcPct val="0"/>
              </a:spcBef>
              <a:spcAft>
                <a:spcPts val="1800"/>
              </a:spcAft>
            </a:pPr>
            <a:r>
              <a:rPr lang="en-US" altLang="en-US" sz="2800" smtClean="0">
                <a:latin typeface="Cambria" panose="02040503050406030204" pitchFamily="18" charset="0"/>
              </a:rPr>
              <a:t>Historical prospective cohort study</a:t>
            </a:r>
          </a:p>
        </p:txBody>
      </p:sp>
    </p:spTree>
    <p:extLst>
      <p:ext uri="{BB962C8B-B14F-4D97-AF65-F5344CB8AC3E}">
        <p14:creationId xmlns:p14="http://schemas.microsoft.com/office/powerpoint/2010/main" val="35418206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altLang="en-US" sz="4000" dirty="0" smtClean="0">
                <a:latin typeface="Cambria" panose="02040503050406030204" pitchFamily="18" charset="0"/>
              </a:rPr>
              <a:t>Prospective Cohort Study</a:t>
            </a:r>
          </a:p>
        </p:txBody>
      </p:sp>
      <p:sp>
        <p:nvSpPr>
          <p:cNvPr id="59395" name="Rectangle 3"/>
          <p:cNvSpPr>
            <a:spLocks noGrp="1" noChangeArrowheads="1"/>
          </p:cNvSpPr>
          <p:nvPr>
            <p:ph idx="1"/>
          </p:nvPr>
        </p:nvSpPr>
        <p:spPr/>
        <p:txBody>
          <a:bodyPr/>
          <a:lstStyle/>
          <a:p>
            <a:pPr eaLnBrk="1" hangingPunct="1"/>
            <a:r>
              <a:rPr lang="en-US" altLang="en-US" sz="2800" smtClean="0">
                <a:latin typeface="Cambria" panose="02040503050406030204" pitchFamily="18" charset="0"/>
              </a:rPr>
              <a:t>Subjects are classified according to their exposure to a factor of interest and then are observed over time to document the occurrence of new cases (incidence) of disease or other health events.</a:t>
            </a:r>
          </a:p>
        </p:txBody>
      </p:sp>
    </p:spTree>
    <p:extLst>
      <p:ext uri="{BB962C8B-B14F-4D97-AF65-F5344CB8AC3E}">
        <p14:creationId xmlns:p14="http://schemas.microsoft.com/office/powerpoint/2010/main" val="28039461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US" altLang="en-US" sz="3200" dirty="0" smtClean="0">
                <a:latin typeface="Cambria" panose="02040503050406030204" pitchFamily="18" charset="0"/>
              </a:rPr>
              <a:t>Diagram of a prospective cohort study</a:t>
            </a:r>
          </a:p>
        </p:txBody>
      </p:sp>
      <p:grpSp>
        <p:nvGrpSpPr>
          <p:cNvPr id="2" name="Group 1" descr="Diagram to show the prosepctive cohort study"/>
          <p:cNvGrpSpPr/>
          <p:nvPr/>
        </p:nvGrpSpPr>
        <p:grpSpPr>
          <a:xfrm>
            <a:off x="1201738" y="2270125"/>
            <a:ext cx="7504112" cy="3584575"/>
            <a:chOff x="1201738" y="2270125"/>
            <a:chExt cx="7504112" cy="3584575"/>
          </a:xfrm>
        </p:grpSpPr>
        <p:sp>
          <p:nvSpPr>
            <p:cNvPr id="60419" name="TextBox 21"/>
            <p:cNvSpPr txBox="1">
              <a:spLocks noChangeArrowheads="1"/>
            </p:cNvSpPr>
            <p:nvPr/>
          </p:nvSpPr>
          <p:spPr bwMode="auto">
            <a:xfrm>
              <a:off x="1371600" y="2270125"/>
              <a:ext cx="1516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dirty="0">
                  <a:latin typeface="Arial Rounded MT Bold" panose="020F0704030504030204" pitchFamily="34" charset="0"/>
                </a:rPr>
                <a:t>Investigator</a:t>
              </a:r>
            </a:p>
          </p:txBody>
        </p:sp>
        <p:cxnSp>
          <p:nvCxnSpPr>
            <p:cNvPr id="6" name="Straight Arrow Connector 5"/>
            <p:cNvCxnSpPr/>
            <p:nvPr/>
          </p:nvCxnSpPr>
          <p:spPr bwMode="auto">
            <a:xfrm>
              <a:off x="1538288" y="5354638"/>
              <a:ext cx="6859587"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421" name="TextBox 7"/>
            <p:cNvSpPr txBox="1">
              <a:spLocks noChangeArrowheads="1"/>
            </p:cNvSpPr>
            <p:nvPr/>
          </p:nvSpPr>
          <p:spPr bwMode="auto">
            <a:xfrm>
              <a:off x="1201738" y="5473700"/>
              <a:ext cx="673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latin typeface="Arial Rounded MT Bold" panose="020F0704030504030204" pitchFamily="34" charset="0"/>
                </a:rPr>
                <a:t>Past</a:t>
              </a:r>
            </a:p>
          </p:txBody>
        </p:sp>
        <p:sp>
          <p:nvSpPr>
            <p:cNvPr id="60422" name="TextBox 8"/>
            <p:cNvSpPr txBox="1">
              <a:spLocks noChangeArrowheads="1"/>
            </p:cNvSpPr>
            <p:nvPr/>
          </p:nvSpPr>
          <p:spPr bwMode="auto">
            <a:xfrm>
              <a:off x="7786688" y="5473700"/>
              <a:ext cx="9191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latin typeface="Arial Rounded MT Bold" panose="020F0704030504030204" pitchFamily="34" charset="0"/>
                </a:rPr>
                <a:t>Future</a:t>
              </a:r>
            </a:p>
          </p:txBody>
        </p:sp>
        <p:cxnSp>
          <p:nvCxnSpPr>
            <p:cNvPr id="9" name="Straight Arrow Connector 8"/>
            <p:cNvCxnSpPr/>
            <p:nvPr/>
          </p:nvCxnSpPr>
          <p:spPr bwMode="auto">
            <a:xfrm>
              <a:off x="2290763" y="2971800"/>
              <a:ext cx="15875" cy="20447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424" name="TextBox 11"/>
            <p:cNvSpPr txBox="1">
              <a:spLocks noChangeArrowheads="1"/>
            </p:cNvSpPr>
            <p:nvPr/>
          </p:nvSpPr>
          <p:spPr bwMode="auto">
            <a:xfrm>
              <a:off x="1960563" y="5484813"/>
              <a:ext cx="10556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latin typeface="Arial Rounded MT Bold" panose="020F0704030504030204" pitchFamily="34" charset="0"/>
                </a:rPr>
                <a:t>Present</a:t>
              </a:r>
            </a:p>
          </p:txBody>
        </p:sp>
        <p:cxnSp>
          <p:nvCxnSpPr>
            <p:cNvPr id="13" name="Straight Arrow Connector 12"/>
            <p:cNvCxnSpPr/>
            <p:nvPr/>
          </p:nvCxnSpPr>
          <p:spPr bwMode="auto">
            <a:xfrm>
              <a:off x="4151313" y="3182938"/>
              <a:ext cx="10668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bwMode="auto">
            <a:xfrm>
              <a:off x="4194175" y="4556125"/>
              <a:ext cx="10668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Oval 14"/>
            <p:cNvSpPr/>
            <p:nvPr/>
          </p:nvSpPr>
          <p:spPr bwMode="auto">
            <a:xfrm>
              <a:off x="2506663" y="2922588"/>
              <a:ext cx="1601787" cy="52705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latin typeface="Cambria" panose="02040503050406030204" pitchFamily="18" charset="0"/>
                </a:rPr>
                <a:t>Exposure</a:t>
              </a:r>
            </a:p>
          </p:txBody>
        </p:sp>
        <p:sp>
          <p:nvSpPr>
            <p:cNvPr id="16" name="Oval 15"/>
            <p:cNvSpPr/>
            <p:nvPr/>
          </p:nvSpPr>
          <p:spPr bwMode="auto">
            <a:xfrm>
              <a:off x="2519363" y="4294188"/>
              <a:ext cx="1644650" cy="525462"/>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latin typeface="Cambria" panose="02040503050406030204" pitchFamily="18" charset="0"/>
                </a:rPr>
                <a:t>Non-Exposure</a:t>
              </a:r>
            </a:p>
          </p:txBody>
        </p:sp>
        <p:grpSp>
          <p:nvGrpSpPr>
            <p:cNvPr id="60429" name="Group 23"/>
            <p:cNvGrpSpPr>
              <a:grpSpLocks/>
            </p:cNvGrpSpPr>
            <p:nvPr/>
          </p:nvGrpSpPr>
          <p:grpSpPr bwMode="auto">
            <a:xfrm>
              <a:off x="5260975" y="2774950"/>
              <a:ext cx="327025" cy="795338"/>
              <a:chOff x="5255758" y="2444294"/>
              <a:chExt cx="328164" cy="794605"/>
            </a:xfrm>
          </p:grpSpPr>
          <p:cxnSp>
            <p:nvCxnSpPr>
              <p:cNvPr id="3" name="Straight Connector 2"/>
              <p:cNvCxnSpPr/>
              <p:nvPr/>
            </p:nvCxnSpPr>
            <p:spPr>
              <a:xfrm>
                <a:off x="5266910" y="2444294"/>
                <a:ext cx="9558" cy="7946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5758" y="2496634"/>
                <a:ext cx="9558" cy="158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255758" y="2456982"/>
                <a:ext cx="30745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276468" y="3226211"/>
                <a:ext cx="30745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0430" name="Group 24"/>
            <p:cNvGrpSpPr>
              <a:grpSpLocks/>
            </p:cNvGrpSpPr>
            <p:nvPr/>
          </p:nvGrpSpPr>
          <p:grpSpPr bwMode="auto">
            <a:xfrm>
              <a:off x="5621338" y="2582863"/>
              <a:ext cx="1616075" cy="1179512"/>
              <a:chOff x="5600975" y="1854923"/>
              <a:chExt cx="1616703" cy="1178471"/>
            </a:xfrm>
          </p:grpSpPr>
          <p:sp>
            <p:nvSpPr>
              <p:cNvPr id="11" name="TextBox 10"/>
              <p:cNvSpPr txBox="1"/>
              <p:nvPr/>
            </p:nvSpPr>
            <p:spPr bwMode="auto">
              <a:xfrm>
                <a:off x="5600975" y="1854923"/>
                <a:ext cx="1608762" cy="369561"/>
              </a:xfrm>
              <a:prstGeom prst="rect">
                <a:avLst/>
              </a:prstGeom>
              <a:solidFill>
                <a:schemeClr val="accent1">
                  <a:lumMod val="40000"/>
                  <a:lumOff val="60000"/>
                </a:schemeClr>
              </a:solidFill>
              <a:ln>
                <a:solidFill>
                  <a:schemeClr val="tx1"/>
                </a:solidFill>
              </a:ln>
            </p:spPr>
            <p:txBody>
              <a:bodyPr>
                <a:spAutoFit/>
              </a:bodyPr>
              <a:lstStyle/>
              <a:p>
                <a:pPr algn="ctr">
                  <a:defRPr/>
                </a:pPr>
                <a:r>
                  <a:rPr lang="en-US" dirty="0"/>
                  <a:t>Disease</a:t>
                </a:r>
              </a:p>
            </p:txBody>
          </p:sp>
          <p:sp>
            <p:nvSpPr>
              <p:cNvPr id="29" name="TextBox 28"/>
              <p:cNvSpPr txBox="1"/>
              <p:nvPr/>
            </p:nvSpPr>
            <p:spPr bwMode="auto">
              <a:xfrm>
                <a:off x="5608915" y="2663833"/>
                <a:ext cx="1608763" cy="369561"/>
              </a:xfrm>
              <a:prstGeom prst="rect">
                <a:avLst/>
              </a:prstGeom>
              <a:solidFill>
                <a:schemeClr val="accent1">
                  <a:lumMod val="40000"/>
                  <a:lumOff val="60000"/>
                </a:schemeClr>
              </a:solidFill>
              <a:ln>
                <a:solidFill>
                  <a:schemeClr val="tx1"/>
                </a:solidFill>
              </a:ln>
            </p:spPr>
            <p:txBody>
              <a:bodyPr>
                <a:spAutoFit/>
              </a:bodyPr>
              <a:lstStyle/>
              <a:p>
                <a:pPr algn="ctr">
                  <a:defRPr/>
                </a:pPr>
                <a:r>
                  <a:rPr lang="en-US" dirty="0"/>
                  <a:t>No Disease</a:t>
                </a:r>
              </a:p>
            </p:txBody>
          </p:sp>
        </p:grpSp>
        <p:grpSp>
          <p:nvGrpSpPr>
            <p:cNvPr id="60431" name="Group 29"/>
            <p:cNvGrpSpPr>
              <a:grpSpLocks/>
            </p:cNvGrpSpPr>
            <p:nvPr/>
          </p:nvGrpSpPr>
          <p:grpSpPr bwMode="auto">
            <a:xfrm>
              <a:off x="5311775" y="4171950"/>
              <a:ext cx="328613" cy="795338"/>
              <a:chOff x="5255758" y="2444294"/>
              <a:chExt cx="328164" cy="794605"/>
            </a:xfrm>
          </p:grpSpPr>
          <p:cxnSp>
            <p:nvCxnSpPr>
              <p:cNvPr id="31" name="Straight Connector 30"/>
              <p:cNvCxnSpPr/>
              <p:nvPr/>
            </p:nvCxnSpPr>
            <p:spPr>
              <a:xfrm>
                <a:off x="5266856" y="2444294"/>
                <a:ext cx="9512" cy="79460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5255758" y="2496634"/>
                <a:ext cx="11098" cy="158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255758" y="2456982"/>
                <a:ext cx="30755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276368" y="3226211"/>
                <a:ext cx="30755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0432" name="Group 35"/>
            <p:cNvGrpSpPr>
              <a:grpSpLocks/>
            </p:cNvGrpSpPr>
            <p:nvPr/>
          </p:nvGrpSpPr>
          <p:grpSpPr bwMode="auto">
            <a:xfrm>
              <a:off x="5664200" y="3992563"/>
              <a:ext cx="1608138" cy="1231900"/>
              <a:chOff x="5630192" y="2231714"/>
              <a:chExt cx="1608808" cy="1231870"/>
            </a:xfrm>
          </p:grpSpPr>
          <p:sp>
            <p:nvSpPr>
              <p:cNvPr id="37" name="TextBox 36"/>
              <p:cNvSpPr txBox="1"/>
              <p:nvPr/>
            </p:nvSpPr>
            <p:spPr bwMode="auto">
              <a:xfrm>
                <a:off x="5630192" y="2231714"/>
                <a:ext cx="1608808" cy="369878"/>
              </a:xfrm>
              <a:prstGeom prst="rect">
                <a:avLst/>
              </a:prstGeom>
              <a:solidFill>
                <a:schemeClr val="accent1">
                  <a:lumMod val="40000"/>
                  <a:lumOff val="60000"/>
                </a:schemeClr>
              </a:solidFill>
              <a:ln>
                <a:solidFill>
                  <a:schemeClr val="tx1"/>
                </a:solidFill>
              </a:ln>
            </p:spPr>
            <p:txBody>
              <a:bodyPr>
                <a:spAutoFit/>
              </a:bodyPr>
              <a:lstStyle/>
              <a:p>
                <a:pPr algn="ctr">
                  <a:defRPr/>
                </a:pPr>
                <a:r>
                  <a:rPr lang="en-US" dirty="0"/>
                  <a:t>Disease</a:t>
                </a:r>
              </a:p>
            </p:txBody>
          </p:sp>
          <p:sp>
            <p:nvSpPr>
              <p:cNvPr id="38" name="TextBox 37"/>
              <p:cNvSpPr txBox="1"/>
              <p:nvPr/>
            </p:nvSpPr>
            <p:spPr bwMode="auto">
              <a:xfrm>
                <a:off x="5630192" y="3093705"/>
                <a:ext cx="1608808" cy="369879"/>
              </a:xfrm>
              <a:prstGeom prst="rect">
                <a:avLst/>
              </a:prstGeom>
              <a:solidFill>
                <a:schemeClr val="accent1">
                  <a:lumMod val="40000"/>
                  <a:lumOff val="60000"/>
                </a:schemeClr>
              </a:solidFill>
              <a:ln>
                <a:solidFill>
                  <a:schemeClr val="tx1"/>
                </a:solidFill>
              </a:ln>
            </p:spPr>
            <p:txBody>
              <a:bodyPr>
                <a:spAutoFit/>
              </a:bodyPr>
              <a:lstStyle/>
              <a:p>
                <a:pPr algn="ctr">
                  <a:defRPr/>
                </a:pPr>
                <a:r>
                  <a:rPr lang="en-US" dirty="0"/>
                  <a:t>No Disease</a:t>
                </a:r>
              </a:p>
            </p:txBody>
          </p:sp>
        </p:grpSp>
        <p:sp>
          <p:nvSpPr>
            <p:cNvPr id="60433" name="TextBox 40"/>
            <p:cNvSpPr txBox="1">
              <a:spLocks noChangeArrowheads="1"/>
            </p:cNvSpPr>
            <p:nvPr/>
          </p:nvSpPr>
          <p:spPr bwMode="auto">
            <a:xfrm>
              <a:off x="1366838" y="3411538"/>
              <a:ext cx="97313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lgn="ctr">
                <a:spcBef>
                  <a:spcPct val="0"/>
                </a:spcBef>
                <a:buClrTx/>
                <a:buSzTx/>
                <a:buFontTx/>
                <a:buNone/>
              </a:pPr>
              <a:r>
                <a:rPr lang="en-US" altLang="en-US" sz="1600" b="1">
                  <a:latin typeface="Cambria" panose="02040503050406030204" pitchFamily="18" charset="0"/>
                </a:rPr>
                <a:t>Study</a:t>
              </a:r>
            </a:p>
            <a:p>
              <a:pPr algn="ctr">
                <a:spcBef>
                  <a:spcPct val="0"/>
                </a:spcBef>
                <a:buClrTx/>
                <a:buSzTx/>
                <a:buFontTx/>
                <a:buNone/>
              </a:pPr>
              <a:r>
                <a:rPr lang="en-US" altLang="en-US" sz="1600" b="1">
                  <a:latin typeface="Cambria" panose="02040503050406030204" pitchFamily="18" charset="0"/>
                </a:rPr>
                <a:t> Sample</a:t>
              </a:r>
            </a:p>
          </p:txBody>
        </p:sp>
      </p:grpSp>
    </p:spTree>
    <p:extLst>
      <p:ext uri="{BB962C8B-B14F-4D97-AF65-F5344CB8AC3E}">
        <p14:creationId xmlns:p14="http://schemas.microsoft.com/office/powerpoint/2010/main" val="15673425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2"/>
          <p:cNvSpPr>
            <a:spLocks noGrp="1"/>
          </p:cNvSpPr>
          <p:nvPr>
            <p:ph idx="1"/>
          </p:nvPr>
        </p:nvSpPr>
        <p:spPr/>
        <p:txBody>
          <a:bodyPr/>
          <a:lstStyle/>
          <a:p>
            <a:pPr eaLnBrk="1" hangingPunct="1">
              <a:spcBef>
                <a:spcPct val="0"/>
              </a:spcBef>
              <a:spcAft>
                <a:spcPts val="1800"/>
              </a:spcAft>
            </a:pPr>
            <a:r>
              <a:rPr lang="en-US" altLang="en-US" sz="2400" smtClean="0">
                <a:latin typeface="Cambria" panose="02040503050406030204" pitchFamily="18" charset="0"/>
              </a:rPr>
              <a:t>Makes use of historical data to determine exposure level at some baseline in the past</a:t>
            </a:r>
          </a:p>
          <a:p>
            <a:pPr eaLnBrk="1" hangingPunct="1">
              <a:spcBef>
                <a:spcPct val="0"/>
              </a:spcBef>
              <a:spcAft>
                <a:spcPts val="1800"/>
              </a:spcAft>
            </a:pPr>
            <a:r>
              <a:rPr lang="en-US" altLang="en-US" sz="2400" smtClean="0">
                <a:latin typeface="Cambria" panose="02040503050406030204" pitchFamily="18" charset="0"/>
              </a:rPr>
              <a:t>Follow-up for subsequent occurrences of disease between baseline and present is performed.</a:t>
            </a:r>
          </a:p>
          <a:p>
            <a:pPr eaLnBrk="1" hangingPunct="1">
              <a:spcBef>
                <a:spcPct val="0"/>
              </a:spcBef>
              <a:spcAft>
                <a:spcPts val="1800"/>
              </a:spcAft>
            </a:pPr>
            <a:r>
              <a:rPr lang="en-US" altLang="en-US" sz="2400" smtClean="0">
                <a:latin typeface="Cambria" panose="02040503050406030204" pitchFamily="18" charset="0"/>
              </a:rPr>
              <a:t>Example: a study of mortality among an occupational cohort of shipyard workers employed at a specific naval yard during a defined time interval in the past.</a:t>
            </a:r>
          </a:p>
          <a:p>
            <a:pPr>
              <a:spcBef>
                <a:spcPct val="0"/>
              </a:spcBef>
              <a:spcAft>
                <a:spcPts val="1800"/>
              </a:spcAft>
            </a:pPr>
            <a:endParaRPr lang="en-US" altLang="en-US" smtClean="0"/>
          </a:p>
        </p:txBody>
      </p:sp>
      <p:sp>
        <p:nvSpPr>
          <p:cNvPr id="62467" name="Rectangle 2"/>
          <p:cNvSpPr>
            <a:spLocks noGrp="1" noChangeArrowheads="1"/>
          </p:cNvSpPr>
          <p:nvPr>
            <p:ph type="title"/>
          </p:nvPr>
        </p:nvSpPr>
        <p:spPr/>
        <p:txBody>
          <a:bodyPr/>
          <a:lstStyle/>
          <a:p>
            <a:pPr eaLnBrk="1" hangingPunct="1"/>
            <a:r>
              <a:rPr lang="en-US" altLang="en-US" sz="3600" smtClean="0">
                <a:latin typeface="Cambria" panose="02040503050406030204" pitchFamily="18" charset="0"/>
              </a:rPr>
              <a:t>Retrospective Cohort Study</a:t>
            </a:r>
          </a:p>
        </p:txBody>
      </p:sp>
    </p:spTree>
    <p:extLst>
      <p:ext uri="{BB962C8B-B14F-4D97-AF65-F5344CB8AC3E}">
        <p14:creationId xmlns:p14="http://schemas.microsoft.com/office/powerpoint/2010/main" val="32101093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sz="3200" dirty="0" smtClean="0">
                <a:latin typeface="Cambria" panose="02040503050406030204" pitchFamily="18" charset="0"/>
              </a:rPr>
              <a:t>Diagram of a retrospective cohort study</a:t>
            </a:r>
          </a:p>
        </p:txBody>
      </p:sp>
      <p:sp>
        <p:nvSpPr>
          <p:cNvPr id="63491" name="Rectangle 1"/>
          <p:cNvSpPr>
            <a:spLocks noChangeArrowheads="1"/>
          </p:cNvSpPr>
          <p:nvPr/>
        </p:nvSpPr>
        <p:spPr bwMode="auto">
          <a:xfrm>
            <a:off x="838200" y="5718175"/>
            <a:ext cx="8223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eaLnBrk="1" hangingPunct="1">
              <a:spcBef>
                <a:spcPct val="0"/>
              </a:spcBef>
              <a:spcAft>
                <a:spcPts val="1800"/>
              </a:spcAft>
              <a:buClrTx/>
              <a:buSzTx/>
              <a:buFontTx/>
              <a:buNone/>
            </a:pPr>
            <a:r>
              <a:rPr lang="en-US" altLang="en-US" sz="1800">
                <a:latin typeface="Cambria" panose="02040503050406030204" pitchFamily="18" charset="0"/>
              </a:rPr>
              <a:t>Example: a study of mortality among an occupational cohort of shipyard workers employed at a specific naval yard during a defined time interval in the past.</a:t>
            </a:r>
          </a:p>
        </p:txBody>
      </p:sp>
      <p:grpSp>
        <p:nvGrpSpPr>
          <p:cNvPr id="63492" name="Group 11"/>
          <p:cNvGrpSpPr>
            <a:grpSpLocks/>
          </p:cNvGrpSpPr>
          <p:nvPr/>
        </p:nvGrpSpPr>
        <p:grpSpPr bwMode="auto">
          <a:xfrm>
            <a:off x="1150938" y="1795463"/>
            <a:ext cx="7793037" cy="3775075"/>
            <a:chOff x="1150938" y="1796022"/>
            <a:chExt cx="7793037" cy="3773947"/>
          </a:xfrm>
        </p:grpSpPr>
        <p:sp>
          <p:nvSpPr>
            <p:cNvPr id="63493" name="TextBox 21"/>
            <p:cNvSpPr txBox="1">
              <a:spLocks noChangeArrowheads="1"/>
            </p:cNvSpPr>
            <p:nvPr/>
          </p:nvSpPr>
          <p:spPr bwMode="auto">
            <a:xfrm>
              <a:off x="6782961" y="1796022"/>
              <a:ext cx="1515349" cy="369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latin typeface="Arial Rounded MT Bold" panose="020F0704030504030204" pitchFamily="34" charset="0"/>
                </a:rPr>
                <a:t>Investigator</a:t>
              </a:r>
            </a:p>
          </p:txBody>
        </p:sp>
        <p:cxnSp>
          <p:nvCxnSpPr>
            <p:cNvPr id="6" name="Straight Arrow Connector 5"/>
            <p:cNvCxnSpPr/>
            <p:nvPr/>
          </p:nvCxnSpPr>
          <p:spPr bwMode="auto">
            <a:xfrm>
              <a:off x="1487488" y="5041489"/>
              <a:ext cx="6859587"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495" name="TextBox 7"/>
            <p:cNvSpPr txBox="1">
              <a:spLocks noChangeArrowheads="1"/>
            </p:cNvSpPr>
            <p:nvPr/>
          </p:nvSpPr>
          <p:spPr bwMode="auto">
            <a:xfrm>
              <a:off x="1150938" y="5161130"/>
              <a:ext cx="674471" cy="369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latin typeface="Arial Rounded MT Bold" panose="020F0704030504030204" pitchFamily="34" charset="0"/>
                </a:rPr>
                <a:t>Past</a:t>
              </a:r>
            </a:p>
          </p:txBody>
        </p:sp>
        <p:sp>
          <p:nvSpPr>
            <p:cNvPr id="63496" name="TextBox 8"/>
            <p:cNvSpPr txBox="1">
              <a:spLocks noChangeArrowheads="1"/>
            </p:cNvSpPr>
            <p:nvPr/>
          </p:nvSpPr>
          <p:spPr bwMode="auto">
            <a:xfrm>
              <a:off x="8026019" y="5200741"/>
              <a:ext cx="917956" cy="369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latin typeface="Arial Rounded MT Bold" panose="020F0704030504030204" pitchFamily="34" charset="0"/>
                </a:rPr>
                <a:t>Future</a:t>
              </a:r>
            </a:p>
          </p:txBody>
        </p:sp>
        <p:cxnSp>
          <p:nvCxnSpPr>
            <p:cNvPr id="9" name="Straight Arrow Connector 8"/>
            <p:cNvCxnSpPr/>
            <p:nvPr/>
          </p:nvCxnSpPr>
          <p:spPr bwMode="auto">
            <a:xfrm>
              <a:off x="7339013" y="2597469"/>
              <a:ext cx="15875" cy="204408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498" name="TextBox 11"/>
            <p:cNvSpPr txBox="1">
              <a:spLocks noChangeArrowheads="1"/>
            </p:cNvSpPr>
            <p:nvPr/>
          </p:nvSpPr>
          <p:spPr bwMode="auto">
            <a:xfrm>
              <a:off x="6782961" y="5175275"/>
              <a:ext cx="1055826" cy="369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latin typeface="Arial Rounded MT Bold" panose="020F0704030504030204" pitchFamily="34" charset="0"/>
                </a:rPr>
                <a:t>Present</a:t>
              </a:r>
            </a:p>
          </p:txBody>
        </p:sp>
        <p:grpSp>
          <p:nvGrpSpPr>
            <p:cNvPr id="63499" name="Group 4"/>
            <p:cNvGrpSpPr>
              <a:grpSpLocks/>
            </p:cNvGrpSpPr>
            <p:nvPr/>
          </p:nvGrpSpPr>
          <p:grpSpPr bwMode="auto">
            <a:xfrm>
              <a:off x="2305191" y="2210986"/>
              <a:ext cx="4766702" cy="2640691"/>
              <a:chOff x="2455989" y="2270356"/>
              <a:chExt cx="4766702" cy="2640691"/>
            </a:xfrm>
          </p:grpSpPr>
          <p:cxnSp>
            <p:nvCxnSpPr>
              <p:cNvPr id="13" name="Straight Arrow Connector 12"/>
              <p:cNvCxnSpPr/>
              <p:nvPr/>
            </p:nvCxnSpPr>
            <p:spPr bwMode="auto">
              <a:xfrm>
                <a:off x="4100498" y="2867914"/>
                <a:ext cx="10668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bwMode="auto">
              <a:xfrm>
                <a:off x="4143361" y="4242279"/>
                <a:ext cx="10668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Oval 14"/>
              <p:cNvSpPr/>
              <p:nvPr/>
            </p:nvSpPr>
            <p:spPr bwMode="auto">
              <a:xfrm>
                <a:off x="2455848" y="2609229"/>
                <a:ext cx="1601788" cy="526893"/>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latin typeface="Cambria" panose="02040503050406030204" pitchFamily="18" charset="0"/>
                  </a:rPr>
                  <a:t>Exposure</a:t>
                </a:r>
              </a:p>
            </p:txBody>
          </p:sp>
          <p:sp>
            <p:nvSpPr>
              <p:cNvPr id="16" name="Oval 15"/>
              <p:cNvSpPr/>
              <p:nvPr/>
            </p:nvSpPr>
            <p:spPr bwMode="auto">
              <a:xfrm>
                <a:off x="2468548" y="3980419"/>
                <a:ext cx="1644650" cy="525306"/>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latin typeface="Cambria" panose="02040503050406030204" pitchFamily="18" charset="0"/>
                  </a:rPr>
                  <a:t>Non-Exposure</a:t>
                </a:r>
              </a:p>
            </p:txBody>
          </p:sp>
          <p:grpSp>
            <p:nvGrpSpPr>
              <p:cNvPr id="63506" name="Group 23"/>
              <p:cNvGrpSpPr>
                <a:grpSpLocks/>
              </p:cNvGrpSpPr>
              <p:nvPr/>
            </p:nvGrpSpPr>
            <p:grpSpPr bwMode="auto">
              <a:xfrm>
                <a:off x="5210301" y="2461731"/>
                <a:ext cx="328164" cy="794605"/>
                <a:chOff x="5255758" y="2444294"/>
                <a:chExt cx="328164" cy="794605"/>
              </a:xfrm>
            </p:grpSpPr>
            <p:cxnSp>
              <p:nvCxnSpPr>
                <p:cNvPr id="3" name="Straight Connector 2"/>
                <p:cNvCxnSpPr/>
                <p:nvPr/>
              </p:nvCxnSpPr>
              <p:spPr>
                <a:xfrm>
                  <a:off x="5266730" y="2444199"/>
                  <a:ext cx="9525" cy="78557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5618" y="2496570"/>
                  <a:ext cx="11112" cy="1587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255618" y="2456895"/>
                  <a:ext cx="307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276255" y="3217081"/>
                  <a:ext cx="307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3507" name="Group 24"/>
              <p:cNvGrpSpPr>
                <a:grpSpLocks/>
              </p:cNvGrpSpPr>
              <p:nvPr/>
            </p:nvGrpSpPr>
            <p:grpSpPr bwMode="auto">
              <a:xfrm>
                <a:off x="5571022" y="2270356"/>
                <a:ext cx="1616703" cy="1178471"/>
                <a:chOff x="5600975" y="1854923"/>
                <a:chExt cx="1616703" cy="1178471"/>
              </a:xfrm>
            </p:grpSpPr>
            <p:sp>
              <p:nvSpPr>
                <p:cNvPr id="11" name="TextBox 10" descr="Diagram of a reptrospective cohort study"/>
                <p:cNvSpPr txBox="1"/>
                <p:nvPr/>
              </p:nvSpPr>
              <p:spPr bwMode="auto">
                <a:xfrm>
                  <a:off x="5600476" y="1854172"/>
                  <a:ext cx="1609725" cy="369778"/>
                </a:xfrm>
                <a:prstGeom prst="rect">
                  <a:avLst/>
                </a:prstGeom>
                <a:solidFill>
                  <a:schemeClr val="accent1">
                    <a:lumMod val="40000"/>
                    <a:lumOff val="60000"/>
                  </a:schemeClr>
                </a:solidFill>
                <a:ln>
                  <a:solidFill>
                    <a:schemeClr val="tx1"/>
                  </a:solidFill>
                </a:ln>
              </p:spPr>
              <p:txBody>
                <a:bodyPr>
                  <a:spAutoFit/>
                </a:bodyPr>
                <a:lstStyle/>
                <a:p>
                  <a:pPr algn="ctr">
                    <a:defRPr/>
                  </a:pPr>
                  <a:r>
                    <a:rPr lang="en-US" dirty="0"/>
                    <a:t>Disease</a:t>
                  </a:r>
                </a:p>
              </p:txBody>
            </p:sp>
            <p:sp>
              <p:nvSpPr>
                <p:cNvPr id="29" name="TextBox 28"/>
                <p:cNvSpPr txBox="1"/>
                <p:nvPr/>
              </p:nvSpPr>
              <p:spPr bwMode="auto">
                <a:xfrm>
                  <a:off x="5608414" y="2663555"/>
                  <a:ext cx="1609725" cy="369778"/>
                </a:xfrm>
                <a:prstGeom prst="rect">
                  <a:avLst/>
                </a:prstGeom>
                <a:solidFill>
                  <a:schemeClr val="accent1">
                    <a:lumMod val="40000"/>
                    <a:lumOff val="60000"/>
                  </a:schemeClr>
                </a:solidFill>
                <a:ln>
                  <a:solidFill>
                    <a:schemeClr val="tx1"/>
                  </a:solidFill>
                </a:ln>
              </p:spPr>
              <p:txBody>
                <a:bodyPr>
                  <a:spAutoFit/>
                </a:bodyPr>
                <a:lstStyle/>
                <a:p>
                  <a:pPr algn="ctr">
                    <a:defRPr/>
                  </a:pPr>
                  <a:r>
                    <a:rPr lang="en-US" dirty="0"/>
                    <a:t>No Disease</a:t>
                  </a:r>
                </a:p>
              </p:txBody>
            </p:sp>
          </p:grpSp>
          <p:grpSp>
            <p:nvGrpSpPr>
              <p:cNvPr id="63508" name="Group 29"/>
              <p:cNvGrpSpPr>
                <a:grpSpLocks/>
              </p:cNvGrpSpPr>
              <p:nvPr/>
            </p:nvGrpSpPr>
            <p:grpSpPr bwMode="auto">
              <a:xfrm>
                <a:off x="5261425" y="3859375"/>
                <a:ext cx="328164" cy="794605"/>
                <a:chOff x="5255758" y="2444294"/>
                <a:chExt cx="328164" cy="794605"/>
              </a:xfrm>
            </p:grpSpPr>
            <p:cxnSp>
              <p:nvCxnSpPr>
                <p:cNvPr id="31" name="Straight Connector 30"/>
                <p:cNvCxnSpPr/>
                <p:nvPr/>
              </p:nvCxnSpPr>
              <p:spPr>
                <a:xfrm>
                  <a:off x="5266406" y="2435202"/>
                  <a:ext cx="9525" cy="8030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5255294" y="2487574"/>
                  <a:ext cx="11112" cy="1587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255294" y="2447898"/>
                  <a:ext cx="307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275931" y="3225541"/>
                  <a:ext cx="307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3509" name="Group 35"/>
              <p:cNvGrpSpPr>
                <a:grpSpLocks/>
              </p:cNvGrpSpPr>
              <p:nvPr/>
            </p:nvGrpSpPr>
            <p:grpSpPr bwMode="auto">
              <a:xfrm>
                <a:off x="5613883" y="3679177"/>
                <a:ext cx="1608808" cy="1231870"/>
                <a:chOff x="5630192" y="2231714"/>
                <a:chExt cx="1608808" cy="1231870"/>
              </a:xfrm>
            </p:grpSpPr>
            <p:sp>
              <p:nvSpPr>
                <p:cNvPr id="37" name="TextBox 36"/>
                <p:cNvSpPr txBox="1"/>
                <p:nvPr/>
              </p:nvSpPr>
              <p:spPr bwMode="auto">
                <a:xfrm>
                  <a:off x="5629695" y="2231421"/>
                  <a:ext cx="1609725" cy="369778"/>
                </a:xfrm>
                <a:prstGeom prst="rect">
                  <a:avLst/>
                </a:prstGeom>
                <a:solidFill>
                  <a:schemeClr val="accent1">
                    <a:lumMod val="40000"/>
                    <a:lumOff val="60000"/>
                  </a:schemeClr>
                </a:solidFill>
                <a:ln>
                  <a:solidFill>
                    <a:schemeClr val="tx1"/>
                  </a:solidFill>
                </a:ln>
              </p:spPr>
              <p:txBody>
                <a:bodyPr>
                  <a:spAutoFit/>
                </a:bodyPr>
                <a:lstStyle/>
                <a:p>
                  <a:pPr algn="ctr">
                    <a:defRPr/>
                  </a:pPr>
                  <a:r>
                    <a:rPr lang="en-US" dirty="0"/>
                    <a:t>Disease</a:t>
                  </a:r>
                </a:p>
              </p:txBody>
            </p:sp>
            <p:sp>
              <p:nvSpPr>
                <p:cNvPr id="38" name="TextBox 37"/>
                <p:cNvSpPr txBox="1"/>
                <p:nvPr/>
              </p:nvSpPr>
              <p:spPr bwMode="auto">
                <a:xfrm>
                  <a:off x="5629695" y="3093177"/>
                  <a:ext cx="1609725" cy="369777"/>
                </a:xfrm>
                <a:prstGeom prst="rect">
                  <a:avLst/>
                </a:prstGeom>
                <a:solidFill>
                  <a:schemeClr val="accent1">
                    <a:lumMod val="40000"/>
                    <a:lumOff val="60000"/>
                  </a:schemeClr>
                </a:solidFill>
                <a:ln>
                  <a:solidFill>
                    <a:schemeClr val="tx1"/>
                  </a:solidFill>
                </a:ln>
              </p:spPr>
              <p:txBody>
                <a:bodyPr>
                  <a:spAutoFit/>
                </a:bodyPr>
                <a:lstStyle/>
                <a:p>
                  <a:pPr algn="ctr">
                    <a:defRPr/>
                  </a:pPr>
                  <a:r>
                    <a:rPr lang="en-US" dirty="0"/>
                    <a:t>No Disease</a:t>
                  </a:r>
                </a:p>
              </p:txBody>
            </p:sp>
          </p:grpSp>
        </p:grpSp>
        <p:sp>
          <p:nvSpPr>
            <p:cNvPr id="63500" name="TextBox 40"/>
            <p:cNvSpPr txBox="1">
              <a:spLocks noChangeArrowheads="1"/>
            </p:cNvSpPr>
            <p:nvPr/>
          </p:nvSpPr>
          <p:spPr bwMode="auto">
            <a:xfrm>
              <a:off x="1171497" y="3143670"/>
              <a:ext cx="9739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lgn="ctr">
                <a:spcBef>
                  <a:spcPct val="0"/>
                </a:spcBef>
                <a:buClrTx/>
                <a:buSzTx/>
                <a:buFontTx/>
                <a:buNone/>
              </a:pPr>
              <a:r>
                <a:rPr lang="en-US" altLang="en-US" sz="1600" b="1">
                  <a:latin typeface="Cambria" panose="02040503050406030204" pitchFamily="18" charset="0"/>
                </a:rPr>
                <a:t>Study</a:t>
              </a:r>
            </a:p>
            <a:p>
              <a:pPr algn="ctr">
                <a:spcBef>
                  <a:spcPct val="0"/>
                </a:spcBef>
                <a:buClrTx/>
                <a:buSzTx/>
                <a:buFontTx/>
                <a:buNone/>
              </a:pPr>
              <a:r>
                <a:rPr lang="en-US" altLang="en-US" sz="1600" b="1">
                  <a:latin typeface="Cambria" panose="02040503050406030204" pitchFamily="18" charset="0"/>
                </a:rPr>
                <a:t> Sample</a:t>
              </a:r>
            </a:p>
          </p:txBody>
        </p:sp>
        <p:cxnSp>
          <p:nvCxnSpPr>
            <p:cNvPr id="35" name="Straight Arrow Connector 34"/>
            <p:cNvCxnSpPr/>
            <p:nvPr/>
          </p:nvCxnSpPr>
          <p:spPr bwMode="auto">
            <a:xfrm>
              <a:off x="2119313" y="2549859"/>
              <a:ext cx="15875" cy="204408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670679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ltLang="en-US" sz="3200" dirty="0" smtClean="0">
                <a:latin typeface="Cambria" panose="02040503050406030204" pitchFamily="18" charset="0"/>
              </a:rPr>
              <a:t>Historical Prospective Cohort Study</a:t>
            </a:r>
          </a:p>
        </p:txBody>
      </p:sp>
      <p:sp>
        <p:nvSpPr>
          <p:cNvPr id="65539" name="Rectangle 3"/>
          <p:cNvSpPr>
            <a:spLocks noGrp="1" noChangeArrowheads="1"/>
          </p:cNvSpPr>
          <p:nvPr>
            <p:ph idx="1"/>
          </p:nvPr>
        </p:nvSpPr>
        <p:spPr/>
        <p:txBody>
          <a:bodyPr/>
          <a:lstStyle/>
          <a:p>
            <a:pPr eaLnBrk="1" hangingPunct="1"/>
            <a:r>
              <a:rPr lang="en-US" altLang="en-US" sz="2400" dirty="0" smtClean="0">
                <a:latin typeface="Cambria" panose="02040503050406030204" pitchFamily="18" charset="0"/>
              </a:rPr>
              <a:t>Combines retrospective and prospective approaches</a:t>
            </a:r>
          </a:p>
        </p:txBody>
      </p:sp>
      <p:grpSp>
        <p:nvGrpSpPr>
          <p:cNvPr id="65540" name="Group 35" descr="Historical prospective cohort study"/>
          <p:cNvGrpSpPr>
            <a:grpSpLocks/>
          </p:cNvGrpSpPr>
          <p:nvPr/>
        </p:nvGrpSpPr>
        <p:grpSpPr bwMode="auto">
          <a:xfrm>
            <a:off x="1147763" y="2786063"/>
            <a:ext cx="7793037" cy="3817937"/>
            <a:chOff x="685800" y="2776174"/>
            <a:chExt cx="7793037" cy="3817173"/>
          </a:xfrm>
        </p:grpSpPr>
        <p:sp>
          <p:nvSpPr>
            <p:cNvPr id="65541" name="TextBox 21"/>
            <p:cNvSpPr txBox="1">
              <a:spLocks noChangeArrowheads="1"/>
            </p:cNvSpPr>
            <p:nvPr/>
          </p:nvSpPr>
          <p:spPr bwMode="auto">
            <a:xfrm>
              <a:off x="3287246" y="2776174"/>
              <a:ext cx="1515349" cy="369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latin typeface="Arial Rounded MT Bold" panose="020F0704030504030204" pitchFamily="34" charset="0"/>
                </a:rPr>
                <a:t>Investigator</a:t>
              </a:r>
            </a:p>
          </p:txBody>
        </p:sp>
        <p:cxnSp>
          <p:nvCxnSpPr>
            <p:cNvPr id="8" name="Straight Arrow Connector 7"/>
            <p:cNvCxnSpPr/>
            <p:nvPr/>
          </p:nvCxnSpPr>
          <p:spPr bwMode="auto">
            <a:xfrm>
              <a:off x="1022350" y="6064816"/>
              <a:ext cx="6859587"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5543" name="TextBox 7"/>
            <p:cNvSpPr txBox="1">
              <a:spLocks noChangeArrowheads="1"/>
            </p:cNvSpPr>
            <p:nvPr/>
          </p:nvSpPr>
          <p:spPr bwMode="auto">
            <a:xfrm>
              <a:off x="685800" y="6184508"/>
              <a:ext cx="674471" cy="369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latin typeface="Arial Rounded MT Bold" panose="020F0704030504030204" pitchFamily="34" charset="0"/>
                </a:rPr>
                <a:t>Past</a:t>
              </a:r>
            </a:p>
          </p:txBody>
        </p:sp>
        <p:sp>
          <p:nvSpPr>
            <p:cNvPr id="65544" name="TextBox 8"/>
            <p:cNvSpPr txBox="1">
              <a:spLocks noChangeArrowheads="1"/>
            </p:cNvSpPr>
            <p:nvPr/>
          </p:nvSpPr>
          <p:spPr bwMode="auto">
            <a:xfrm>
              <a:off x="7560881" y="6224119"/>
              <a:ext cx="917956" cy="369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latin typeface="Arial Rounded MT Bold" panose="020F0704030504030204" pitchFamily="34" charset="0"/>
                </a:rPr>
                <a:t>Future</a:t>
              </a:r>
            </a:p>
          </p:txBody>
        </p:sp>
        <p:cxnSp>
          <p:nvCxnSpPr>
            <p:cNvPr id="11" name="Straight Arrow Connector 10"/>
            <p:cNvCxnSpPr/>
            <p:nvPr/>
          </p:nvCxnSpPr>
          <p:spPr bwMode="auto">
            <a:xfrm>
              <a:off x="4057650" y="3461837"/>
              <a:ext cx="15875" cy="2044291"/>
            </a:xfrm>
            <a:prstGeom prst="straightConnector1">
              <a:avLst/>
            </a:prstGeom>
            <a:ln w="28575">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5546" name="TextBox 11"/>
            <p:cNvSpPr txBox="1">
              <a:spLocks noChangeArrowheads="1"/>
            </p:cNvSpPr>
            <p:nvPr/>
          </p:nvSpPr>
          <p:spPr bwMode="auto">
            <a:xfrm>
              <a:off x="3482544" y="6143072"/>
              <a:ext cx="1055826" cy="369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latin typeface="Arial Rounded MT Bold" panose="020F0704030504030204" pitchFamily="34" charset="0"/>
                </a:rPr>
                <a:t>Present</a:t>
              </a:r>
            </a:p>
          </p:txBody>
        </p:sp>
        <p:grpSp>
          <p:nvGrpSpPr>
            <p:cNvPr id="65547" name="Group 12"/>
            <p:cNvGrpSpPr>
              <a:grpSpLocks/>
            </p:cNvGrpSpPr>
            <p:nvPr/>
          </p:nvGrpSpPr>
          <p:grpSpPr bwMode="auto">
            <a:xfrm>
              <a:off x="1840053" y="3234364"/>
              <a:ext cx="4766702" cy="2640691"/>
              <a:chOff x="2455989" y="2270356"/>
              <a:chExt cx="4766702" cy="2640691"/>
            </a:xfrm>
          </p:grpSpPr>
          <p:cxnSp>
            <p:nvCxnSpPr>
              <p:cNvPr id="16" name="Straight Arrow Connector 15"/>
              <p:cNvCxnSpPr/>
              <p:nvPr/>
            </p:nvCxnSpPr>
            <p:spPr bwMode="auto">
              <a:xfrm>
                <a:off x="4100498" y="2869229"/>
                <a:ext cx="10668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bwMode="auto">
              <a:xfrm>
                <a:off x="4143361" y="4242141"/>
                <a:ext cx="10668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Oval 17"/>
              <p:cNvSpPr/>
              <p:nvPr/>
            </p:nvSpPr>
            <p:spPr bwMode="auto">
              <a:xfrm>
                <a:off x="2455848" y="2608931"/>
                <a:ext cx="1601788" cy="526944"/>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latin typeface="Cambria" panose="02040503050406030204" pitchFamily="18" charset="0"/>
                  </a:rPr>
                  <a:t>Exposure</a:t>
                </a:r>
              </a:p>
            </p:txBody>
          </p:sp>
          <p:sp>
            <p:nvSpPr>
              <p:cNvPr id="19" name="Oval 18"/>
              <p:cNvSpPr/>
              <p:nvPr/>
            </p:nvSpPr>
            <p:spPr bwMode="auto">
              <a:xfrm>
                <a:off x="2468548" y="3980256"/>
                <a:ext cx="1644650" cy="525357"/>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latin typeface="Cambria" panose="02040503050406030204" pitchFamily="18" charset="0"/>
                  </a:rPr>
                  <a:t>Non-Exposure</a:t>
                </a:r>
              </a:p>
            </p:txBody>
          </p:sp>
          <p:grpSp>
            <p:nvGrpSpPr>
              <p:cNvPr id="65554" name="Group 19"/>
              <p:cNvGrpSpPr>
                <a:grpSpLocks/>
              </p:cNvGrpSpPr>
              <p:nvPr/>
            </p:nvGrpSpPr>
            <p:grpSpPr bwMode="auto">
              <a:xfrm>
                <a:off x="5210301" y="2461731"/>
                <a:ext cx="328164" cy="794605"/>
                <a:chOff x="5255758" y="2444294"/>
                <a:chExt cx="328164" cy="794605"/>
              </a:xfrm>
            </p:grpSpPr>
            <p:cxnSp>
              <p:nvCxnSpPr>
                <p:cNvPr id="32" name="Straight Connector 31"/>
                <p:cNvCxnSpPr/>
                <p:nvPr/>
              </p:nvCxnSpPr>
              <p:spPr>
                <a:xfrm>
                  <a:off x="5266730" y="2453409"/>
                  <a:ext cx="9525" cy="78565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255618" y="2505787"/>
                  <a:ext cx="11112" cy="158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255618" y="2466107"/>
                  <a:ext cx="307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5276255" y="3226368"/>
                  <a:ext cx="307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5555" name="Group 20"/>
              <p:cNvGrpSpPr>
                <a:grpSpLocks/>
              </p:cNvGrpSpPr>
              <p:nvPr/>
            </p:nvGrpSpPr>
            <p:grpSpPr bwMode="auto">
              <a:xfrm>
                <a:off x="5571022" y="2270356"/>
                <a:ext cx="1616703" cy="1178471"/>
                <a:chOff x="5600975" y="1854923"/>
                <a:chExt cx="1616703" cy="1178471"/>
              </a:xfrm>
            </p:grpSpPr>
            <p:sp>
              <p:nvSpPr>
                <p:cNvPr id="30" name="TextBox 29"/>
                <p:cNvSpPr txBox="1"/>
                <p:nvPr/>
              </p:nvSpPr>
              <p:spPr bwMode="auto">
                <a:xfrm>
                  <a:off x="5600476" y="1855428"/>
                  <a:ext cx="1609725" cy="369814"/>
                </a:xfrm>
                <a:prstGeom prst="rect">
                  <a:avLst/>
                </a:prstGeom>
                <a:solidFill>
                  <a:schemeClr val="accent1">
                    <a:lumMod val="40000"/>
                    <a:lumOff val="60000"/>
                  </a:schemeClr>
                </a:solidFill>
                <a:ln>
                  <a:solidFill>
                    <a:schemeClr val="tx1"/>
                  </a:solidFill>
                </a:ln>
              </p:spPr>
              <p:txBody>
                <a:bodyPr>
                  <a:spAutoFit/>
                </a:bodyPr>
                <a:lstStyle/>
                <a:p>
                  <a:pPr algn="ctr">
                    <a:defRPr/>
                  </a:pPr>
                  <a:r>
                    <a:rPr lang="en-US" dirty="0"/>
                    <a:t>Disease</a:t>
                  </a:r>
                </a:p>
              </p:txBody>
            </p:sp>
            <p:sp>
              <p:nvSpPr>
                <p:cNvPr id="31" name="TextBox 30"/>
                <p:cNvSpPr txBox="1"/>
                <p:nvPr/>
              </p:nvSpPr>
              <p:spPr bwMode="auto">
                <a:xfrm>
                  <a:off x="5608414" y="2663304"/>
                  <a:ext cx="1609725" cy="369813"/>
                </a:xfrm>
                <a:prstGeom prst="rect">
                  <a:avLst/>
                </a:prstGeom>
                <a:solidFill>
                  <a:schemeClr val="accent1">
                    <a:lumMod val="40000"/>
                    <a:lumOff val="60000"/>
                  </a:schemeClr>
                </a:solidFill>
                <a:ln>
                  <a:solidFill>
                    <a:schemeClr val="tx1"/>
                  </a:solidFill>
                </a:ln>
              </p:spPr>
              <p:txBody>
                <a:bodyPr>
                  <a:spAutoFit/>
                </a:bodyPr>
                <a:lstStyle/>
                <a:p>
                  <a:pPr algn="ctr">
                    <a:defRPr/>
                  </a:pPr>
                  <a:r>
                    <a:rPr lang="en-US" dirty="0"/>
                    <a:t>No Disease</a:t>
                  </a:r>
                </a:p>
              </p:txBody>
            </p:sp>
          </p:grpSp>
          <p:grpSp>
            <p:nvGrpSpPr>
              <p:cNvPr id="65556" name="Group 21"/>
              <p:cNvGrpSpPr>
                <a:grpSpLocks/>
              </p:cNvGrpSpPr>
              <p:nvPr/>
            </p:nvGrpSpPr>
            <p:grpSpPr bwMode="auto">
              <a:xfrm>
                <a:off x="5261425" y="3859375"/>
                <a:ext cx="328164" cy="794605"/>
                <a:chOff x="5255758" y="2444294"/>
                <a:chExt cx="328164" cy="794605"/>
              </a:xfrm>
            </p:grpSpPr>
            <p:cxnSp>
              <p:nvCxnSpPr>
                <p:cNvPr id="26" name="Straight Connector 25"/>
                <p:cNvCxnSpPr/>
                <p:nvPr/>
              </p:nvCxnSpPr>
              <p:spPr>
                <a:xfrm>
                  <a:off x="5266406" y="2444550"/>
                  <a:ext cx="9525" cy="79359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255294" y="2496926"/>
                  <a:ext cx="11112" cy="158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255294" y="2457247"/>
                  <a:ext cx="307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275931" y="3225444"/>
                  <a:ext cx="30797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5557" name="Group 22"/>
              <p:cNvGrpSpPr>
                <a:grpSpLocks/>
              </p:cNvGrpSpPr>
              <p:nvPr/>
            </p:nvGrpSpPr>
            <p:grpSpPr bwMode="auto">
              <a:xfrm>
                <a:off x="5613883" y="3679177"/>
                <a:ext cx="1608808" cy="1231870"/>
                <a:chOff x="5630192" y="2231714"/>
                <a:chExt cx="1608808" cy="1231870"/>
              </a:xfrm>
            </p:grpSpPr>
            <p:sp>
              <p:nvSpPr>
                <p:cNvPr id="24" name="TextBox 23"/>
                <p:cNvSpPr txBox="1"/>
                <p:nvPr/>
              </p:nvSpPr>
              <p:spPr bwMode="auto">
                <a:xfrm>
                  <a:off x="5629695" y="2231229"/>
                  <a:ext cx="1609725" cy="369813"/>
                </a:xfrm>
                <a:prstGeom prst="rect">
                  <a:avLst/>
                </a:prstGeom>
                <a:solidFill>
                  <a:schemeClr val="accent1">
                    <a:lumMod val="40000"/>
                    <a:lumOff val="60000"/>
                  </a:schemeClr>
                </a:solidFill>
                <a:ln>
                  <a:solidFill>
                    <a:schemeClr val="tx1"/>
                  </a:solidFill>
                </a:ln>
              </p:spPr>
              <p:txBody>
                <a:bodyPr>
                  <a:spAutoFit/>
                </a:bodyPr>
                <a:lstStyle/>
                <a:p>
                  <a:pPr algn="ctr">
                    <a:defRPr/>
                  </a:pPr>
                  <a:r>
                    <a:rPr lang="en-US" dirty="0"/>
                    <a:t>Disease</a:t>
                  </a:r>
                </a:p>
              </p:txBody>
            </p:sp>
            <p:sp>
              <p:nvSpPr>
                <p:cNvPr id="25" name="TextBox 24"/>
                <p:cNvSpPr txBox="1"/>
                <p:nvPr/>
              </p:nvSpPr>
              <p:spPr bwMode="auto">
                <a:xfrm>
                  <a:off x="5629695" y="3093068"/>
                  <a:ext cx="1609725" cy="369814"/>
                </a:xfrm>
                <a:prstGeom prst="rect">
                  <a:avLst/>
                </a:prstGeom>
                <a:solidFill>
                  <a:schemeClr val="accent1">
                    <a:lumMod val="40000"/>
                    <a:lumOff val="60000"/>
                  </a:schemeClr>
                </a:solidFill>
                <a:ln>
                  <a:solidFill>
                    <a:schemeClr val="tx1"/>
                  </a:solidFill>
                </a:ln>
              </p:spPr>
              <p:txBody>
                <a:bodyPr>
                  <a:spAutoFit/>
                </a:bodyPr>
                <a:lstStyle/>
                <a:p>
                  <a:pPr algn="ctr">
                    <a:defRPr/>
                  </a:pPr>
                  <a:r>
                    <a:rPr lang="en-US" dirty="0"/>
                    <a:t>No Disease</a:t>
                  </a:r>
                </a:p>
              </p:txBody>
            </p:sp>
          </p:grpSp>
        </p:grpSp>
        <p:sp>
          <p:nvSpPr>
            <p:cNvPr id="65548" name="TextBox 13"/>
            <p:cNvSpPr txBox="1">
              <a:spLocks noChangeArrowheads="1"/>
            </p:cNvSpPr>
            <p:nvPr/>
          </p:nvSpPr>
          <p:spPr bwMode="auto">
            <a:xfrm>
              <a:off x="706359" y="4167048"/>
              <a:ext cx="9739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lgn="ctr">
                <a:spcBef>
                  <a:spcPct val="0"/>
                </a:spcBef>
                <a:buClrTx/>
                <a:buSzTx/>
                <a:buFontTx/>
                <a:buNone/>
              </a:pPr>
              <a:r>
                <a:rPr lang="en-US" altLang="en-US" sz="1600" b="1">
                  <a:latin typeface="Cambria" panose="02040503050406030204" pitchFamily="18" charset="0"/>
                </a:rPr>
                <a:t>Study</a:t>
              </a:r>
            </a:p>
            <a:p>
              <a:pPr algn="ctr">
                <a:spcBef>
                  <a:spcPct val="0"/>
                </a:spcBef>
                <a:buClrTx/>
                <a:buSzTx/>
                <a:buFontTx/>
                <a:buNone/>
              </a:pPr>
              <a:r>
                <a:rPr lang="en-US" altLang="en-US" sz="1600" b="1">
                  <a:latin typeface="Cambria" panose="02040503050406030204" pitchFamily="18" charset="0"/>
                </a:rPr>
                <a:t> Sample</a:t>
              </a:r>
            </a:p>
          </p:txBody>
        </p:sp>
        <p:cxnSp>
          <p:nvCxnSpPr>
            <p:cNvPr id="15" name="Straight Arrow Connector 14"/>
            <p:cNvCxnSpPr/>
            <p:nvPr/>
          </p:nvCxnSpPr>
          <p:spPr bwMode="auto">
            <a:xfrm>
              <a:off x="1654175" y="3572940"/>
              <a:ext cx="15875" cy="204429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789940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n-US" altLang="en-US" sz="3000" dirty="0" smtClean="0">
                <a:latin typeface="Cambria" panose="02040503050406030204" pitchFamily="18" charset="0"/>
              </a:rPr>
              <a:t>Measure of Association Used in Cohort Studies</a:t>
            </a:r>
          </a:p>
        </p:txBody>
      </p:sp>
      <p:sp>
        <p:nvSpPr>
          <p:cNvPr id="66563" name="Rectangle 3"/>
          <p:cNvSpPr>
            <a:spLocks noGrp="1" noChangeArrowheads="1"/>
          </p:cNvSpPr>
          <p:nvPr>
            <p:ph idx="1"/>
          </p:nvPr>
        </p:nvSpPr>
        <p:spPr/>
        <p:txBody>
          <a:bodyPr/>
          <a:lstStyle/>
          <a:p>
            <a:pPr eaLnBrk="1" hangingPunct="1"/>
            <a:r>
              <a:rPr lang="en-US" altLang="en-US" sz="2400" dirty="0" smtClean="0">
                <a:latin typeface="Cambria" panose="02040503050406030204" pitchFamily="18" charset="0"/>
              </a:rPr>
              <a:t>Relative risk (RR): the ratio of the incidence rate of a disease or health outcome in an exposed group to the incidence rate of the disease or condition in a </a:t>
            </a:r>
            <a:r>
              <a:rPr lang="en-US" altLang="en-US" sz="2400" dirty="0" err="1" smtClean="0">
                <a:latin typeface="Cambria" panose="02040503050406030204" pitchFamily="18" charset="0"/>
              </a:rPr>
              <a:t>nonexposed</a:t>
            </a:r>
            <a:r>
              <a:rPr lang="en-US" altLang="en-US" sz="2400" dirty="0" smtClean="0">
                <a:latin typeface="Cambria" panose="02040503050406030204" pitchFamily="18" charset="0"/>
              </a:rPr>
              <a:t> group.</a:t>
            </a:r>
          </a:p>
          <a:p>
            <a:pPr eaLnBrk="1" hangingPunct="1">
              <a:buFontTx/>
              <a:buNone/>
            </a:pPr>
            <a:endParaRPr lang="en-US" altLang="en-US" sz="2400" dirty="0" smtClean="0">
              <a:latin typeface="Cambria" panose="02040503050406030204" pitchFamily="18" charset="0"/>
            </a:endParaRPr>
          </a:p>
          <a:p>
            <a:pPr eaLnBrk="1" hangingPunct="1">
              <a:spcBef>
                <a:spcPct val="0"/>
              </a:spcBef>
            </a:pPr>
            <a:r>
              <a:rPr lang="en-US" altLang="en-US" sz="2400" dirty="0" smtClean="0">
                <a:latin typeface="Cambria" panose="02040503050406030204" pitchFamily="18" charset="0"/>
              </a:rPr>
              <a:t>Relative risk = </a:t>
            </a:r>
            <a:r>
              <a:rPr lang="en-US" altLang="en-US" sz="2400" u="sng" dirty="0" smtClean="0">
                <a:latin typeface="Cambria" panose="02040503050406030204" pitchFamily="18" charset="0"/>
              </a:rPr>
              <a:t>Incidence rate in the exposed</a:t>
            </a:r>
          </a:p>
          <a:p>
            <a:pPr eaLnBrk="1" hangingPunct="1">
              <a:spcBef>
                <a:spcPct val="0"/>
              </a:spcBef>
              <a:buFontTx/>
              <a:buNone/>
            </a:pPr>
            <a:r>
              <a:rPr lang="en-US" altLang="en-US" sz="2400" dirty="0" smtClean="0">
                <a:latin typeface="Cambria" panose="02040503050406030204" pitchFamily="18" charset="0"/>
              </a:rPr>
              <a:t>			       Incidence rate in the </a:t>
            </a:r>
            <a:r>
              <a:rPr lang="en-US" altLang="en-US" sz="2400" dirty="0" err="1" smtClean="0">
                <a:latin typeface="Cambria" panose="02040503050406030204" pitchFamily="18" charset="0"/>
              </a:rPr>
              <a:t>nonexposed</a:t>
            </a:r>
            <a:endParaRPr lang="en-US" altLang="en-US" sz="2400" dirty="0" smtClean="0">
              <a:latin typeface="Cambria" panose="02040503050406030204" pitchFamily="18" charset="0"/>
            </a:endParaRPr>
          </a:p>
          <a:p>
            <a:pPr eaLnBrk="1" hangingPunct="1">
              <a:buFontTx/>
              <a:buNone/>
            </a:pPr>
            <a:endParaRPr lang="en-US" altLang="en-US" sz="2400" dirty="0" smtClean="0">
              <a:latin typeface="Cambria" panose="02040503050406030204" pitchFamily="18" charset="0"/>
            </a:endParaRPr>
          </a:p>
        </p:txBody>
      </p:sp>
    </p:spTree>
    <p:extLst>
      <p:ext uri="{BB962C8B-B14F-4D97-AF65-F5344CB8AC3E}">
        <p14:creationId xmlns:p14="http://schemas.microsoft.com/office/powerpoint/2010/main" val="16807609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en-US" altLang="en-US" sz="2600" dirty="0" smtClean="0">
                <a:latin typeface="Cambria" panose="02040503050406030204" pitchFamily="18" charset="0"/>
              </a:rPr>
              <a:t>Contingency Table</a:t>
            </a:r>
            <a:r>
              <a:rPr lang="en-US" altLang="en-US" sz="2600" dirty="0" smtClean="0"/>
              <a:t> </a:t>
            </a:r>
            <a:r>
              <a:rPr lang="en-US" altLang="en-US" sz="2600" dirty="0" smtClean="0">
                <a:latin typeface="Cambria" panose="02040503050406030204" pitchFamily="18" charset="0"/>
              </a:rPr>
              <a:t>used to Calculate a Relative Risk</a:t>
            </a:r>
          </a:p>
        </p:txBody>
      </p:sp>
      <p:graphicFrame>
        <p:nvGraphicFramePr>
          <p:cNvPr id="7" name="Table 6"/>
          <p:cNvGraphicFramePr>
            <a:graphicFrameLocks noGrp="1"/>
          </p:cNvGraphicFramePr>
          <p:nvPr/>
        </p:nvGraphicFramePr>
        <p:xfrm>
          <a:off x="1143000" y="1919288"/>
          <a:ext cx="6934200" cy="1857375"/>
        </p:xfrm>
        <a:graphic>
          <a:graphicData uri="http://schemas.openxmlformats.org/drawingml/2006/table">
            <a:tbl>
              <a:tblPr/>
              <a:tblGrid>
                <a:gridCol w="17526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7526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371475">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rgbClr val="FFFFFF"/>
                        </a:solidFill>
                        <a:effectLst/>
                        <a:latin typeface="Cambria" panose="02040503050406030204" pitchFamily="18"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rgbClr val="FFFFFF"/>
                        </a:solidFill>
                        <a:effectLst/>
                        <a:latin typeface="Cambria" panose="02040503050406030204" pitchFamily="18"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FFFF"/>
                    </a:solidFill>
                  </a:tcPr>
                </a:tc>
                <a:tc gridSpan="3">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Cambria" panose="02040503050406030204" pitchFamily="18" charset="0"/>
                          <a:cs typeface="Arial" panose="020B0604020202020204" pitchFamily="34" charset="0"/>
                        </a:rPr>
                        <a:t>Disease status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FFFF"/>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1475">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Yes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No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Total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371475">
                <a:tc rowSpan="2">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Exposure Status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Yes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 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B</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A+B</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371475">
                <a:tc vMerge="1">
                  <a:txBody>
                    <a:bodyPr/>
                    <a:lstStyle/>
                    <a:p>
                      <a:endParaRPr lang="en-US"/>
                    </a:p>
                  </a:txBody>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No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C</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C+D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371475">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Total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A+C</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B+D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tc>
                  <a:txBody>
                    <a:bodyPr/>
                    <a:lstStyle>
                      <a:lvl1pPr>
                        <a:spcBef>
                          <a:spcPct val="20000"/>
                        </a:spcBef>
                        <a:buClr>
                          <a:schemeClr val="folHlink"/>
                        </a:buClr>
                        <a:buSzPct val="60000"/>
                        <a:buFont typeface="Wingdings" panose="05000000000000000000" pitchFamily="2" charset="2"/>
                        <a:defRPr sz="28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defRPr sz="24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defRPr sz="20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defRPr>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defRPr>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Cambria" panose="02040503050406030204" pitchFamily="18" charset="0"/>
                          <a:cs typeface="Arial" panose="020B0604020202020204" pitchFamily="34" charset="0"/>
                        </a:rPr>
                        <a:t>A+B+C+D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bl>
          </a:graphicData>
        </a:graphic>
      </p:graphicFrame>
      <p:sp>
        <p:nvSpPr>
          <p:cNvPr id="68646" name="TextBox 7"/>
          <p:cNvSpPr txBox="1">
            <a:spLocks noChangeArrowheads="1"/>
          </p:cNvSpPr>
          <p:nvPr/>
        </p:nvSpPr>
        <p:spPr bwMode="auto">
          <a:xfrm>
            <a:off x="1393825" y="4040188"/>
            <a:ext cx="57229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lgn="ctr">
              <a:spcBef>
                <a:spcPct val="0"/>
              </a:spcBef>
              <a:buClrTx/>
              <a:buSzTx/>
              <a:buFontTx/>
              <a:buNone/>
            </a:pPr>
            <a:r>
              <a:rPr lang="en-US" altLang="en-US" sz="1800">
                <a:latin typeface="Cambria" panose="02040503050406030204" pitchFamily="18" charset="0"/>
              </a:rPr>
              <a:t>Risk of having disease( incidence) in exposure : A/(A+B)</a:t>
            </a:r>
          </a:p>
          <a:p>
            <a:pPr algn="ctr">
              <a:spcBef>
                <a:spcPct val="0"/>
              </a:spcBef>
              <a:buClrTx/>
              <a:buSzTx/>
              <a:buFontTx/>
              <a:buNone/>
            </a:pPr>
            <a:endParaRPr lang="en-US" altLang="en-US" sz="1800">
              <a:latin typeface="Cambria" panose="02040503050406030204" pitchFamily="18" charset="0"/>
            </a:endParaRPr>
          </a:p>
        </p:txBody>
      </p:sp>
      <p:sp>
        <p:nvSpPr>
          <p:cNvPr id="68647" name="TextBox 8"/>
          <p:cNvSpPr txBox="1">
            <a:spLocks noChangeArrowheads="1"/>
          </p:cNvSpPr>
          <p:nvPr/>
        </p:nvSpPr>
        <p:spPr bwMode="auto">
          <a:xfrm>
            <a:off x="1373188" y="4502150"/>
            <a:ext cx="6210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lgn="ctr">
              <a:spcBef>
                <a:spcPct val="0"/>
              </a:spcBef>
              <a:buClrTx/>
              <a:buSzTx/>
              <a:buFontTx/>
              <a:buNone/>
            </a:pPr>
            <a:r>
              <a:rPr lang="en-US" altLang="en-US" sz="1800">
                <a:latin typeface="Cambria" panose="02040503050406030204" pitchFamily="18" charset="0"/>
              </a:rPr>
              <a:t>Risk of having disease (incidence )in  non-exposure : C/(C+D)</a:t>
            </a:r>
          </a:p>
        </p:txBody>
      </p:sp>
      <p:sp>
        <p:nvSpPr>
          <p:cNvPr id="68648" name="Rectangle 1"/>
          <p:cNvSpPr>
            <a:spLocks noChangeArrowheads="1"/>
          </p:cNvSpPr>
          <p:nvPr/>
        </p:nvSpPr>
        <p:spPr bwMode="auto">
          <a:xfrm>
            <a:off x="1524000" y="5132388"/>
            <a:ext cx="670560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lvl="1" eaLnBrk="1" hangingPunct="1">
              <a:spcBef>
                <a:spcPct val="0"/>
              </a:spcBef>
              <a:buClrTx/>
              <a:buSzTx/>
              <a:buFontTx/>
              <a:buNone/>
            </a:pPr>
            <a:r>
              <a:rPr lang="en-US" altLang="en-US" sz="2000">
                <a:latin typeface="Cambria" panose="02040503050406030204" pitchFamily="18" charset="0"/>
              </a:rPr>
              <a:t>The  relative risk (RR) = [A/(A + B)] ÷ [C/(C + D)]</a:t>
            </a:r>
          </a:p>
        </p:txBody>
      </p:sp>
    </p:spTree>
    <p:extLst>
      <p:ext uri="{BB962C8B-B14F-4D97-AF65-F5344CB8AC3E}">
        <p14:creationId xmlns:p14="http://schemas.microsoft.com/office/powerpoint/2010/main" val="1971878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en-US" altLang="en-US" sz="4000" dirty="0" smtClean="0">
                <a:latin typeface="Cambria" panose="02040503050406030204" pitchFamily="18" charset="0"/>
              </a:rPr>
              <a:t>Sample Calculation </a:t>
            </a:r>
          </a:p>
        </p:txBody>
      </p:sp>
      <p:graphicFrame>
        <p:nvGraphicFramePr>
          <p:cNvPr id="5" name="Group 90"/>
          <p:cNvGraphicFramePr>
            <a:graphicFrameLocks/>
          </p:cNvGraphicFramePr>
          <p:nvPr/>
        </p:nvGraphicFramePr>
        <p:xfrm>
          <a:off x="838200" y="2133600"/>
          <a:ext cx="8001000" cy="1792288"/>
        </p:xfrm>
        <a:graphic>
          <a:graphicData uri="http://schemas.openxmlformats.org/drawingml/2006/table">
            <a:tbl>
              <a:tblPr/>
              <a:tblGrid>
                <a:gridCol w="2264434">
                  <a:extLst>
                    <a:ext uri="{9D8B030D-6E8A-4147-A177-3AD203B41FA5}">
                      <a16:colId xmlns:a16="http://schemas.microsoft.com/office/drawing/2014/main" val="20000"/>
                    </a:ext>
                  </a:extLst>
                </a:gridCol>
                <a:gridCol w="1509623">
                  <a:extLst>
                    <a:ext uri="{9D8B030D-6E8A-4147-A177-3AD203B41FA5}">
                      <a16:colId xmlns:a16="http://schemas.microsoft.com/office/drawing/2014/main" val="20001"/>
                    </a:ext>
                  </a:extLst>
                </a:gridCol>
                <a:gridCol w="1811547">
                  <a:extLst>
                    <a:ext uri="{9D8B030D-6E8A-4147-A177-3AD203B41FA5}">
                      <a16:colId xmlns:a16="http://schemas.microsoft.com/office/drawing/2014/main" val="20002"/>
                    </a:ext>
                  </a:extLst>
                </a:gridCol>
                <a:gridCol w="2415396">
                  <a:extLst>
                    <a:ext uri="{9D8B030D-6E8A-4147-A177-3AD203B41FA5}">
                      <a16:colId xmlns:a16="http://schemas.microsoft.com/office/drawing/2014/main" val="20003"/>
                    </a:ext>
                  </a:extLst>
                </a:gridCol>
              </a:tblGrid>
              <a:tr h="76232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Cambria" panose="02040503050406030204" pitchFamily="18" charset="0"/>
                        </a:rPr>
                        <a:t>Exposed to solvents</a:t>
                      </a:r>
                    </a:p>
                  </a:txBody>
                  <a:tcPr marT="45736" marB="45736" horzOverflow="overflow">
                    <a:lnL cap="flat">
                      <a:noFill/>
                    </a:lnL>
                    <a:lnR>
                      <a:noFill/>
                    </a:lnR>
                    <a:lnT cap="flat">
                      <a:noFill/>
                    </a:lnT>
                    <a:lnB>
                      <a:noFill/>
                    </a:lnB>
                    <a:lnTlToBr>
                      <a:noFill/>
                    </a:lnTlToBr>
                    <a:lnBlToTr>
                      <a:noFill/>
                    </a:lnBlToTr>
                    <a:solidFill>
                      <a:schemeClr val="accent3">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Cambria" panose="02040503050406030204" pitchFamily="18" charset="0"/>
                        </a:rPr>
                        <a:t>Liver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Cambria" panose="02040503050406030204" pitchFamily="18" charset="0"/>
                        </a:rPr>
                        <a:t>Cancer</a:t>
                      </a:r>
                    </a:p>
                  </a:txBody>
                  <a:tcPr marT="45736" marB="45736" horzOverflow="overflow">
                    <a:lnL>
                      <a:noFill/>
                    </a:lnL>
                    <a:lnR>
                      <a:noFill/>
                    </a:lnR>
                    <a:lnT cap="flat">
                      <a:noFill/>
                    </a:lnT>
                    <a:lnB>
                      <a:noFill/>
                    </a:lnB>
                    <a:lnTlToBr>
                      <a:noFill/>
                    </a:lnTlToBr>
                    <a:lnBlToTr>
                      <a:noFill/>
                    </a:lnBlToTr>
                    <a:solidFill>
                      <a:schemeClr val="accent3">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Cambria" panose="02040503050406030204" pitchFamily="18" charset="0"/>
                        </a:rPr>
                        <a:t>No Liver Cancer</a:t>
                      </a:r>
                    </a:p>
                  </a:txBody>
                  <a:tcPr marT="45736" marB="45736" horzOverflow="overflow">
                    <a:lnL>
                      <a:noFill/>
                    </a:lnL>
                    <a:lnR>
                      <a:noFill/>
                    </a:lnR>
                    <a:lnT cap="flat">
                      <a:noFill/>
                    </a:lnT>
                    <a:lnB>
                      <a:noFill/>
                    </a:lnB>
                    <a:lnTlToBr>
                      <a:noFill/>
                    </a:lnTlToBr>
                    <a:lnBlToTr>
                      <a:noFill/>
                    </a:lnBlToTr>
                    <a:solidFill>
                      <a:schemeClr val="accent3">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Cambria" panose="02040503050406030204" pitchFamily="18" charset="0"/>
                        </a:rPr>
                        <a:t>Total</a:t>
                      </a:r>
                    </a:p>
                  </a:txBody>
                  <a:tcPr marT="45736" marB="45736" horzOverflow="overflow">
                    <a:lnL>
                      <a:noFill/>
                    </a:lnL>
                    <a:lnR cap="flat">
                      <a:noFill/>
                    </a:lnR>
                    <a:lnT cap="flat">
                      <a:noFill/>
                    </a:lnT>
                    <a:lnB>
                      <a:noFill/>
                    </a:lnB>
                    <a:lnTlToBr>
                      <a:noFill/>
                    </a:lnTlToBr>
                    <a:lnBlToTr>
                      <a:noFill/>
                    </a:lnBlToTr>
                    <a:solidFill>
                      <a:schemeClr val="accent3">
                        <a:lumMod val="75000"/>
                      </a:schemeClr>
                    </a:solidFill>
                  </a:tcPr>
                </a:tc>
                <a:extLst>
                  <a:ext uri="{0D108BD9-81ED-4DB2-BD59-A6C34878D82A}">
                    <a16:rowId xmlns:a16="http://schemas.microsoft.com/office/drawing/2014/main" val="10000"/>
                  </a:ext>
                </a:extLst>
              </a:tr>
              <a:tr h="39640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Cambria" panose="02040503050406030204" pitchFamily="18" charset="0"/>
                        </a:rPr>
                        <a:t>Yes</a:t>
                      </a:r>
                    </a:p>
                  </a:txBody>
                  <a:tcPr marT="45736" marB="45736" horzOverflow="overflow">
                    <a:lnL cap="flat">
                      <a:noFill/>
                    </a:lnL>
                    <a:lnR>
                      <a:noFill/>
                    </a:lnR>
                    <a:lnT>
                      <a:noFill/>
                    </a:lnT>
                    <a:lnB>
                      <a:noFill/>
                    </a:lnB>
                    <a:lnTlToBr>
                      <a:noFill/>
                    </a:lnTlToBr>
                    <a:lnBlToTr>
                      <a:noFill/>
                    </a:lnBlToTr>
                    <a:solidFill>
                      <a:schemeClr val="accent3">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Cambria" panose="02040503050406030204" pitchFamily="18" charset="0"/>
                        </a:rPr>
                        <a:t>A = 3</a:t>
                      </a:r>
                    </a:p>
                  </a:txBody>
                  <a:tcPr marT="45736" marB="45736" horzOverflow="overflow">
                    <a:lnL>
                      <a:noFill/>
                    </a:lnL>
                    <a:lnR>
                      <a:noFill/>
                    </a:lnR>
                    <a:lnT>
                      <a:noFill/>
                    </a:lnT>
                    <a:lnB>
                      <a:noFill/>
                    </a:lnB>
                    <a:lnTlToBr>
                      <a:noFill/>
                    </a:lnTlToBr>
                    <a:lnBlToTr>
                      <a:noFill/>
                    </a:lnBlToTr>
                    <a:solidFill>
                      <a:schemeClr val="accent3">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Cambria" panose="02040503050406030204" pitchFamily="18" charset="0"/>
                        </a:rPr>
                        <a:t>B = 104</a:t>
                      </a:r>
                    </a:p>
                  </a:txBody>
                  <a:tcPr marT="45736" marB="45736" horzOverflow="overflow">
                    <a:lnL>
                      <a:noFill/>
                    </a:lnL>
                    <a:lnR>
                      <a:noFill/>
                    </a:lnR>
                    <a:lnT>
                      <a:noFill/>
                    </a:lnT>
                    <a:lnB>
                      <a:noFill/>
                    </a:lnB>
                    <a:lnTlToBr>
                      <a:noFill/>
                    </a:lnTlToBr>
                    <a:lnBlToTr>
                      <a:noFill/>
                    </a:lnBlToTr>
                    <a:solidFill>
                      <a:schemeClr val="accent3">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Cambria" panose="02040503050406030204" pitchFamily="18" charset="0"/>
                        </a:rPr>
                        <a:t>A + B = 107</a:t>
                      </a:r>
                    </a:p>
                  </a:txBody>
                  <a:tcPr marT="45736" marB="45736" horzOverflow="overflow">
                    <a:lnL>
                      <a:noFill/>
                    </a:lnL>
                    <a:lnR cap="flat">
                      <a:noFill/>
                    </a:lnR>
                    <a:lnT>
                      <a:noFill/>
                    </a:lnT>
                    <a:lnB>
                      <a:noFill/>
                    </a:lnB>
                    <a:lnTlToBr>
                      <a:noFill/>
                    </a:lnTlToBr>
                    <a:lnBlToTr>
                      <a:noFill/>
                    </a:lnBlToTr>
                    <a:solidFill>
                      <a:schemeClr val="accent3">
                        <a:lumMod val="75000"/>
                      </a:schemeClr>
                    </a:solidFill>
                  </a:tcPr>
                </a:tc>
                <a:extLst>
                  <a:ext uri="{0D108BD9-81ED-4DB2-BD59-A6C34878D82A}">
                    <a16:rowId xmlns:a16="http://schemas.microsoft.com/office/drawing/2014/main" val="10001"/>
                  </a:ext>
                </a:extLst>
              </a:tr>
              <a:tr h="63355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Cambria" panose="02040503050406030204" pitchFamily="18" charset="0"/>
                        </a:rPr>
                        <a:t>No</a:t>
                      </a:r>
                    </a:p>
                  </a:txBody>
                  <a:tcPr marT="45736" marB="45736" horzOverflow="overflow">
                    <a:lnL cap="flat">
                      <a:noFill/>
                    </a:lnL>
                    <a:lnR>
                      <a:noFill/>
                    </a:lnR>
                    <a:lnT>
                      <a:noFill/>
                    </a:lnT>
                    <a:lnB>
                      <a:noFill/>
                    </a:lnB>
                    <a:lnTlToBr>
                      <a:noFill/>
                    </a:lnTlToBr>
                    <a:lnBlToTr>
                      <a:noFill/>
                    </a:lnBlToTr>
                    <a:solidFill>
                      <a:schemeClr val="accent3">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Cambria" panose="02040503050406030204" pitchFamily="18" charset="0"/>
                        </a:rPr>
                        <a:t>C = 2</a:t>
                      </a:r>
                    </a:p>
                  </a:txBody>
                  <a:tcPr marT="45736" marB="45736" horzOverflow="overflow">
                    <a:lnL>
                      <a:noFill/>
                    </a:lnL>
                    <a:lnR>
                      <a:noFill/>
                    </a:lnR>
                    <a:lnT>
                      <a:noFill/>
                    </a:lnT>
                    <a:lnB>
                      <a:noFill/>
                    </a:lnB>
                    <a:lnTlToBr>
                      <a:noFill/>
                    </a:lnTlToBr>
                    <a:lnBlToTr>
                      <a:noFill/>
                    </a:lnBlToTr>
                    <a:solidFill>
                      <a:schemeClr val="accent3">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Cambria" panose="02040503050406030204" pitchFamily="18" charset="0"/>
                        </a:rPr>
                        <a:t>D = 601</a:t>
                      </a:r>
                    </a:p>
                  </a:txBody>
                  <a:tcPr marT="45736" marB="45736" horzOverflow="overflow">
                    <a:lnL>
                      <a:noFill/>
                    </a:lnL>
                    <a:lnR>
                      <a:noFill/>
                    </a:lnR>
                    <a:lnT>
                      <a:noFill/>
                    </a:lnT>
                    <a:lnB>
                      <a:noFill/>
                    </a:lnB>
                    <a:lnTlToBr>
                      <a:noFill/>
                    </a:lnTlToBr>
                    <a:lnBlToTr>
                      <a:noFill/>
                    </a:lnBlToTr>
                    <a:solidFill>
                      <a:schemeClr val="accent3">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Cambria" panose="02040503050406030204" pitchFamily="18" charset="0"/>
                        </a:rPr>
                        <a:t>C + D = 603</a:t>
                      </a:r>
                    </a:p>
                  </a:txBody>
                  <a:tcPr marT="45736" marB="45736" horzOverflow="overflow">
                    <a:lnL>
                      <a:noFill/>
                    </a:lnL>
                    <a:lnR cap="flat">
                      <a:noFill/>
                    </a:lnR>
                    <a:lnT>
                      <a:noFill/>
                    </a:lnT>
                    <a:lnB>
                      <a:noFill/>
                    </a:lnB>
                    <a:lnTlToBr>
                      <a:noFill/>
                    </a:lnTlToBr>
                    <a:lnBlToTr>
                      <a:noFill/>
                    </a:lnBlToTr>
                    <a:solidFill>
                      <a:schemeClr val="accent3">
                        <a:lumMod val="75000"/>
                      </a:schemeClr>
                    </a:solidFill>
                  </a:tcPr>
                </a:tc>
                <a:extLst>
                  <a:ext uri="{0D108BD9-81ED-4DB2-BD59-A6C34878D82A}">
                    <a16:rowId xmlns:a16="http://schemas.microsoft.com/office/drawing/2014/main" val="10002"/>
                  </a:ext>
                </a:extLst>
              </a:tr>
            </a:tbl>
          </a:graphicData>
        </a:graphic>
      </p:graphicFrame>
      <p:sp>
        <p:nvSpPr>
          <p:cNvPr id="69648" name="TextBox 5"/>
          <p:cNvSpPr txBox="1">
            <a:spLocks noChangeArrowheads="1"/>
          </p:cNvSpPr>
          <p:nvPr/>
        </p:nvSpPr>
        <p:spPr bwMode="auto">
          <a:xfrm>
            <a:off x="1981200" y="5167313"/>
            <a:ext cx="5257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eaLnBrk="1" hangingPunct="1">
              <a:spcBef>
                <a:spcPct val="0"/>
              </a:spcBef>
              <a:buClrTx/>
              <a:buSzTx/>
              <a:buFontTx/>
              <a:buNone/>
            </a:pPr>
            <a:r>
              <a:rPr lang="en-US" altLang="en-US" sz="1800" b="1" dirty="0">
                <a:latin typeface="Cambria" panose="02040503050406030204" pitchFamily="18" charset="0"/>
              </a:rPr>
              <a:t>Relative Risk = (3/107) ÷(2/603) =  8.43</a:t>
            </a:r>
          </a:p>
          <a:p>
            <a:pPr>
              <a:spcBef>
                <a:spcPct val="0"/>
              </a:spcBef>
              <a:buClrTx/>
              <a:buSzTx/>
              <a:buFontTx/>
              <a:buNone/>
            </a:pPr>
            <a:endParaRPr lang="en-US" altLang="en-US" sz="1800" b="1" dirty="0">
              <a:latin typeface="Cambria" panose="02040503050406030204" pitchFamily="18" charset="0"/>
            </a:endParaRPr>
          </a:p>
        </p:txBody>
      </p:sp>
      <p:sp>
        <p:nvSpPr>
          <p:cNvPr id="69649" name="TextBox 7"/>
          <p:cNvSpPr txBox="1">
            <a:spLocks noChangeArrowheads="1"/>
          </p:cNvSpPr>
          <p:nvPr/>
        </p:nvSpPr>
        <p:spPr bwMode="auto">
          <a:xfrm>
            <a:off x="965200" y="4040188"/>
            <a:ext cx="65801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lgn="ctr">
              <a:spcBef>
                <a:spcPct val="0"/>
              </a:spcBef>
              <a:buClrTx/>
              <a:buSzTx/>
              <a:buFontTx/>
              <a:buNone/>
            </a:pPr>
            <a:r>
              <a:rPr lang="en-US" altLang="en-US" sz="1800" dirty="0">
                <a:latin typeface="Cambria" panose="02040503050406030204" pitchFamily="18" charset="0"/>
              </a:rPr>
              <a:t>Risk of having disease( incidence) in exposure : A/(A+B) = 3/107</a:t>
            </a:r>
          </a:p>
          <a:p>
            <a:pPr algn="ctr">
              <a:spcBef>
                <a:spcPct val="0"/>
              </a:spcBef>
              <a:buClrTx/>
              <a:buSzTx/>
              <a:buFontTx/>
              <a:buNone/>
            </a:pPr>
            <a:endParaRPr lang="en-US" altLang="en-US" sz="1800" dirty="0">
              <a:latin typeface="Cambria" panose="02040503050406030204" pitchFamily="18" charset="0"/>
            </a:endParaRPr>
          </a:p>
        </p:txBody>
      </p:sp>
      <p:sp>
        <p:nvSpPr>
          <p:cNvPr id="69650" name="TextBox 8"/>
          <p:cNvSpPr txBox="1">
            <a:spLocks noChangeArrowheads="1"/>
          </p:cNvSpPr>
          <p:nvPr/>
        </p:nvSpPr>
        <p:spPr bwMode="auto">
          <a:xfrm>
            <a:off x="746125" y="4521200"/>
            <a:ext cx="7018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lgn="ctr">
              <a:spcBef>
                <a:spcPct val="0"/>
              </a:spcBef>
              <a:buClrTx/>
              <a:buSzTx/>
              <a:buFontTx/>
              <a:buNone/>
            </a:pPr>
            <a:r>
              <a:rPr lang="en-US" altLang="en-US" sz="1800" dirty="0">
                <a:latin typeface="Cambria" panose="02040503050406030204" pitchFamily="18" charset="0"/>
              </a:rPr>
              <a:t>Risk of having disease (incidence )in non-exposure : C/(C+D) = 2/603</a:t>
            </a:r>
          </a:p>
        </p:txBody>
      </p:sp>
    </p:spTree>
    <p:extLst>
      <p:ext uri="{BB962C8B-B14F-4D97-AF65-F5344CB8AC3E}">
        <p14:creationId xmlns:p14="http://schemas.microsoft.com/office/powerpoint/2010/main" val="424689577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US" altLang="en-US" dirty="0" smtClean="0">
                <a:latin typeface="Cambria" panose="02040503050406030204" pitchFamily="18" charset="0"/>
              </a:rPr>
              <a:t>Difference in Rates (Risks)</a:t>
            </a:r>
          </a:p>
        </p:txBody>
      </p:sp>
      <p:sp>
        <p:nvSpPr>
          <p:cNvPr id="71683" name="Rectangle 3"/>
          <p:cNvSpPr>
            <a:spLocks noGrp="1" noChangeArrowheads="1"/>
          </p:cNvSpPr>
          <p:nvPr>
            <p:ph idx="1"/>
          </p:nvPr>
        </p:nvSpPr>
        <p:spPr>
          <a:xfrm>
            <a:off x="381000" y="2017713"/>
            <a:ext cx="8574088" cy="4114800"/>
          </a:xfrm>
        </p:spPr>
        <p:txBody>
          <a:bodyPr/>
          <a:lstStyle/>
          <a:p>
            <a:pPr eaLnBrk="1" hangingPunct="1">
              <a:spcAft>
                <a:spcPts val="1800"/>
              </a:spcAft>
            </a:pPr>
            <a:r>
              <a:rPr lang="en-US" altLang="en-US" sz="2400" b="1" dirty="0" smtClean="0">
                <a:latin typeface="Cambria" panose="02040503050406030204" pitchFamily="18" charset="0"/>
              </a:rPr>
              <a:t>Attributable risk</a:t>
            </a:r>
            <a:r>
              <a:rPr lang="en-US" altLang="en-US" sz="2400" dirty="0" smtClean="0">
                <a:latin typeface="Cambria" panose="02040503050406030204" pitchFamily="18" charset="0"/>
              </a:rPr>
              <a:t>, refers to the </a:t>
            </a:r>
            <a:r>
              <a:rPr lang="en-US" altLang="en-US" sz="2400" i="1" dirty="0" smtClean="0">
                <a:latin typeface="Cambria" panose="02040503050406030204" pitchFamily="18" charset="0"/>
              </a:rPr>
              <a:t>difference</a:t>
            </a:r>
            <a:r>
              <a:rPr lang="en-US" altLang="en-US" sz="2400" dirty="0" smtClean="0">
                <a:latin typeface="Cambria" panose="02040503050406030204" pitchFamily="18" charset="0"/>
              </a:rPr>
              <a:t> between the incidence rate of a disease in the exposed group and the incidence rate in the </a:t>
            </a:r>
            <a:r>
              <a:rPr lang="en-US" altLang="en-US" sz="2400" dirty="0" err="1" smtClean="0">
                <a:latin typeface="Cambria" panose="02040503050406030204" pitchFamily="18" charset="0"/>
              </a:rPr>
              <a:t>nonexposed</a:t>
            </a:r>
            <a:r>
              <a:rPr lang="en-US" altLang="en-US" sz="2400" dirty="0" smtClean="0">
                <a:latin typeface="Cambria" panose="02040503050406030204" pitchFamily="18" charset="0"/>
              </a:rPr>
              <a:t> group in a cohort study.</a:t>
            </a:r>
          </a:p>
          <a:p>
            <a:pPr eaLnBrk="1" hangingPunct="1">
              <a:spcAft>
                <a:spcPts val="1800"/>
              </a:spcAft>
            </a:pPr>
            <a:r>
              <a:rPr lang="en-US" altLang="en-US" sz="2400" dirty="0" smtClean="0">
                <a:latin typeface="Cambria" panose="02040503050406030204" pitchFamily="18" charset="0"/>
              </a:rPr>
              <a:t>From the previous example, the attributable risk per thousand is:</a:t>
            </a:r>
          </a:p>
          <a:p>
            <a:pPr marL="457200" lvl="1" indent="0" eaLnBrk="1" hangingPunct="1">
              <a:spcAft>
                <a:spcPts val="1800"/>
              </a:spcAft>
              <a:buFont typeface="Wingdings" panose="05000000000000000000" pitchFamily="2" charset="2"/>
              <a:buNone/>
            </a:pPr>
            <a:r>
              <a:rPr lang="en-US" altLang="en-US" sz="2000" dirty="0" smtClean="0">
                <a:latin typeface="Cambria" panose="02040503050406030204" pitchFamily="18" charset="0"/>
              </a:rPr>
              <a:t>   [(3/107) X 1,000] – [(2/603) X 1,000] =28.03 – 3.32 = 24.71 per 1,000</a:t>
            </a:r>
          </a:p>
          <a:p>
            <a:pPr marL="457200" lvl="1" indent="0" eaLnBrk="1" hangingPunct="1">
              <a:spcAft>
                <a:spcPts val="1800"/>
              </a:spcAft>
              <a:buFont typeface="Wingdings" panose="05000000000000000000" pitchFamily="2" charset="2"/>
              <a:buNone/>
            </a:pPr>
            <a:r>
              <a:rPr lang="en-US" altLang="en-US" sz="2000" dirty="0" smtClean="0">
                <a:solidFill>
                  <a:srgbClr val="C00000"/>
                </a:solidFill>
                <a:latin typeface="Cambria" panose="02040503050406030204" pitchFamily="18" charset="0"/>
              </a:rPr>
              <a:t>Attributable risk reflect the absolute risk of the exposure or the excess risk of the outcome (e.g. disease) in the exposed group compared with the non-exposed group </a:t>
            </a:r>
          </a:p>
        </p:txBody>
      </p:sp>
    </p:spTree>
    <p:extLst>
      <p:ext uri="{BB962C8B-B14F-4D97-AF65-F5344CB8AC3E}">
        <p14:creationId xmlns:p14="http://schemas.microsoft.com/office/powerpoint/2010/main" val="3747849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altLang="en-US" sz="4000" dirty="0" smtClean="0">
                <a:latin typeface="Cambria" panose="02040503050406030204" pitchFamily="18" charset="0"/>
              </a:rPr>
              <a:t>Population Risk Difference</a:t>
            </a:r>
          </a:p>
        </p:txBody>
      </p:sp>
      <p:sp>
        <p:nvSpPr>
          <p:cNvPr id="72707" name="Rectangle 3"/>
          <p:cNvSpPr>
            <a:spLocks noGrp="1" noChangeArrowheads="1"/>
          </p:cNvSpPr>
          <p:nvPr>
            <p:ph idx="1"/>
          </p:nvPr>
        </p:nvSpPr>
        <p:spPr>
          <a:xfrm>
            <a:off x="304800" y="2362200"/>
            <a:ext cx="8647113" cy="4267200"/>
          </a:xfrm>
        </p:spPr>
        <p:txBody>
          <a:bodyPr/>
          <a:lstStyle/>
          <a:p>
            <a:pPr eaLnBrk="1" hangingPunct="1">
              <a:buFont typeface="Wingdings" panose="05000000000000000000" pitchFamily="2" charset="2"/>
              <a:buChar char="q"/>
            </a:pPr>
            <a:r>
              <a:rPr lang="en-US" altLang="en-US" sz="2200" dirty="0" smtClean="0">
                <a:latin typeface="Cambria" panose="02040503050406030204" pitchFamily="18" charset="0"/>
              </a:rPr>
              <a:t>Incidence in the total population − incidence in the </a:t>
            </a:r>
            <a:r>
              <a:rPr lang="en-US" altLang="en-US" sz="2200" dirty="0" err="1" smtClean="0">
                <a:latin typeface="Cambria" panose="02040503050406030204" pitchFamily="18" charset="0"/>
              </a:rPr>
              <a:t>nonexposed</a:t>
            </a:r>
            <a:r>
              <a:rPr lang="en-US" altLang="en-US" sz="2200" dirty="0" smtClean="0">
                <a:latin typeface="Cambria" panose="02040503050406030204" pitchFamily="18" charset="0"/>
              </a:rPr>
              <a:t> group.</a:t>
            </a:r>
          </a:p>
          <a:p>
            <a:pPr eaLnBrk="1" hangingPunct="1">
              <a:buFont typeface="Wingdings" panose="05000000000000000000" pitchFamily="2" charset="2"/>
              <a:buChar char="q"/>
            </a:pPr>
            <a:r>
              <a:rPr lang="en-US" altLang="en-US" sz="2200" dirty="0" smtClean="0">
                <a:latin typeface="Cambria" panose="02040503050406030204" pitchFamily="18" charset="0"/>
              </a:rPr>
              <a:t>Calculation example. Suppose that:</a:t>
            </a:r>
          </a:p>
          <a:p>
            <a:pPr lvl="1" eaLnBrk="1" hangingPunct="1">
              <a:spcAft>
                <a:spcPts val="1800"/>
              </a:spcAft>
              <a:buClr>
                <a:schemeClr val="accent1"/>
              </a:buClr>
              <a:buSzPct val="57000"/>
              <a:buFont typeface="Wingdings" panose="05000000000000000000" pitchFamily="2" charset="2"/>
              <a:buChar char="v"/>
            </a:pPr>
            <a:r>
              <a:rPr lang="en-US" altLang="en-US" sz="2000" dirty="0" smtClean="0">
                <a:latin typeface="Cambria" panose="02040503050406030204" pitchFamily="18" charset="0"/>
              </a:rPr>
              <a:t>Annual lung cancer incidence among men in the population is 79.4 per 100,000.</a:t>
            </a:r>
          </a:p>
          <a:p>
            <a:pPr lvl="1" eaLnBrk="1" hangingPunct="1">
              <a:spcAft>
                <a:spcPts val="1800"/>
              </a:spcAft>
              <a:buClr>
                <a:schemeClr val="accent1"/>
              </a:buClr>
              <a:buFont typeface="Wingdings" panose="05000000000000000000" pitchFamily="2" charset="2"/>
              <a:buChar char="v"/>
            </a:pPr>
            <a:r>
              <a:rPr lang="en-US" altLang="en-US" sz="2000" dirty="0" smtClean="0">
                <a:latin typeface="Cambria" panose="02040503050406030204" pitchFamily="18" charset="0"/>
              </a:rPr>
              <a:t>Annual lung cancer incidence among nonsmoking men is 28.0 per 100,000.</a:t>
            </a:r>
          </a:p>
          <a:p>
            <a:pPr lvl="1" eaLnBrk="1" hangingPunct="1">
              <a:spcAft>
                <a:spcPts val="1800"/>
              </a:spcAft>
              <a:buClr>
                <a:schemeClr val="accent1"/>
              </a:buClr>
              <a:buFont typeface="Wingdings" panose="05000000000000000000" pitchFamily="2" charset="2"/>
              <a:buChar char="v"/>
            </a:pPr>
            <a:r>
              <a:rPr lang="en-US" altLang="en-US" sz="2000" dirty="0" smtClean="0">
                <a:latin typeface="Cambria" panose="02040503050406030204" pitchFamily="18" charset="0"/>
              </a:rPr>
              <a:t>The population risk difference is (79.4 − 28.0), or 51.4 per 100,000 men.</a:t>
            </a:r>
          </a:p>
        </p:txBody>
      </p:sp>
    </p:spTree>
    <p:extLst>
      <p:ext uri="{BB962C8B-B14F-4D97-AF65-F5344CB8AC3E}">
        <p14:creationId xmlns:p14="http://schemas.microsoft.com/office/powerpoint/2010/main" val="1335432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for population risk difference</a:t>
            </a:r>
            <a:endParaRPr lang="en-US" dirty="0"/>
          </a:p>
        </p:txBody>
      </p:sp>
      <p:graphicFrame>
        <p:nvGraphicFramePr>
          <p:cNvPr id="4" name="Group 90"/>
          <p:cNvGraphicFramePr>
            <a:graphicFrameLocks/>
          </p:cNvGraphicFramePr>
          <p:nvPr/>
        </p:nvGraphicFramePr>
        <p:xfrm>
          <a:off x="838200" y="2133600"/>
          <a:ext cx="8001000" cy="1792288"/>
        </p:xfrm>
        <a:graphic>
          <a:graphicData uri="http://schemas.openxmlformats.org/drawingml/2006/table">
            <a:tbl>
              <a:tblPr/>
              <a:tblGrid>
                <a:gridCol w="2264434">
                  <a:extLst>
                    <a:ext uri="{9D8B030D-6E8A-4147-A177-3AD203B41FA5}">
                      <a16:colId xmlns:a16="http://schemas.microsoft.com/office/drawing/2014/main" val="20000"/>
                    </a:ext>
                  </a:extLst>
                </a:gridCol>
                <a:gridCol w="1509623">
                  <a:extLst>
                    <a:ext uri="{9D8B030D-6E8A-4147-A177-3AD203B41FA5}">
                      <a16:colId xmlns:a16="http://schemas.microsoft.com/office/drawing/2014/main" val="20001"/>
                    </a:ext>
                  </a:extLst>
                </a:gridCol>
                <a:gridCol w="1811547">
                  <a:extLst>
                    <a:ext uri="{9D8B030D-6E8A-4147-A177-3AD203B41FA5}">
                      <a16:colId xmlns:a16="http://schemas.microsoft.com/office/drawing/2014/main" val="20002"/>
                    </a:ext>
                  </a:extLst>
                </a:gridCol>
                <a:gridCol w="2415396">
                  <a:extLst>
                    <a:ext uri="{9D8B030D-6E8A-4147-A177-3AD203B41FA5}">
                      <a16:colId xmlns:a16="http://schemas.microsoft.com/office/drawing/2014/main" val="20003"/>
                    </a:ext>
                  </a:extLst>
                </a:gridCol>
              </a:tblGrid>
              <a:tr h="76232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Cambria" panose="02040503050406030204" pitchFamily="18" charset="0"/>
                        </a:rPr>
                        <a:t>Exposed to solvents</a:t>
                      </a:r>
                    </a:p>
                  </a:txBody>
                  <a:tcPr marT="45736" marB="45736" horzOverflow="overflow">
                    <a:lnL cap="flat">
                      <a:noFill/>
                    </a:lnL>
                    <a:lnR>
                      <a:noFill/>
                    </a:lnR>
                    <a:lnT cap="flat">
                      <a:noFill/>
                    </a:lnT>
                    <a:lnB>
                      <a:noFill/>
                    </a:lnB>
                    <a:lnTlToBr>
                      <a:noFill/>
                    </a:lnTlToBr>
                    <a:lnBlToTr>
                      <a:noFill/>
                    </a:lnBlToTr>
                    <a:solidFill>
                      <a:schemeClr val="accent3">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Cambria" panose="02040503050406030204" pitchFamily="18" charset="0"/>
                        </a:rPr>
                        <a:t>Liver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Cambria" panose="02040503050406030204" pitchFamily="18" charset="0"/>
                        </a:rPr>
                        <a:t>Cancer</a:t>
                      </a:r>
                    </a:p>
                  </a:txBody>
                  <a:tcPr marT="45736" marB="45736" horzOverflow="overflow">
                    <a:lnL>
                      <a:noFill/>
                    </a:lnL>
                    <a:lnR>
                      <a:noFill/>
                    </a:lnR>
                    <a:lnT cap="flat">
                      <a:noFill/>
                    </a:lnT>
                    <a:lnB>
                      <a:noFill/>
                    </a:lnB>
                    <a:lnTlToBr>
                      <a:noFill/>
                    </a:lnTlToBr>
                    <a:lnBlToTr>
                      <a:noFill/>
                    </a:lnBlToTr>
                    <a:solidFill>
                      <a:schemeClr val="accent3">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Cambria" panose="02040503050406030204" pitchFamily="18" charset="0"/>
                        </a:rPr>
                        <a:t>No Liver Cancer</a:t>
                      </a:r>
                    </a:p>
                  </a:txBody>
                  <a:tcPr marT="45736" marB="45736" horzOverflow="overflow">
                    <a:lnL>
                      <a:noFill/>
                    </a:lnL>
                    <a:lnR>
                      <a:noFill/>
                    </a:lnR>
                    <a:lnT cap="flat">
                      <a:noFill/>
                    </a:lnT>
                    <a:lnB>
                      <a:noFill/>
                    </a:lnB>
                    <a:lnTlToBr>
                      <a:noFill/>
                    </a:lnTlToBr>
                    <a:lnBlToTr>
                      <a:noFill/>
                    </a:lnBlToTr>
                    <a:solidFill>
                      <a:schemeClr val="accent3">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Cambria" panose="02040503050406030204" pitchFamily="18" charset="0"/>
                        </a:rPr>
                        <a:t>Total</a:t>
                      </a:r>
                    </a:p>
                  </a:txBody>
                  <a:tcPr marT="45736" marB="45736" horzOverflow="overflow">
                    <a:lnL>
                      <a:noFill/>
                    </a:lnL>
                    <a:lnR cap="flat">
                      <a:noFill/>
                    </a:lnR>
                    <a:lnT cap="flat">
                      <a:noFill/>
                    </a:lnT>
                    <a:lnB>
                      <a:noFill/>
                    </a:lnB>
                    <a:lnTlToBr>
                      <a:noFill/>
                    </a:lnTlToBr>
                    <a:lnBlToTr>
                      <a:noFill/>
                    </a:lnBlToTr>
                    <a:solidFill>
                      <a:schemeClr val="accent3">
                        <a:lumMod val="75000"/>
                      </a:schemeClr>
                    </a:solidFill>
                  </a:tcPr>
                </a:tc>
                <a:extLst>
                  <a:ext uri="{0D108BD9-81ED-4DB2-BD59-A6C34878D82A}">
                    <a16:rowId xmlns:a16="http://schemas.microsoft.com/office/drawing/2014/main" val="10000"/>
                  </a:ext>
                </a:extLst>
              </a:tr>
              <a:tr h="39640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Cambria" panose="02040503050406030204" pitchFamily="18" charset="0"/>
                        </a:rPr>
                        <a:t>Yes</a:t>
                      </a:r>
                    </a:p>
                  </a:txBody>
                  <a:tcPr marT="45736" marB="45736" horzOverflow="overflow">
                    <a:lnL cap="flat">
                      <a:noFill/>
                    </a:lnL>
                    <a:lnR>
                      <a:noFill/>
                    </a:lnR>
                    <a:lnT>
                      <a:noFill/>
                    </a:lnT>
                    <a:lnB>
                      <a:noFill/>
                    </a:lnB>
                    <a:lnTlToBr>
                      <a:noFill/>
                    </a:lnTlToBr>
                    <a:lnBlToTr>
                      <a:noFill/>
                    </a:lnBlToTr>
                    <a:solidFill>
                      <a:schemeClr val="accent3">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Cambria" panose="02040503050406030204" pitchFamily="18" charset="0"/>
                        </a:rPr>
                        <a:t>A = 3</a:t>
                      </a:r>
                    </a:p>
                  </a:txBody>
                  <a:tcPr marT="45736" marB="45736" horzOverflow="overflow">
                    <a:lnL>
                      <a:noFill/>
                    </a:lnL>
                    <a:lnR>
                      <a:noFill/>
                    </a:lnR>
                    <a:lnT>
                      <a:noFill/>
                    </a:lnT>
                    <a:lnB>
                      <a:noFill/>
                    </a:lnB>
                    <a:lnTlToBr>
                      <a:noFill/>
                    </a:lnTlToBr>
                    <a:lnBlToTr>
                      <a:noFill/>
                    </a:lnBlToTr>
                    <a:solidFill>
                      <a:schemeClr val="accent3">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Cambria" panose="02040503050406030204" pitchFamily="18" charset="0"/>
                        </a:rPr>
                        <a:t>B = 104</a:t>
                      </a:r>
                    </a:p>
                  </a:txBody>
                  <a:tcPr marT="45736" marB="45736" horzOverflow="overflow">
                    <a:lnL>
                      <a:noFill/>
                    </a:lnL>
                    <a:lnR>
                      <a:noFill/>
                    </a:lnR>
                    <a:lnT>
                      <a:noFill/>
                    </a:lnT>
                    <a:lnB>
                      <a:noFill/>
                    </a:lnB>
                    <a:lnTlToBr>
                      <a:noFill/>
                    </a:lnTlToBr>
                    <a:lnBlToTr>
                      <a:noFill/>
                    </a:lnBlToTr>
                    <a:solidFill>
                      <a:schemeClr val="accent3">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Cambria" panose="02040503050406030204" pitchFamily="18" charset="0"/>
                        </a:rPr>
                        <a:t>A + B = 107</a:t>
                      </a:r>
                    </a:p>
                  </a:txBody>
                  <a:tcPr marT="45736" marB="45736" horzOverflow="overflow">
                    <a:lnL>
                      <a:noFill/>
                    </a:lnL>
                    <a:lnR cap="flat">
                      <a:noFill/>
                    </a:lnR>
                    <a:lnT>
                      <a:noFill/>
                    </a:lnT>
                    <a:lnB>
                      <a:noFill/>
                    </a:lnB>
                    <a:lnTlToBr>
                      <a:noFill/>
                    </a:lnTlToBr>
                    <a:lnBlToTr>
                      <a:noFill/>
                    </a:lnBlToTr>
                    <a:solidFill>
                      <a:schemeClr val="accent3">
                        <a:lumMod val="75000"/>
                      </a:schemeClr>
                    </a:solidFill>
                  </a:tcPr>
                </a:tc>
                <a:extLst>
                  <a:ext uri="{0D108BD9-81ED-4DB2-BD59-A6C34878D82A}">
                    <a16:rowId xmlns:a16="http://schemas.microsoft.com/office/drawing/2014/main" val="10001"/>
                  </a:ext>
                </a:extLst>
              </a:tr>
              <a:tr h="63355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Cambria" panose="02040503050406030204" pitchFamily="18" charset="0"/>
                        </a:rPr>
                        <a:t>No</a:t>
                      </a:r>
                    </a:p>
                  </a:txBody>
                  <a:tcPr marT="45736" marB="45736" horzOverflow="overflow">
                    <a:lnL cap="flat">
                      <a:noFill/>
                    </a:lnL>
                    <a:lnR>
                      <a:noFill/>
                    </a:lnR>
                    <a:lnT>
                      <a:noFill/>
                    </a:lnT>
                    <a:lnB>
                      <a:noFill/>
                    </a:lnB>
                    <a:lnTlToBr>
                      <a:noFill/>
                    </a:lnTlToBr>
                    <a:lnBlToTr>
                      <a:noFill/>
                    </a:lnBlToTr>
                    <a:solidFill>
                      <a:schemeClr val="accent3">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Cambria" panose="02040503050406030204" pitchFamily="18" charset="0"/>
                        </a:rPr>
                        <a:t>C = 2</a:t>
                      </a:r>
                    </a:p>
                  </a:txBody>
                  <a:tcPr marT="45736" marB="45736" horzOverflow="overflow">
                    <a:lnL>
                      <a:noFill/>
                    </a:lnL>
                    <a:lnR>
                      <a:noFill/>
                    </a:lnR>
                    <a:lnT>
                      <a:noFill/>
                    </a:lnT>
                    <a:lnB>
                      <a:noFill/>
                    </a:lnB>
                    <a:lnTlToBr>
                      <a:noFill/>
                    </a:lnTlToBr>
                    <a:lnBlToTr>
                      <a:noFill/>
                    </a:lnBlToTr>
                    <a:solidFill>
                      <a:schemeClr val="accent3">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Cambria" panose="02040503050406030204" pitchFamily="18" charset="0"/>
                        </a:rPr>
                        <a:t>D = 601</a:t>
                      </a:r>
                    </a:p>
                  </a:txBody>
                  <a:tcPr marT="45736" marB="45736" horzOverflow="overflow">
                    <a:lnL>
                      <a:noFill/>
                    </a:lnL>
                    <a:lnR>
                      <a:noFill/>
                    </a:lnR>
                    <a:lnT>
                      <a:noFill/>
                    </a:lnT>
                    <a:lnB>
                      <a:noFill/>
                    </a:lnB>
                    <a:lnTlToBr>
                      <a:noFill/>
                    </a:lnTlToBr>
                    <a:lnBlToTr>
                      <a:noFill/>
                    </a:lnBlToTr>
                    <a:solidFill>
                      <a:schemeClr val="accent3">
                        <a:lumMod val="75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Cambria" panose="02040503050406030204" pitchFamily="18" charset="0"/>
                        </a:rPr>
                        <a:t>C + D = 603</a:t>
                      </a:r>
                    </a:p>
                  </a:txBody>
                  <a:tcPr marT="45736" marB="45736" horzOverflow="overflow">
                    <a:lnL>
                      <a:noFill/>
                    </a:lnL>
                    <a:lnR cap="flat">
                      <a:noFill/>
                    </a:lnR>
                    <a:lnT>
                      <a:noFill/>
                    </a:lnT>
                    <a:lnB>
                      <a:noFill/>
                    </a:lnB>
                    <a:lnTlToBr>
                      <a:noFill/>
                    </a:lnTlToBr>
                    <a:lnBlToTr>
                      <a:noFill/>
                    </a:lnBlToTr>
                    <a:solidFill>
                      <a:schemeClr val="accent3">
                        <a:lumMod val="75000"/>
                      </a:schemeClr>
                    </a:solidFill>
                  </a:tcPr>
                </a:tc>
                <a:extLst>
                  <a:ext uri="{0D108BD9-81ED-4DB2-BD59-A6C34878D82A}">
                    <a16:rowId xmlns:a16="http://schemas.microsoft.com/office/drawing/2014/main" val="10002"/>
                  </a:ext>
                </a:extLst>
              </a:tr>
            </a:tbl>
          </a:graphicData>
        </a:graphic>
      </p:graphicFrame>
      <p:sp>
        <p:nvSpPr>
          <p:cNvPr id="5" name="TextBox 7"/>
          <p:cNvSpPr txBox="1">
            <a:spLocks noChangeArrowheads="1"/>
          </p:cNvSpPr>
          <p:nvPr/>
        </p:nvSpPr>
        <p:spPr bwMode="auto">
          <a:xfrm>
            <a:off x="965200" y="4040188"/>
            <a:ext cx="65801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lgn="ctr">
              <a:spcBef>
                <a:spcPct val="0"/>
              </a:spcBef>
              <a:buClrTx/>
              <a:buSzTx/>
              <a:buFontTx/>
              <a:buNone/>
            </a:pPr>
            <a:r>
              <a:rPr lang="en-US" altLang="en-US" sz="1800" dirty="0">
                <a:latin typeface="Cambria" panose="02040503050406030204" pitchFamily="18" charset="0"/>
              </a:rPr>
              <a:t>Risk of having disease( incidence) in exposure : A/(A+B) = 3/107</a:t>
            </a:r>
          </a:p>
          <a:p>
            <a:pPr algn="ctr">
              <a:spcBef>
                <a:spcPct val="0"/>
              </a:spcBef>
              <a:buClrTx/>
              <a:buSzTx/>
              <a:buFontTx/>
              <a:buNone/>
            </a:pPr>
            <a:endParaRPr lang="en-US" altLang="en-US" sz="1800" dirty="0">
              <a:latin typeface="Cambria" panose="02040503050406030204" pitchFamily="18" charset="0"/>
            </a:endParaRPr>
          </a:p>
        </p:txBody>
      </p:sp>
      <p:sp>
        <p:nvSpPr>
          <p:cNvPr id="6" name="TextBox 8"/>
          <p:cNvSpPr txBox="1">
            <a:spLocks noChangeArrowheads="1"/>
          </p:cNvSpPr>
          <p:nvPr/>
        </p:nvSpPr>
        <p:spPr bwMode="auto">
          <a:xfrm>
            <a:off x="746125" y="4521200"/>
            <a:ext cx="7018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lgn="ctr">
              <a:spcBef>
                <a:spcPct val="0"/>
              </a:spcBef>
              <a:buClrTx/>
              <a:buSzTx/>
              <a:buFontTx/>
              <a:buNone/>
            </a:pPr>
            <a:r>
              <a:rPr lang="en-US" altLang="en-US" sz="1800" dirty="0">
                <a:latin typeface="Cambria" panose="02040503050406030204" pitchFamily="18" charset="0"/>
              </a:rPr>
              <a:t>Risk of having disease (incidence )in non-exposure : C/(C+D) = 2/603</a:t>
            </a:r>
          </a:p>
        </p:txBody>
      </p:sp>
      <p:sp>
        <p:nvSpPr>
          <p:cNvPr id="7" name="TextBox 5"/>
          <p:cNvSpPr txBox="1">
            <a:spLocks noChangeArrowheads="1"/>
          </p:cNvSpPr>
          <p:nvPr/>
        </p:nvSpPr>
        <p:spPr bwMode="auto">
          <a:xfrm>
            <a:off x="1981200" y="5163344"/>
            <a:ext cx="5257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eaLnBrk="1" hangingPunct="1">
              <a:spcBef>
                <a:spcPct val="0"/>
              </a:spcBef>
              <a:buClrTx/>
              <a:buSzTx/>
              <a:buFontTx/>
              <a:buNone/>
            </a:pPr>
            <a:r>
              <a:rPr lang="en-US" altLang="en-US" sz="1800" b="1" dirty="0">
                <a:latin typeface="Cambria" panose="02040503050406030204" pitchFamily="18" charset="0"/>
              </a:rPr>
              <a:t>Relative Risk = (3/107) ÷(2/603) =  8.43</a:t>
            </a:r>
          </a:p>
          <a:p>
            <a:pPr>
              <a:spcBef>
                <a:spcPct val="0"/>
              </a:spcBef>
              <a:buClrTx/>
              <a:buSzTx/>
              <a:buFontTx/>
              <a:buNone/>
            </a:pPr>
            <a:endParaRPr lang="en-US" altLang="en-US" sz="1800" b="1" dirty="0">
              <a:latin typeface="Cambria" panose="02040503050406030204" pitchFamily="18" charset="0"/>
            </a:endParaRPr>
          </a:p>
        </p:txBody>
      </p:sp>
    </p:spTree>
    <p:extLst>
      <p:ext uri="{BB962C8B-B14F-4D97-AF65-F5344CB8AC3E}">
        <p14:creationId xmlns:p14="http://schemas.microsoft.com/office/powerpoint/2010/main" val="10468846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4"/>
          <p:cNvSpPr>
            <a:spLocks noGrp="1" noChangeArrowheads="1"/>
          </p:cNvSpPr>
          <p:nvPr>
            <p:ph type="title"/>
          </p:nvPr>
        </p:nvSpPr>
        <p:spPr/>
        <p:txBody>
          <a:bodyPr/>
          <a:lstStyle/>
          <a:p>
            <a:pPr eaLnBrk="1" hangingPunct="1"/>
            <a:r>
              <a:rPr lang="en-US" altLang="en-US" dirty="0" smtClean="0">
                <a:latin typeface="Cambria" panose="02040503050406030204" pitchFamily="18" charset="0"/>
              </a:rPr>
              <a:t>Cohort Studies </a:t>
            </a:r>
          </a:p>
        </p:txBody>
      </p:sp>
      <p:sp>
        <p:nvSpPr>
          <p:cNvPr id="5" name="Rectangle 5"/>
          <p:cNvSpPr txBox="1">
            <a:spLocks noChangeArrowheads="1"/>
          </p:cNvSpPr>
          <p:nvPr/>
        </p:nvSpPr>
        <p:spPr bwMode="auto">
          <a:xfrm>
            <a:off x="685800" y="2133600"/>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a:lstStyle>
          <a:p>
            <a:pPr eaLnBrk="1" hangingPunct="1">
              <a:buFontTx/>
              <a:buNone/>
              <a:defRPr/>
            </a:pPr>
            <a:r>
              <a:rPr lang="en-US" altLang="en-US" kern="0" dirty="0" smtClean="0">
                <a:latin typeface="Cambria" panose="02040503050406030204" pitchFamily="18" charset="0"/>
              </a:rPr>
              <a:t>Advantages</a:t>
            </a:r>
          </a:p>
          <a:p>
            <a:pPr eaLnBrk="1" hangingPunct="1">
              <a:buFont typeface="Wingdings" panose="05000000000000000000" pitchFamily="2" charset="2"/>
              <a:buChar char="q"/>
              <a:defRPr/>
            </a:pPr>
            <a:r>
              <a:rPr lang="en-US" altLang="en-US" sz="2200" kern="0" dirty="0" smtClean="0">
                <a:latin typeface="Cambria" panose="02040503050406030204" pitchFamily="18" charset="0"/>
              </a:rPr>
              <a:t>Permit direct observation of risk</a:t>
            </a:r>
          </a:p>
          <a:p>
            <a:pPr eaLnBrk="1" hangingPunct="1">
              <a:buFont typeface="Wingdings" panose="05000000000000000000" pitchFamily="2" charset="2"/>
              <a:buChar char="q"/>
              <a:defRPr/>
            </a:pPr>
            <a:r>
              <a:rPr lang="en-US" altLang="en-US" sz="2200" kern="0" dirty="0" smtClean="0">
                <a:latin typeface="Cambria" panose="02040503050406030204" pitchFamily="18" charset="0"/>
              </a:rPr>
              <a:t>Exposure factor is well defined</a:t>
            </a:r>
          </a:p>
          <a:p>
            <a:pPr eaLnBrk="1" hangingPunct="1">
              <a:buFont typeface="Wingdings" panose="05000000000000000000" pitchFamily="2" charset="2"/>
              <a:buChar char="q"/>
              <a:defRPr/>
            </a:pPr>
            <a:r>
              <a:rPr lang="en-US" altLang="en-US" sz="2200" kern="0" dirty="0" smtClean="0">
                <a:latin typeface="Cambria" panose="02040503050406030204" pitchFamily="18" charset="0"/>
              </a:rPr>
              <a:t>Can study exposures that are uncommon in the population</a:t>
            </a:r>
          </a:p>
          <a:p>
            <a:pPr eaLnBrk="1" hangingPunct="1">
              <a:buFont typeface="Wingdings" panose="05000000000000000000" pitchFamily="2" charset="2"/>
              <a:buChar char="q"/>
              <a:defRPr/>
            </a:pPr>
            <a:r>
              <a:rPr lang="en-US" altLang="en-US" sz="2200" kern="0" dirty="0" smtClean="0">
                <a:latin typeface="Cambria" panose="02040503050406030204" pitchFamily="18" charset="0"/>
              </a:rPr>
              <a:t>The temporal relationship between factor and outcome is known</a:t>
            </a:r>
          </a:p>
        </p:txBody>
      </p:sp>
      <p:sp>
        <p:nvSpPr>
          <p:cNvPr id="74756" name="Rectangle 6"/>
          <p:cNvSpPr>
            <a:spLocks noGrp="1" noChangeArrowheads="1"/>
          </p:cNvSpPr>
          <p:nvPr>
            <p:ph sz="half" idx="4294967295"/>
          </p:nvPr>
        </p:nvSpPr>
        <p:spPr>
          <a:xfrm>
            <a:off x="4905375" y="2133600"/>
            <a:ext cx="4038600" cy="4525963"/>
          </a:xfrm>
        </p:spPr>
        <p:txBody>
          <a:bodyPr/>
          <a:lstStyle/>
          <a:p>
            <a:pPr eaLnBrk="1" hangingPunct="1">
              <a:buFontTx/>
              <a:buNone/>
            </a:pPr>
            <a:r>
              <a:rPr lang="en-US" altLang="en-US" dirty="0" smtClean="0">
                <a:latin typeface="Cambria" panose="02040503050406030204" pitchFamily="18" charset="0"/>
              </a:rPr>
              <a:t>Disadvantages</a:t>
            </a:r>
          </a:p>
          <a:p>
            <a:pPr eaLnBrk="1" hangingPunct="1">
              <a:buFont typeface="Wingdings" panose="05000000000000000000" pitchFamily="2" charset="2"/>
              <a:buChar char="q"/>
            </a:pPr>
            <a:r>
              <a:rPr lang="en-US" altLang="en-US" sz="2200" dirty="0" smtClean="0">
                <a:latin typeface="Cambria" panose="02040503050406030204" pitchFamily="18" charset="0"/>
              </a:rPr>
              <a:t>Expensive and time consuming</a:t>
            </a:r>
          </a:p>
          <a:p>
            <a:pPr eaLnBrk="1" hangingPunct="1">
              <a:buFont typeface="Wingdings" panose="05000000000000000000" pitchFamily="2" charset="2"/>
              <a:buChar char="q"/>
            </a:pPr>
            <a:r>
              <a:rPr lang="en-US" altLang="en-US" sz="2200" dirty="0" smtClean="0">
                <a:latin typeface="Cambria" panose="02040503050406030204" pitchFamily="18" charset="0"/>
              </a:rPr>
              <a:t>Complicated and difficult to carry out</a:t>
            </a:r>
          </a:p>
          <a:p>
            <a:pPr eaLnBrk="1" hangingPunct="1">
              <a:buFont typeface="Wingdings" panose="05000000000000000000" pitchFamily="2" charset="2"/>
              <a:buChar char="q"/>
            </a:pPr>
            <a:r>
              <a:rPr lang="en-US" altLang="en-US" sz="2200" dirty="0" smtClean="0">
                <a:latin typeface="Cambria" panose="02040503050406030204" pitchFamily="18" charset="0"/>
              </a:rPr>
              <a:t>Subjects may be lost to follow-up during the course of the study</a:t>
            </a:r>
          </a:p>
          <a:p>
            <a:pPr eaLnBrk="1" hangingPunct="1">
              <a:buFont typeface="Wingdings" panose="05000000000000000000" pitchFamily="2" charset="2"/>
              <a:buChar char="q"/>
            </a:pPr>
            <a:r>
              <a:rPr lang="en-US" altLang="en-US" sz="2200" dirty="0" smtClean="0">
                <a:latin typeface="Cambria" panose="02040503050406030204" pitchFamily="18" charset="0"/>
              </a:rPr>
              <a:t>Exposures can be misclassified</a:t>
            </a:r>
          </a:p>
        </p:txBody>
      </p:sp>
    </p:spTree>
    <p:extLst>
      <p:ext uri="{BB962C8B-B14F-4D97-AF65-F5344CB8AC3E}">
        <p14:creationId xmlns:p14="http://schemas.microsoft.com/office/powerpoint/2010/main" val="8048903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r>
              <a:rPr lang="en-US" altLang="en-US" sz="4000" dirty="0" smtClean="0">
                <a:latin typeface="Cambria" panose="02040503050406030204" pitchFamily="18" charset="0"/>
              </a:rPr>
              <a:t>Experimental Studies</a:t>
            </a:r>
          </a:p>
        </p:txBody>
      </p:sp>
      <p:sp>
        <p:nvSpPr>
          <p:cNvPr id="5" name="Rectangle 3"/>
          <p:cNvSpPr txBox="1">
            <a:spLocks noChangeArrowheads="1"/>
          </p:cNvSpPr>
          <p:nvPr/>
        </p:nvSpPr>
        <p:spPr bwMode="auto">
          <a:xfrm>
            <a:off x="714375" y="22098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eaLnBrk="1" hangingPunct="1">
              <a:spcBef>
                <a:spcPct val="0"/>
              </a:spcBef>
              <a:spcAft>
                <a:spcPts val="1800"/>
              </a:spcAft>
            </a:pPr>
            <a:r>
              <a:rPr lang="en-US" altLang="en-US" sz="2400">
                <a:latin typeface="Cambria" panose="02040503050406030204" pitchFamily="18" charset="0"/>
              </a:rPr>
              <a:t>In epidemiology, experimental studies are implemented as intervention studies.</a:t>
            </a:r>
          </a:p>
          <a:p>
            <a:pPr eaLnBrk="1" hangingPunct="1">
              <a:spcBef>
                <a:spcPct val="0"/>
              </a:spcBef>
              <a:spcAft>
                <a:spcPts val="1800"/>
              </a:spcAft>
            </a:pPr>
            <a:r>
              <a:rPr lang="en-US" altLang="en-US" sz="2400">
                <a:latin typeface="Cambria" panose="02040503050406030204" pitchFamily="18" charset="0"/>
              </a:rPr>
              <a:t>An </a:t>
            </a:r>
            <a:r>
              <a:rPr lang="en-US" altLang="en-US" sz="2400" b="1">
                <a:latin typeface="Cambria" panose="02040503050406030204" pitchFamily="18" charset="0"/>
              </a:rPr>
              <a:t>intervention study</a:t>
            </a:r>
            <a:r>
              <a:rPr lang="en-US" altLang="en-US" sz="2400">
                <a:latin typeface="Cambria" panose="02040503050406030204" pitchFamily="18" charset="0"/>
              </a:rPr>
              <a:t> is “An investigation involving intentional change in some aspect of the status of the subjects,…”</a:t>
            </a:r>
          </a:p>
          <a:p>
            <a:pPr lvl="1" eaLnBrk="1" hangingPunct="1">
              <a:spcBef>
                <a:spcPct val="0"/>
              </a:spcBef>
              <a:spcAft>
                <a:spcPts val="1800"/>
              </a:spcAft>
            </a:pPr>
            <a:r>
              <a:rPr lang="en-US" altLang="en-US" sz="2400">
                <a:latin typeface="Cambria" panose="02040503050406030204" pitchFamily="18" charset="0"/>
              </a:rPr>
              <a:t>Randomized control trial (RCT)</a:t>
            </a:r>
          </a:p>
          <a:p>
            <a:pPr lvl="1" eaLnBrk="1" hangingPunct="1">
              <a:spcBef>
                <a:spcPct val="0"/>
              </a:spcBef>
              <a:spcAft>
                <a:spcPts val="1800"/>
              </a:spcAft>
            </a:pPr>
            <a:r>
              <a:rPr lang="en-US" altLang="en-US" sz="2400">
                <a:latin typeface="Cambria" panose="02040503050406030204" pitchFamily="18" charset="0"/>
              </a:rPr>
              <a:t>Quasi-experimental design</a:t>
            </a:r>
          </a:p>
          <a:p>
            <a:pPr lvl="1" eaLnBrk="1" hangingPunct="1">
              <a:spcBef>
                <a:spcPct val="0"/>
              </a:spcBef>
              <a:spcAft>
                <a:spcPts val="1800"/>
              </a:spcAft>
              <a:buFontTx/>
              <a:buNone/>
            </a:pPr>
            <a:endParaRPr lang="en-US" altLang="en-US" sz="2400">
              <a:latin typeface="Cambria" panose="02040503050406030204" pitchFamily="18" charset="0"/>
            </a:endParaRPr>
          </a:p>
        </p:txBody>
      </p:sp>
    </p:spTree>
    <p:extLst>
      <p:ext uri="{BB962C8B-B14F-4D97-AF65-F5344CB8AC3E}">
        <p14:creationId xmlns:p14="http://schemas.microsoft.com/office/powerpoint/2010/main" val="38600135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n-US" altLang="en-US" sz="3400" dirty="0" smtClean="0">
                <a:latin typeface="Cambria" panose="02040503050406030204" pitchFamily="18" charset="0"/>
              </a:rPr>
              <a:t>Randomized Controlled Trial</a:t>
            </a:r>
          </a:p>
        </p:txBody>
      </p:sp>
      <p:sp>
        <p:nvSpPr>
          <p:cNvPr id="5" name="Rectangle 3"/>
          <p:cNvSpPr txBox="1">
            <a:spLocks noChangeArrowheads="1"/>
          </p:cNvSpPr>
          <p:nvPr/>
        </p:nvSpPr>
        <p:spPr bwMode="auto">
          <a:xfrm>
            <a:off x="700088" y="21336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eaLnBrk="1" hangingPunct="1"/>
            <a:r>
              <a:rPr lang="en-US" altLang="en-US" sz="2400" b="1" dirty="0">
                <a:latin typeface="Cambria" panose="02040503050406030204" pitchFamily="18" charset="0"/>
              </a:rPr>
              <a:t>Randomized controlled trial</a:t>
            </a:r>
            <a:r>
              <a:rPr lang="en-US" altLang="en-US" sz="2400" dirty="0">
                <a:latin typeface="Cambria" panose="02040503050406030204" pitchFamily="18" charset="0"/>
              </a:rPr>
              <a:t> (RCT): “subjects in a population are randomly allocated into groups, usually called </a:t>
            </a:r>
            <a:r>
              <a:rPr lang="en-US" altLang="en-US" sz="2400" i="1" dirty="0">
                <a:latin typeface="Cambria" panose="02040503050406030204" pitchFamily="18" charset="0"/>
              </a:rPr>
              <a:t>study</a:t>
            </a:r>
            <a:r>
              <a:rPr lang="en-US" altLang="en-US" sz="2400" dirty="0">
                <a:latin typeface="Cambria" panose="02040503050406030204" pitchFamily="18" charset="0"/>
              </a:rPr>
              <a:t> and </a:t>
            </a:r>
            <a:r>
              <a:rPr lang="en-US" altLang="en-US" sz="2400" i="1" dirty="0">
                <a:latin typeface="Cambria" panose="02040503050406030204" pitchFamily="18" charset="0"/>
              </a:rPr>
              <a:t>control </a:t>
            </a:r>
            <a:r>
              <a:rPr lang="en-US" altLang="en-US" sz="2400" dirty="0">
                <a:latin typeface="Cambria" panose="02040503050406030204" pitchFamily="18" charset="0"/>
              </a:rPr>
              <a:t>groups, to receive or not to receive an experimental preventive or therapeutic procedure, maneuver, or </a:t>
            </a:r>
            <a:r>
              <a:rPr lang="en-US" altLang="en-US" sz="2400" dirty="0" smtClean="0">
                <a:latin typeface="Cambria" panose="02040503050406030204" pitchFamily="18" charset="0"/>
              </a:rPr>
              <a:t>intervention.”</a:t>
            </a:r>
            <a:endParaRPr lang="en-US" altLang="en-US" sz="2400" i="1" dirty="0">
              <a:latin typeface="Cambria" panose="02040503050406030204" pitchFamily="18" charset="0"/>
            </a:endParaRPr>
          </a:p>
          <a:p>
            <a:pPr eaLnBrk="1" hangingPunct="1">
              <a:buFontTx/>
              <a:buNone/>
            </a:pPr>
            <a:endParaRPr lang="en-US" altLang="en-US" sz="2400" i="1" dirty="0">
              <a:latin typeface="Cambria" panose="02040503050406030204" pitchFamily="18" charset="0"/>
            </a:endParaRPr>
          </a:p>
        </p:txBody>
      </p:sp>
    </p:spTree>
    <p:extLst>
      <p:ext uri="{BB962C8B-B14F-4D97-AF65-F5344CB8AC3E}">
        <p14:creationId xmlns:p14="http://schemas.microsoft.com/office/powerpoint/2010/main" val="8467436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altLang="en-US" sz="3400" dirty="0" smtClean="0">
                <a:latin typeface="Cambria" panose="02040503050406030204" pitchFamily="18" charset="0"/>
              </a:rPr>
              <a:t>Example of Randomized controlled trial</a:t>
            </a:r>
          </a:p>
        </p:txBody>
      </p:sp>
      <p:sp>
        <p:nvSpPr>
          <p:cNvPr id="3" name="Content Placeholder 2"/>
          <p:cNvSpPr>
            <a:spLocks noGrp="1"/>
          </p:cNvSpPr>
          <p:nvPr>
            <p:ph idx="1"/>
          </p:nvPr>
        </p:nvSpPr>
        <p:spPr/>
        <p:txBody>
          <a:bodyPr/>
          <a:lstStyle/>
          <a:p>
            <a:pPr>
              <a:spcBef>
                <a:spcPct val="0"/>
              </a:spcBef>
              <a:spcAft>
                <a:spcPts val="1200"/>
              </a:spcAft>
              <a:buFont typeface="Wingdings" panose="05000000000000000000" pitchFamily="2" charset="2"/>
              <a:buChar char="q"/>
            </a:pPr>
            <a:r>
              <a:rPr lang="en-US" sz="2000" dirty="0" smtClean="0">
                <a:latin typeface="Cambria" panose="02040503050406030204" pitchFamily="18" charset="0"/>
              </a:rPr>
              <a:t>Prevention of Alzheimer’s Disease with </a:t>
            </a:r>
            <a:r>
              <a:rPr lang="en-US" sz="2000" dirty="0" smtClean="0">
                <a:solidFill>
                  <a:srgbClr val="C00000"/>
                </a:solidFill>
                <a:latin typeface="Cambria" panose="02040503050406030204" pitchFamily="18" charset="0"/>
              </a:rPr>
              <a:t>Vitamin E </a:t>
            </a:r>
            <a:r>
              <a:rPr lang="en-US" sz="2000" dirty="0" smtClean="0">
                <a:latin typeface="Cambria" panose="02040503050406030204" pitchFamily="18" charset="0"/>
              </a:rPr>
              <a:t>and </a:t>
            </a:r>
            <a:r>
              <a:rPr lang="en-US" sz="2000" dirty="0" smtClean="0">
                <a:solidFill>
                  <a:srgbClr val="C00000"/>
                </a:solidFill>
                <a:latin typeface="Cambria" panose="02040503050406030204" pitchFamily="18" charset="0"/>
              </a:rPr>
              <a:t>Selenium</a:t>
            </a:r>
            <a:r>
              <a:rPr lang="en-US" sz="2000" dirty="0" smtClean="0">
                <a:latin typeface="Cambria" panose="02040503050406030204" pitchFamily="18" charset="0"/>
              </a:rPr>
              <a:t> (PREADVISE) study recruited 7547 subjects from 130 local clinical study sites in the United States, Canada, and Puerto Rico during 2002 to 2009 </a:t>
            </a:r>
            <a:endParaRPr lang="en-US" sz="2000" dirty="0" smtClean="0"/>
          </a:p>
          <a:p>
            <a:pPr>
              <a:spcBef>
                <a:spcPct val="0"/>
              </a:spcBef>
              <a:spcAft>
                <a:spcPts val="1200"/>
              </a:spcAft>
              <a:buFont typeface="Wingdings" panose="05000000000000000000" pitchFamily="2" charset="2"/>
              <a:buChar char="q"/>
            </a:pPr>
            <a:r>
              <a:rPr lang="en-US" sz="2000" dirty="0" smtClean="0">
                <a:latin typeface="Cambria" panose="02040503050406030204" pitchFamily="18" charset="0"/>
              </a:rPr>
              <a:t>Double-blind, placebo controlled 2×2 randomized controlled trial </a:t>
            </a:r>
          </a:p>
          <a:p>
            <a:pPr lvl="1">
              <a:spcBef>
                <a:spcPct val="0"/>
              </a:spcBef>
              <a:spcAft>
                <a:spcPts val="1200"/>
              </a:spcAft>
              <a:buClr>
                <a:schemeClr val="accent1"/>
              </a:buClr>
              <a:buFont typeface="Wingdings" panose="05000000000000000000" pitchFamily="2" charset="2"/>
              <a:buChar char="Ø"/>
            </a:pPr>
            <a:r>
              <a:rPr lang="en-US" sz="1600" dirty="0" smtClean="0">
                <a:latin typeface="Cambria" panose="02040503050406030204" pitchFamily="18" charset="0"/>
              </a:rPr>
              <a:t>Subjects with placebo</a:t>
            </a:r>
          </a:p>
          <a:p>
            <a:pPr lvl="1">
              <a:spcBef>
                <a:spcPct val="0"/>
              </a:spcBef>
              <a:spcAft>
                <a:spcPts val="1200"/>
              </a:spcAft>
              <a:buClr>
                <a:schemeClr val="accent1"/>
              </a:buClr>
              <a:buFont typeface="Wingdings" panose="05000000000000000000" pitchFamily="2" charset="2"/>
              <a:buChar char="Ø"/>
            </a:pPr>
            <a:r>
              <a:rPr lang="en-US" sz="1600" dirty="0" smtClean="0">
                <a:latin typeface="Cambria" panose="02040503050406030204" pitchFamily="18" charset="0"/>
              </a:rPr>
              <a:t>Subjects with Vitamin E</a:t>
            </a:r>
          </a:p>
          <a:p>
            <a:pPr lvl="1">
              <a:spcBef>
                <a:spcPct val="0"/>
              </a:spcBef>
              <a:spcAft>
                <a:spcPts val="1200"/>
              </a:spcAft>
              <a:buClr>
                <a:schemeClr val="accent1"/>
              </a:buClr>
              <a:buFont typeface="Wingdings" panose="05000000000000000000" pitchFamily="2" charset="2"/>
              <a:buChar char="Ø"/>
            </a:pPr>
            <a:r>
              <a:rPr lang="en-US" sz="1600" dirty="0" smtClean="0">
                <a:latin typeface="Cambria" panose="02040503050406030204" pitchFamily="18" charset="0"/>
              </a:rPr>
              <a:t>Subjects with Selenium </a:t>
            </a:r>
          </a:p>
          <a:p>
            <a:pPr lvl="1">
              <a:spcBef>
                <a:spcPct val="0"/>
              </a:spcBef>
              <a:spcAft>
                <a:spcPts val="1200"/>
              </a:spcAft>
              <a:buClr>
                <a:schemeClr val="accent1"/>
              </a:buClr>
              <a:buFont typeface="Wingdings" panose="05000000000000000000" pitchFamily="2" charset="2"/>
              <a:buChar char="Ø"/>
            </a:pPr>
            <a:r>
              <a:rPr lang="en-US" sz="1600" dirty="0" smtClean="0">
                <a:latin typeface="Cambria" panose="02040503050406030204" pitchFamily="18" charset="0"/>
              </a:rPr>
              <a:t>Subjects with Selenium and Vitamin E</a:t>
            </a:r>
          </a:p>
          <a:p>
            <a:pPr>
              <a:spcBef>
                <a:spcPct val="0"/>
              </a:spcBef>
              <a:spcAft>
                <a:spcPts val="1200"/>
              </a:spcAft>
              <a:buClr>
                <a:schemeClr val="tx2"/>
              </a:buClr>
              <a:buFont typeface="Wingdings" panose="05000000000000000000" pitchFamily="2" charset="2"/>
              <a:buChar char="q"/>
            </a:pPr>
            <a:r>
              <a:rPr lang="en-US" sz="2000" dirty="0" smtClean="0">
                <a:latin typeface="Cambria" panose="02040503050406030204" pitchFamily="18" charset="0"/>
              </a:rPr>
              <a:t>Subjects were followed up annually  until 2015</a:t>
            </a:r>
          </a:p>
          <a:p>
            <a:pPr>
              <a:buFont typeface="Wingdings" panose="05000000000000000000" pitchFamily="2" charset="2"/>
              <a:buNone/>
            </a:pPr>
            <a:endParaRPr lang="en-US" dirty="0" smtClean="0"/>
          </a:p>
          <a:p>
            <a:pPr>
              <a:buFont typeface="Wingdings" panose="05000000000000000000" pitchFamily="2" charset="2"/>
              <a:buChar char="Ø"/>
            </a:pPr>
            <a:endParaRPr lang="en-US" dirty="0" smtClean="0"/>
          </a:p>
          <a:p>
            <a:endParaRPr lang="en-US" dirty="0" smtClean="0"/>
          </a:p>
          <a:p>
            <a:pPr>
              <a:buFont typeface="Wingdings" panose="05000000000000000000" pitchFamily="2" charset="2"/>
              <a:buNone/>
            </a:pPr>
            <a:endParaRPr lang="en-US" dirty="0" smtClean="0"/>
          </a:p>
        </p:txBody>
      </p:sp>
    </p:spTree>
    <p:extLst>
      <p:ext uri="{BB962C8B-B14F-4D97-AF65-F5344CB8AC3E}">
        <p14:creationId xmlns:p14="http://schemas.microsoft.com/office/powerpoint/2010/main" val="12864832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en-US" altLang="en-US" sz="3000" dirty="0" smtClean="0">
                <a:latin typeface="Cambria" panose="02040503050406030204" pitchFamily="18" charset="0"/>
              </a:rPr>
              <a:t>Challenges to the Validity of Study Designs</a:t>
            </a:r>
          </a:p>
        </p:txBody>
      </p:sp>
      <p:sp>
        <p:nvSpPr>
          <p:cNvPr id="81923" name="Rectangle 3"/>
          <p:cNvSpPr>
            <a:spLocks noGrp="1" noChangeArrowheads="1"/>
          </p:cNvSpPr>
          <p:nvPr>
            <p:ph idx="1"/>
          </p:nvPr>
        </p:nvSpPr>
        <p:spPr/>
        <p:txBody>
          <a:bodyPr/>
          <a:lstStyle/>
          <a:p>
            <a:pPr eaLnBrk="1" hangingPunct="1">
              <a:spcBef>
                <a:spcPct val="0"/>
              </a:spcBef>
              <a:spcAft>
                <a:spcPts val="1800"/>
              </a:spcAft>
            </a:pPr>
            <a:r>
              <a:rPr lang="en-US" altLang="en-US" sz="2400" smtClean="0">
                <a:latin typeface="Cambria" panose="02040503050406030204" pitchFamily="18" charset="0"/>
              </a:rPr>
              <a:t>External validity</a:t>
            </a:r>
          </a:p>
          <a:p>
            <a:pPr eaLnBrk="1" hangingPunct="1">
              <a:spcBef>
                <a:spcPct val="0"/>
              </a:spcBef>
              <a:spcAft>
                <a:spcPts val="1800"/>
              </a:spcAft>
            </a:pPr>
            <a:r>
              <a:rPr lang="en-US" altLang="en-US" sz="2400" smtClean="0">
                <a:latin typeface="Cambria" panose="02040503050406030204" pitchFamily="18" charset="0"/>
              </a:rPr>
              <a:t>Sampling error</a:t>
            </a:r>
          </a:p>
          <a:p>
            <a:pPr eaLnBrk="1" hangingPunct="1">
              <a:spcBef>
                <a:spcPct val="0"/>
              </a:spcBef>
              <a:spcAft>
                <a:spcPts val="1800"/>
              </a:spcAft>
            </a:pPr>
            <a:r>
              <a:rPr lang="en-US" altLang="en-US" sz="2400" smtClean="0">
                <a:latin typeface="Cambria" panose="02040503050406030204" pitchFamily="18" charset="0"/>
              </a:rPr>
              <a:t>Internal validity</a:t>
            </a:r>
          </a:p>
          <a:p>
            <a:pPr eaLnBrk="1" hangingPunct="1">
              <a:spcBef>
                <a:spcPct val="0"/>
              </a:spcBef>
              <a:spcAft>
                <a:spcPts val="1800"/>
              </a:spcAft>
            </a:pPr>
            <a:r>
              <a:rPr lang="en-US" altLang="en-US" sz="2400" smtClean="0">
                <a:latin typeface="Cambria" panose="02040503050406030204" pitchFamily="18" charset="0"/>
              </a:rPr>
              <a:t>Bias </a:t>
            </a:r>
          </a:p>
        </p:txBody>
      </p:sp>
    </p:spTree>
    <p:extLst>
      <p:ext uri="{BB962C8B-B14F-4D97-AF65-F5344CB8AC3E}">
        <p14:creationId xmlns:p14="http://schemas.microsoft.com/office/powerpoint/2010/main" val="37378568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en-US" altLang="en-US" dirty="0" smtClean="0">
                <a:latin typeface="Cambria" panose="02040503050406030204" pitchFamily="18" charset="0"/>
              </a:rPr>
              <a:t>External Validity</a:t>
            </a:r>
          </a:p>
        </p:txBody>
      </p:sp>
      <p:sp>
        <p:nvSpPr>
          <p:cNvPr id="82947" name="Rectangle 3"/>
          <p:cNvSpPr>
            <a:spLocks noGrp="1" noChangeArrowheads="1"/>
          </p:cNvSpPr>
          <p:nvPr>
            <p:ph idx="1"/>
          </p:nvPr>
        </p:nvSpPr>
        <p:spPr/>
        <p:txBody>
          <a:bodyPr/>
          <a:lstStyle/>
          <a:p>
            <a:pPr eaLnBrk="1" hangingPunct="1"/>
            <a:r>
              <a:rPr lang="en-US" altLang="en-US" sz="2400" dirty="0" smtClean="0">
                <a:latin typeface="Cambria" panose="02040503050406030204" pitchFamily="18" charset="0"/>
              </a:rPr>
              <a:t>Refers to one’s ability to generalize from the results of the study to an external population.</a:t>
            </a:r>
          </a:p>
          <a:p>
            <a:pPr marL="0" indent="0" eaLnBrk="1" hangingPunct="1">
              <a:buNone/>
            </a:pPr>
            <a:endParaRPr lang="en-US" altLang="en-US" sz="2400" dirty="0" smtClean="0">
              <a:latin typeface="Cambria" panose="02040503050406030204" pitchFamily="18" charset="0"/>
            </a:endParaRPr>
          </a:p>
          <a:p>
            <a:pPr lvl="1" eaLnBrk="1" hangingPunct="1"/>
            <a:r>
              <a:rPr lang="en-US" altLang="en-US" sz="2400" dirty="0" smtClean="0">
                <a:latin typeface="Cambria" panose="02040503050406030204" pitchFamily="18" charset="0"/>
              </a:rPr>
              <a:t>A convenience sample (grab bag sample) may not demonstrate external validity.</a:t>
            </a:r>
          </a:p>
          <a:p>
            <a:pPr marL="457200" lvl="1" indent="0" eaLnBrk="1" hangingPunct="1">
              <a:buNone/>
            </a:pPr>
            <a:endParaRPr lang="en-US" altLang="en-US" sz="2400" dirty="0" smtClean="0">
              <a:latin typeface="Cambria" panose="02040503050406030204" pitchFamily="18" charset="0"/>
            </a:endParaRPr>
          </a:p>
          <a:p>
            <a:pPr lvl="1" eaLnBrk="1" hangingPunct="1"/>
            <a:r>
              <a:rPr lang="en-US" altLang="en-US" sz="2400" dirty="0" smtClean="0">
                <a:latin typeface="Cambria" panose="02040503050406030204" pitchFamily="18" charset="0"/>
              </a:rPr>
              <a:t>Random samples are more likely to demonstrate external validity than convenience samples.</a:t>
            </a:r>
          </a:p>
        </p:txBody>
      </p:sp>
    </p:spTree>
    <p:extLst>
      <p:ext uri="{BB962C8B-B14F-4D97-AF65-F5344CB8AC3E}">
        <p14:creationId xmlns:p14="http://schemas.microsoft.com/office/powerpoint/2010/main" val="12194157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r>
              <a:rPr lang="en-US" altLang="en-US" sz="3600" dirty="0" smtClean="0">
                <a:latin typeface="Cambria" panose="02040503050406030204" pitchFamily="18" charset="0"/>
              </a:rPr>
              <a:t>Internal Validity</a:t>
            </a:r>
          </a:p>
        </p:txBody>
      </p:sp>
      <p:sp>
        <p:nvSpPr>
          <p:cNvPr id="84995" name="Rectangle 3"/>
          <p:cNvSpPr>
            <a:spLocks noGrp="1" noChangeArrowheads="1"/>
          </p:cNvSpPr>
          <p:nvPr>
            <p:ph idx="1"/>
          </p:nvPr>
        </p:nvSpPr>
        <p:spPr/>
        <p:txBody>
          <a:bodyPr/>
          <a:lstStyle/>
          <a:p>
            <a:pPr eaLnBrk="1" hangingPunct="1"/>
            <a:r>
              <a:rPr lang="en-US" altLang="en-US" sz="3000" smtClean="0">
                <a:latin typeface="Cambria" panose="02040503050406030204" pitchFamily="18" charset="0"/>
              </a:rPr>
              <a:t>Refers to the degree to which the study has used methodologically sound procedures</a:t>
            </a:r>
          </a:p>
        </p:txBody>
      </p:sp>
    </p:spTree>
    <p:extLst>
      <p:ext uri="{BB962C8B-B14F-4D97-AF65-F5344CB8AC3E}">
        <p14:creationId xmlns:p14="http://schemas.microsoft.com/office/powerpoint/2010/main" val="16888803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r>
              <a:rPr lang="en-US" altLang="en-US" sz="3600" smtClean="0">
                <a:latin typeface="Cambria" panose="02040503050406030204" pitchFamily="18" charset="0"/>
              </a:rPr>
              <a:t>Bias in Epidemiologic Studies</a:t>
            </a:r>
          </a:p>
        </p:txBody>
      </p:sp>
      <p:sp>
        <p:nvSpPr>
          <p:cNvPr id="86019" name="Rectangle 3"/>
          <p:cNvSpPr>
            <a:spLocks noGrp="1" noChangeArrowheads="1"/>
          </p:cNvSpPr>
          <p:nvPr>
            <p:ph idx="1"/>
          </p:nvPr>
        </p:nvSpPr>
        <p:spPr>
          <a:xfrm>
            <a:off x="1182688" y="2017713"/>
            <a:ext cx="7772400" cy="4840287"/>
          </a:xfrm>
        </p:spPr>
        <p:txBody>
          <a:bodyPr/>
          <a:lstStyle/>
          <a:p>
            <a:pPr eaLnBrk="1" hangingPunct="1">
              <a:spcBef>
                <a:spcPct val="0"/>
              </a:spcBef>
              <a:spcAft>
                <a:spcPts val="1200"/>
              </a:spcAft>
            </a:pPr>
            <a:r>
              <a:rPr lang="en-US" altLang="en-US" sz="2600" dirty="0" smtClean="0">
                <a:latin typeface="Cambria" panose="02040503050406030204" pitchFamily="18" charset="0"/>
              </a:rPr>
              <a:t>Epidemiologic studies may be impacted by </a:t>
            </a:r>
            <a:r>
              <a:rPr lang="en-US" altLang="en-US" sz="2600" b="1" dirty="0" smtClean="0">
                <a:latin typeface="Cambria" panose="02040503050406030204" pitchFamily="18" charset="0"/>
              </a:rPr>
              <a:t>bias</a:t>
            </a:r>
            <a:r>
              <a:rPr lang="en-US" altLang="en-US" sz="2600" dirty="0" smtClean="0">
                <a:latin typeface="Cambria" panose="02040503050406030204" pitchFamily="18" charset="0"/>
              </a:rPr>
              <a:t>,</a:t>
            </a:r>
            <a:r>
              <a:rPr lang="en-US" altLang="en-US" sz="2600" b="1" dirty="0" smtClean="0">
                <a:latin typeface="Cambria" panose="02040503050406030204" pitchFamily="18" charset="0"/>
              </a:rPr>
              <a:t> </a:t>
            </a:r>
            <a:r>
              <a:rPr lang="en-US" altLang="en-US" sz="2600" dirty="0" smtClean="0">
                <a:latin typeface="Cambria" panose="02040503050406030204" pitchFamily="18" charset="0"/>
              </a:rPr>
              <a:t>which is “Systematic deviation of results or inferences from truth”</a:t>
            </a:r>
          </a:p>
          <a:p>
            <a:pPr eaLnBrk="1" hangingPunct="1">
              <a:spcBef>
                <a:spcPct val="0"/>
              </a:spcBef>
              <a:spcAft>
                <a:spcPts val="1200"/>
              </a:spcAft>
            </a:pPr>
            <a:r>
              <a:rPr lang="en-US" altLang="en-US" sz="2600" dirty="0" smtClean="0">
                <a:latin typeface="Cambria" panose="02040503050406030204" pitchFamily="18" charset="0"/>
              </a:rPr>
              <a:t>Types of bias include the following:</a:t>
            </a:r>
          </a:p>
          <a:p>
            <a:pPr lvl="1" eaLnBrk="1" hangingPunct="1">
              <a:spcBef>
                <a:spcPct val="0"/>
              </a:spcBef>
              <a:spcAft>
                <a:spcPts val="1200"/>
              </a:spcAft>
              <a:buFont typeface="Wingdings" panose="05000000000000000000" pitchFamily="2" charset="2"/>
              <a:buChar char="q"/>
            </a:pPr>
            <a:r>
              <a:rPr lang="en-US" altLang="en-US" sz="2200" dirty="0" smtClean="0">
                <a:latin typeface="Cambria" panose="02040503050406030204" pitchFamily="18" charset="0"/>
              </a:rPr>
              <a:t>Hawthorne effect</a:t>
            </a:r>
          </a:p>
          <a:p>
            <a:pPr lvl="1" eaLnBrk="1" hangingPunct="1">
              <a:spcBef>
                <a:spcPct val="0"/>
              </a:spcBef>
              <a:spcAft>
                <a:spcPts val="1200"/>
              </a:spcAft>
              <a:buFont typeface="Wingdings" panose="05000000000000000000" pitchFamily="2" charset="2"/>
              <a:buChar char="q"/>
            </a:pPr>
            <a:r>
              <a:rPr lang="en-US" altLang="en-US" sz="2200" dirty="0" smtClean="0">
                <a:latin typeface="Cambria" panose="02040503050406030204" pitchFamily="18" charset="0"/>
              </a:rPr>
              <a:t>Recall bias</a:t>
            </a:r>
          </a:p>
          <a:p>
            <a:pPr lvl="1" eaLnBrk="1" hangingPunct="1">
              <a:spcBef>
                <a:spcPct val="0"/>
              </a:spcBef>
              <a:spcAft>
                <a:spcPts val="1200"/>
              </a:spcAft>
              <a:buFont typeface="Wingdings" panose="05000000000000000000" pitchFamily="2" charset="2"/>
              <a:buChar char="q"/>
            </a:pPr>
            <a:r>
              <a:rPr lang="en-US" altLang="en-US" sz="2200" dirty="0" smtClean="0">
                <a:latin typeface="Cambria" panose="02040503050406030204" pitchFamily="18" charset="0"/>
              </a:rPr>
              <a:t>Selection bias</a:t>
            </a:r>
          </a:p>
          <a:p>
            <a:pPr lvl="1" eaLnBrk="1" hangingPunct="1">
              <a:spcBef>
                <a:spcPct val="0"/>
              </a:spcBef>
              <a:spcAft>
                <a:spcPts val="1200"/>
              </a:spcAft>
              <a:buFont typeface="Wingdings" panose="05000000000000000000" pitchFamily="2" charset="2"/>
              <a:buChar char="q"/>
            </a:pPr>
            <a:r>
              <a:rPr lang="en-US" altLang="en-US" sz="2200" dirty="0" smtClean="0">
                <a:latin typeface="Cambria" panose="02040503050406030204" pitchFamily="18" charset="0"/>
              </a:rPr>
              <a:t>Healthy worker effect</a:t>
            </a:r>
          </a:p>
          <a:p>
            <a:pPr lvl="1" eaLnBrk="1" hangingPunct="1">
              <a:buFontTx/>
              <a:buNone/>
            </a:pPr>
            <a:endParaRPr lang="en-US" altLang="en-US" dirty="0" smtClean="0">
              <a:latin typeface="Cambria" panose="02040503050406030204" pitchFamily="18" charset="0"/>
            </a:endParaRPr>
          </a:p>
        </p:txBody>
      </p:sp>
    </p:spTree>
    <p:extLst>
      <p:ext uri="{BB962C8B-B14F-4D97-AF65-F5344CB8AC3E}">
        <p14:creationId xmlns:p14="http://schemas.microsoft.com/office/powerpoint/2010/main" val="24461043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p:txBody>
          <a:bodyPr/>
          <a:lstStyle/>
          <a:p>
            <a:r>
              <a:rPr lang="en-US" altLang="en-US" smtClean="0">
                <a:latin typeface="Cambria" panose="02040503050406030204" pitchFamily="18" charset="0"/>
              </a:rPr>
              <a:t>Confounding</a:t>
            </a:r>
            <a:endParaRPr lang="en-US" altLang="en-US" smtClean="0"/>
          </a:p>
        </p:txBody>
      </p:sp>
      <p:sp>
        <p:nvSpPr>
          <p:cNvPr id="3" name="Content Placeholder 2"/>
          <p:cNvSpPr>
            <a:spLocks noGrp="1"/>
          </p:cNvSpPr>
          <p:nvPr>
            <p:ph idx="1"/>
          </p:nvPr>
        </p:nvSpPr>
        <p:spPr/>
        <p:txBody>
          <a:bodyPr/>
          <a:lstStyle/>
          <a:p>
            <a:pPr>
              <a:spcBef>
                <a:spcPct val="0"/>
              </a:spcBef>
              <a:spcAft>
                <a:spcPts val="1800"/>
              </a:spcAft>
            </a:pPr>
            <a:r>
              <a:rPr lang="en-US" sz="2000" dirty="0" smtClean="0">
                <a:latin typeface="Cambria" panose="02040503050406030204" pitchFamily="18" charset="0"/>
              </a:rPr>
              <a:t>Refer to the distortion of a measure of the effect of an exposure on an outcome due to the association of the exposure with other factors that influence the occurrence of the outcome</a:t>
            </a:r>
          </a:p>
          <a:p>
            <a:pPr>
              <a:spcBef>
                <a:spcPct val="0"/>
              </a:spcBef>
              <a:spcAft>
                <a:spcPts val="1800"/>
              </a:spcAft>
            </a:pPr>
            <a:r>
              <a:rPr lang="en-US" sz="2000" dirty="0" smtClean="0">
                <a:latin typeface="Cambria" panose="02040503050406030204" pitchFamily="18" charset="0"/>
              </a:rPr>
              <a:t>Example</a:t>
            </a:r>
          </a:p>
          <a:p>
            <a:pPr>
              <a:spcBef>
                <a:spcPct val="0"/>
              </a:spcBef>
              <a:spcAft>
                <a:spcPts val="1800"/>
              </a:spcAft>
              <a:buFont typeface="Wingdings" panose="05000000000000000000" pitchFamily="2" charset="2"/>
              <a:buNone/>
            </a:pPr>
            <a:r>
              <a:rPr lang="en-US" sz="2000" dirty="0" smtClean="0">
                <a:latin typeface="Cambria" panose="02040503050406030204" pitchFamily="18" charset="0"/>
              </a:rPr>
              <a:t>     </a:t>
            </a:r>
            <a:r>
              <a:rPr lang="en-US" sz="1600" dirty="0" smtClean="0">
                <a:latin typeface="Cambria" panose="02040503050406030204" pitchFamily="18" charset="0"/>
              </a:rPr>
              <a:t>A case-control study of the relationship between </a:t>
            </a:r>
            <a:r>
              <a:rPr lang="en-US" sz="1600" dirty="0" smtClean="0">
                <a:solidFill>
                  <a:schemeClr val="tx2"/>
                </a:solidFill>
                <a:latin typeface="Cambria" panose="02040503050406030204" pitchFamily="18" charset="0"/>
              </a:rPr>
              <a:t>cigarette smoking</a:t>
            </a:r>
            <a:r>
              <a:rPr lang="en-US" sz="1600" dirty="0" smtClean="0">
                <a:latin typeface="Cambria" panose="02040503050406030204" pitchFamily="18" charset="0"/>
              </a:rPr>
              <a:t> and </a:t>
            </a:r>
            <a:r>
              <a:rPr lang="en-US" sz="1600" dirty="0" smtClean="0">
                <a:solidFill>
                  <a:schemeClr val="tx2"/>
                </a:solidFill>
                <a:latin typeface="Cambria" panose="02040503050406030204" pitchFamily="18" charset="0"/>
              </a:rPr>
              <a:t>pancreatic cancer </a:t>
            </a:r>
            <a:r>
              <a:rPr lang="en-US" sz="1600" dirty="0" smtClean="0">
                <a:latin typeface="Cambria" panose="02040503050406030204" pitchFamily="18" charset="0"/>
              </a:rPr>
              <a:t>was done. In this study, </a:t>
            </a:r>
            <a:r>
              <a:rPr lang="en-US" sz="1600" dirty="0" smtClean="0">
                <a:solidFill>
                  <a:schemeClr val="tx2"/>
                </a:solidFill>
                <a:latin typeface="Cambria" panose="02040503050406030204" pitchFamily="18" charset="0"/>
              </a:rPr>
              <a:t>coffee drinking </a:t>
            </a:r>
            <a:r>
              <a:rPr lang="en-US" sz="1600" dirty="0" smtClean="0">
                <a:latin typeface="Cambria" panose="02040503050406030204" pitchFamily="18" charset="0"/>
              </a:rPr>
              <a:t>is associated with smoking and is a risk factor for pancreatic cancer among both smokers and nonsmokers. </a:t>
            </a:r>
          </a:p>
          <a:p>
            <a:pPr>
              <a:spcBef>
                <a:spcPct val="0"/>
              </a:spcBef>
              <a:spcAft>
                <a:spcPts val="1800"/>
              </a:spcAft>
              <a:buFont typeface="Wingdings" panose="05000000000000000000" pitchFamily="2" charset="2"/>
              <a:buNone/>
            </a:pPr>
            <a:endParaRPr lang="en-US" sz="2000" dirty="0" smtClean="0">
              <a:latin typeface="Cambria" panose="02040503050406030204" pitchFamily="18" charset="0"/>
            </a:endParaRPr>
          </a:p>
        </p:txBody>
      </p:sp>
    </p:spTree>
    <p:extLst>
      <p:ext uri="{BB962C8B-B14F-4D97-AF65-F5344CB8AC3E}">
        <p14:creationId xmlns:p14="http://schemas.microsoft.com/office/powerpoint/2010/main" val="1395941701"/>
      </p:ext>
    </p:extLst>
  </p:cSld>
  <p:clrMapOvr>
    <a:masterClrMapping/>
  </p:clrMapOvr>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8924</TotalTime>
  <Words>5239</Words>
  <Application>Microsoft Office PowerPoint</Application>
  <PresentationFormat>On-screen Show (4:3)</PresentationFormat>
  <Paragraphs>646</Paragraphs>
  <Slides>53</Slides>
  <Notes>44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53</vt:i4>
      </vt:variant>
    </vt:vector>
  </HeadingPairs>
  <TitlesOfParts>
    <vt:vector size="64" baseType="lpstr">
      <vt:lpstr>Arial Rounded MT Bold</vt:lpstr>
      <vt:lpstr>Arial</vt:lpstr>
      <vt:lpstr>Calibri</vt:lpstr>
      <vt:lpstr>Calibri Light</vt:lpstr>
      <vt:lpstr>Cambria</vt:lpstr>
      <vt:lpstr>Cambria Math</vt:lpstr>
      <vt:lpstr>Courier New</vt:lpstr>
      <vt:lpstr>Tahoma</vt:lpstr>
      <vt:lpstr>Times New Roman</vt:lpstr>
      <vt:lpstr>Wingdings</vt:lpstr>
      <vt:lpstr>Blends</vt:lpstr>
      <vt:lpstr>Epidemiologic Study Designs: Ecologic study, Cross-section Study, and Case control Study</vt:lpstr>
      <vt:lpstr>Learning Objectives</vt:lpstr>
      <vt:lpstr>Introduction</vt:lpstr>
      <vt:lpstr>Characteristics of Study Designs</vt:lpstr>
      <vt:lpstr>Number of observation</vt:lpstr>
      <vt:lpstr>Directionality of exposure</vt:lpstr>
      <vt:lpstr>Timing of Data collection</vt:lpstr>
      <vt:lpstr>Unit of Observation</vt:lpstr>
      <vt:lpstr>Observational Analytic Studies</vt:lpstr>
      <vt:lpstr>Cross Sectional Study</vt:lpstr>
      <vt:lpstr>Ecologic Studies</vt:lpstr>
      <vt:lpstr>Ecologic Studies</vt:lpstr>
      <vt:lpstr>Figure F02: Relationship between fertility and infant mortality in 48 countries of sub-Saharan Africa in 2000-2004. </vt:lpstr>
      <vt:lpstr>Example of an Ecological study</vt:lpstr>
      <vt:lpstr>Example of an Ecological study (cont.)</vt:lpstr>
      <vt:lpstr>Ecologic (Ecological) Fallacy</vt:lpstr>
      <vt:lpstr>Example of Ecologic Fallacy</vt:lpstr>
      <vt:lpstr>Ecologic Studies (cont.)</vt:lpstr>
      <vt:lpstr>Case-Control Studies</vt:lpstr>
      <vt:lpstr>Diagram of a case-control study. </vt:lpstr>
      <vt:lpstr>Contingency Table: Case-Control Study</vt:lpstr>
      <vt:lpstr>Interpretation of OR</vt:lpstr>
      <vt:lpstr>Example of Calculating Odds Ratio </vt:lpstr>
      <vt:lpstr>Example</vt:lpstr>
      <vt:lpstr>Step 1: Set up data table</vt:lpstr>
      <vt:lpstr>PowerPoint Presentation</vt:lpstr>
      <vt:lpstr>Step 3: Interpret</vt:lpstr>
      <vt:lpstr>Matched Case-Control Studies </vt:lpstr>
      <vt:lpstr>Case-Control Studies </vt:lpstr>
      <vt:lpstr>Exercise after class</vt:lpstr>
      <vt:lpstr>       Cohort Study Design</vt:lpstr>
      <vt:lpstr>Cohort Studies</vt:lpstr>
      <vt:lpstr>Types of Cohort Studies</vt:lpstr>
      <vt:lpstr>Prospective Cohort Study</vt:lpstr>
      <vt:lpstr>Diagram of a prospective cohort study</vt:lpstr>
      <vt:lpstr>Retrospective Cohort Study</vt:lpstr>
      <vt:lpstr>Diagram of a retrospective cohort study</vt:lpstr>
      <vt:lpstr>Historical Prospective Cohort Study</vt:lpstr>
      <vt:lpstr>Measure of Association Used in Cohort Studies</vt:lpstr>
      <vt:lpstr>Contingency Table used to Calculate a Relative Risk</vt:lpstr>
      <vt:lpstr>Sample Calculation </vt:lpstr>
      <vt:lpstr>Difference in Rates (Risks)</vt:lpstr>
      <vt:lpstr>Population Risk Difference</vt:lpstr>
      <vt:lpstr>Example for population risk difference</vt:lpstr>
      <vt:lpstr>Cohort Studies </vt:lpstr>
      <vt:lpstr>Experimental Studies</vt:lpstr>
      <vt:lpstr>Randomized Controlled Trial</vt:lpstr>
      <vt:lpstr>Example of Randomized controlled trial</vt:lpstr>
      <vt:lpstr>Challenges to the Validity of Study Designs</vt:lpstr>
      <vt:lpstr>External Validity</vt:lpstr>
      <vt:lpstr>Internal Validity</vt:lpstr>
      <vt:lpstr>Bias in Epidemiologic Studies</vt:lpstr>
      <vt:lpstr>Confounding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Epidemiology: An Overview</dc:title>
  <dc:creator>Ahmed Mandil</dc:creator>
  <cp:lastModifiedBy>Ding, Xiuhua</cp:lastModifiedBy>
  <cp:revision>984</cp:revision>
  <dcterms:created xsi:type="dcterms:W3CDTF">2004-08-12T09:00:15Z</dcterms:created>
  <dcterms:modified xsi:type="dcterms:W3CDTF">2019-09-09T19:04:34Z</dcterms:modified>
</cp:coreProperties>
</file>