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65" r:id="rId2"/>
    <p:sldId id="257" r:id="rId3"/>
    <p:sldId id="258" r:id="rId4"/>
    <p:sldId id="259" r:id="rId5"/>
    <p:sldId id="260" r:id="rId6"/>
    <p:sldId id="261" r:id="rId7"/>
    <p:sldId id="262" r:id="rId8"/>
    <p:sldId id="263" r:id="rId9"/>
    <p:sldId id="266" r:id="rId10"/>
    <p:sldId id="267" r:id="rId11"/>
    <p:sldId id="268" r:id="rId12"/>
    <p:sldId id="270" r:id="rId13"/>
    <p:sldId id="271" r:id="rId14"/>
    <p:sldId id="272" r:id="rId15"/>
    <p:sldId id="273" r:id="rId16"/>
    <p:sldId id="274" r:id="rId17"/>
    <p:sldId id="275" r:id="rId18"/>
    <p:sldId id="276"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162259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5972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715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373801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5246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20573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298992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32931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100696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41AE7-0D78-438C-8120-90BBD6A741CC}"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61189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841AE7-0D78-438C-8120-90BBD6A741CC}"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312744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841AE7-0D78-438C-8120-90BBD6A741CC}"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358047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841AE7-0D78-438C-8120-90BBD6A741CC}"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173855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41AE7-0D78-438C-8120-90BBD6A741CC}"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105080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41AE7-0D78-438C-8120-90BBD6A741CC}"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8872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41AE7-0D78-438C-8120-90BBD6A741CC}"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3F8A-C5E7-46DF-B028-989C0DD55B03}" type="slidenum">
              <a:rPr lang="en-US" smtClean="0"/>
              <a:t>‹#›</a:t>
            </a:fld>
            <a:endParaRPr lang="en-US"/>
          </a:p>
        </p:txBody>
      </p:sp>
    </p:spTree>
    <p:extLst>
      <p:ext uri="{BB962C8B-B14F-4D97-AF65-F5344CB8AC3E}">
        <p14:creationId xmlns:p14="http://schemas.microsoft.com/office/powerpoint/2010/main" val="175299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41AE7-0D78-438C-8120-90BBD6A741CC}" type="datetimeFigureOut">
              <a:rPr lang="en-US" smtClean="0"/>
              <a:t>4/27/2021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7A3F8A-C5E7-46DF-B028-989C0DD55B03}" type="slidenum">
              <a:rPr lang="en-US" smtClean="0"/>
              <a:t>‹#›</a:t>
            </a:fld>
            <a:endParaRPr lang="en-US"/>
          </a:p>
        </p:txBody>
      </p:sp>
    </p:spTree>
    <p:extLst>
      <p:ext uri="{BB962C8B-B14F-4D97-AF65-F5344CB8AC3E}">
        <p14:creationId xmlns:p14="http://schemas.microsoft.com/office/powerpoint/2010/main" val="414869144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a.gov/about/initiatives/sms/explained/components/#safety_promotion" TargetMode="External"/><Relationship Id="rId2" Type="http://schemas.openxmlformats.org/officeDocument/2006/relationships/hyperlink" Target="http://aviationsafetyblog.asms-pro.com/blog/4-pillars-what-is-safety-promotion-component-the-overlooked-pilla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735F0-2615-4ACA-8CA7-C973E1CBF9EC}"/>
              </a:ext>
            </a:extLst>
          </p:cNvPr>
          <p:cNvPicPr>
            <a:picLocks noChangeAspect="1"/>
          </p:cNvPicPr>
          <p:nvPr/>
        </p:nvPicPr>
        <p:blipFill>
          <a:blip r:embed="rId2"/>
          <a:stretch>
            <a:fillRect/>
          </a:stretch>
        </p:blipFill>
        <p:spPr>
          <a:xfrm>
            <a:off x="837744" y="3364986"/>
            <a:ext cx="10516511" cy="128027"/>
          </a:xfrm>
          <a:prstGeom prst="rect">
            <a:avLst/>
          </a:prstGeom>
        </p:spPr>
      </p:pic>
      <p:sp>
        <p:nvSpPr>
          <p:cNvPr id="2" name="Title 1">
            <a:extLst>
              <a:ext uri="{FF2B5EF4-FFF2-40B4-BE49-F238E27FC236}">
                <a16:creationId xmlns:a16="http://schemas.microsoft.com/office/drawing/2014/main" id="{8C3D5F79-FC3C-4A0A-88AF-DB1A9D82A0D5}"/>
              </a:ext>
            </a:extLst>
          </p:cNvPr>
          <p:cNvSpPr>
            <a:spLocks noGrp="1"/>
          </p:cNvSpPr>
          <p:nvPr>
            <p:ph type="title"/>
          </p:nvPr>
        </p:nvSpPr>
        <p:spPr>
          <a:xfrm>
            <a:off x="0" y="1"/>
            <a:ext cx="12192000" cy="6858000"/>
          </a:xfrm>
        </p:spPr>
        <p:txBody>
          <a:bodyPr/>
          <a:lstStyle/>
          <a:p>
            <a:pPr algn="ctr"/>
            <a:r>
              <a:rPr lang="en-US" b="1" dirty="0">
                <a:latin typeface="Times New Roman" panose="02020603050405020304" pitchFamily="18" charset="0"/>
                <a:cs typeface="Times New Roman" panose="02020603050405020304" pitchFamily="18" charset="0"/>
              </a:rPr>
              <a:t>Safety Management System</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Student’s name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Affiliation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Course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Professor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Date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08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7011-1002-4690-8C10-13625DF6B475}"/>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Continuation..</a:t>
            </a:r>
          </a:p>
        </p:txBody>
      </p:sp>
      <p:pic>
        <p:nvPicPr>
          <p:cNvPr id="5" name="Content Placeholder 4">
            <a:extLst>
              <a:ext uri="{FF2B5EF4-FFF2-40B4-BE49-F238E27FC236}">
                <a16:creationId xmlns:a16="http://schemas.microsoft.com/office/drawing/2014/main" id="{DB67161D-B50D-4EB5-A078-78D4A59EAF84}"/>
              </a:ext>
            </a:extLst>
          </p:cNvPr>
          <p:cNvPicPr>
            <a:picLocks noGrp="1" noChangeAspect="1"/>
          </p:cNvPicPr>
          <p:nvPr>
            <p:ph idx="1"/>
          </p:nvPr>
        </p:nvPicPr>
        <p:blipFill>
          <a:blip r:embed="rId2"/>
          <a:stretch>
            <a:fillRect/>
          </a:stretch>
        </p:blipFill>
        <p:spPr>
          <a:xfrm>
            <a:off x="2344593" y="2160588"/>
            <a:ext cx="5262851" cy="3881437"/>
          </a:xfrm>
        </p:spPr>
      </p:pic>
    </p:spTree>
    <p:extLst>
      <p:ext uri="{BB962C8B-B14F-4D97-AF65-F5344CB8AC3E}">
        <p14:creationId xmlns:p14="http://schemas.microsoft.com/office/powerpoint/2010/main" val="280159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9238-1F2C-4516-AB02-FD5442A65CC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Continuation…</a:t>
            </a:r>
          </a:p>
        </p:txBody>
      </p:sp>
      <p:pic>
        <p:nvPicPr>
          <p:cNvPr id="5" name="Content Placeholder 4">
            <a:extLst>
              <a:ext uri="{FF2B5EF4-FFF2-40B4-BE49-F238E27FC236}">
                <a16:creationId xmlns:a16="http://schemas.microsoft.com/office/drawing/2014/main" id="{191BDF6E-4049-4628-8E01-F28807537036}"/>
              </a:ext>
            </a:extLst>
          </p:cNvPr>
          <p:cNvPicPr>
            <a:picLocks noGrp="1" noChangeAspect="1"/>
          </p:cNvPicPr>
          <p:nvPr>
            <p:ph idx="1"/>
          </p:nvPr>
        </p:nvPicPr>
        <p:blipFill>
          <a:blip r:embed="rId2"/>
          <a:stretch>
            <a:fillRect/>
          </a:stretch>
        </p:blipFill>
        <p:spPr>
          <a:xfrm>
            <a:off x="2413234" y="2160588"/>
            <a:ext cx="5125570" cy="3881437"/>
          </a:xfrm>
        </p:spPr>
      </p:pic>
    </p:spTree>
    <p:extLst>
      <p:ext uri="{BB962C8B-B14F-4D97-AF65-F5344CB8AC3E}">
        <p14:creationId xmlns:p14="http://schemas.microsoft.com/office/powerpoint/2010/main" val="35900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C971-C5AE-4967-BE29-197CA0A3EB62}"/>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Justifiable Culture</a:t>
            </a:r>
          </a:p>
        </p:txBody>
      </p:sp>
      <p:sp>
        <p:nvSpPr>
          <p:cNvPr id="3" name="Content Placeholder 2">
            <a:extLst>
              <a:ext uri="{FF2B5EF4-FFF2-40B4-BE49-F238E27FC236}">
                <a16:creationId xmlns:a16="http://schemas.microsoft.com/office/drawing/2014/main" id="{6796C298-0CF6-412C-B77A-B94EC85FD84E}"/>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A justifiable culture has a reported disciplinary strategy </a:t>
            </a:r>
          </a:p>
          <a:p>
            <a:r>
              <a:rPr lang="en-US" sz="2800" dirty="0">
                <a:latin typeface="Times New Roman" panose="02020603050405020304" pitchFamily="18" charset="0"/>
                <a:cs typeface="Times New Roman" panose="02020603050405020304" pitchFamily="18" charset="0"/>
              </a:rPr>
              <a:t>Characterize clear lines between the adequate and the unsuitable. </a:t>
            </a:r>
          </a:p>
          <a:p>
            <a:r>
              <a:rPr lang="en-US" sz="2800" dirty="0">
                <a:latin typeface="Times New Roman" panose="02020603050405020304" pitchFamily="18" charset="0"/>
                <a:cs typeface="Times New Roman" panose="02020603050405020304" pitchFamily="18" charset="0"/>
              </a:rPr>
              <a:t>Fault culture advances covering up. </a:t>
            </a:r>
          </a:p>
          <a:p>
            <a:r>
              <a:rPr lang="en-US" sz="2800" dirty="0">
                <a:latin typeface="Times New Roman" panose="02020603050405020304" pitchFamily="18" charset="0"/>
                <a:cs typeface="Times New Roman" panose="02020603050405020304" pitchFamily="18" charset="0"/>
              </a:rPr>
              <a:t>Justifiable culture advances organization.</a:t>
            </a:r>
          </a:p>
        </p:txBody>
      </p:sp>
    </p:spTree>
    <p:extLst>
      <p:ext uri="{BB962C8B-B14F-4D97-AF65-F5344CB8AC3E}">
        <p14:creationId xmlns:p14="http://schemas.microsoft.com/office/powerpoint/2010/main" val="250498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D856-A748-491B-A2D1-633EE58CE8D1}"/>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Three possible organizational cultures</a:t>
            </a:r>
          </a:p>
        </p:txBody>
      </p:sp>
      <p:pic>
        <p:nvPicPr>
          <p:cNvPr id="5" name="Content Placeholder 4">
            <a:extLst>
              <a:ext uri="{FF2B5EF4-FFF2-40B4-BE49-F238E27FC236}">
                <a16:creationId xmlns:a16="http://schemas.microsoft.com/office/drawing/2014/main" id="{FD14285D-F9DE-4E75-961E-C9991DFFF1B8}"/>
              </a:ext>
            </a:extLst>
          </p:cNvPr>
          <p:cNvPicPr>
            <a:picLocks noGrp="1" noChangeAspect="1"/>
          </p:cNvPicPr>
          <p:nvPr>
            <p:ph idx="1"/>
          </p:nvPr>
        </p:nvPicPr>
        <p:blipFill>
          <a:blip r:embed="rId2"/>
          <a:stretch>
            <a:fillRect/>
          </a:stretch>
        </p:blipFill>
        <p:spPr>
          <a:xfrm>
            <a:off x="1639773" y="2160588"/>
            <a:ext cx="6672491" cy="3881437"/>
          </a:xfrm>
        </p:spPr>
      </p:pic>
    </p:spTree>
    <p:extLst>
      <p:ext uri="{BB962C8B-B14F-4D97-AF65-F5344CB8AC3E}">
        <p14:creationId xmlns:p14="http://schemas.microsoft.com/office/powerpoint/2010/main" val="271800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2516-D5B8-4D32-82FF-6AD5C7FBB413}"/>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Cultural shifts</a:t>
            </a:r>
          </a:p>
        </p:txBody>
      </p:sp>
      <p:sp>
        <p:nvSpPr>
          <p:cNvPr id="3" name="Content Placeholder 2">
            <a:extLst>
              <a:ext uri="{FF2B5EF4-FFF2-40B4-BE49-F238E27FC236}">
                <a16:creationId xmlns:a16="http://schemas.microsoft.com/office/drawing/2014/main" id="{820988E6-C16B-413F-A446-0B05E79316E3}"/>
              </a:ext>
            </a:extLst>
          </p:cNvPr>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What do Interagency Aviation Managers need? </a:t>
            </a:r>
          </a:p>
          <a:p>
            <a:r>
              <a:rPr lang="en-US" sz="2400" dirty="0">
                <a:latin typeface="Times New Roman" panose="02020603050405020304" pitchFamily="18" charset="0"/>
                <a:cs typeface="Times New Roman" panose="02020603050405020304" pitchFamily="18" charset="0"/>
              </a:rPr>
              <a:t>A Safe and Efficient security framework. </a:t>
            </a:r>
          </a:p>
          <a:p>
            <a:r>
              <a:rPr lang="en-US" sz="2400" dirty="0">
                <a:latin typeface="Times New Roman" panose="02020603050405020304" pitchFamily="18" charset="0"/>
                <a:cs typeface="Times New Roman" panose="02020603050405020304" pitchFamily="18" charset="0"/>
              </a:rPr>
              <a:t>Compelling and Strong suppliers. </a:t>
            </a:r>
          </a:p>
          <a:p>
            <a:r>
              <a:rPr lang="en-US" sz="2400" dirty="0">
                <a:latin typeface="Times New Roman" panose="02020603050405020304" pitchFamily="18" charset="0"/>
                <a:cs typeface="Times New Roman" panose="02020603050405020304" pitchFamily="18" charset="0"/>
              </a:rPr>
              <a:t>We are seeing critical help in the positions because of ongoing field assessments, the utilization of hole examination apparatuses in upkeep circles, and the interest at all levels in operational danger the board. </a:t>
            </a:r>
          </a:p>
          <a:p>
            <a:r>
              <a:rPr lang="en-US" sz="2400" dirty="0">
                <a:latin typeface="Times New Roman" panose="02020603050405020304" pitchFamily="18" charset="0"/>
                <a:cs typeface="Times New Roman" panose="02020603050405020304" pitchFamily="18" charset="0"/>
              </a:rPr>
              <a:t>The FS and DOI flying projects are gaining ground with key danger appraisals and doctrinal modifications in the strategy.</a:t>
            </a:r>
            <a:endParaRPr lang="en-US" dirty="0"/>
          </a:p>
        </p:txBody>
      </p:sp>
    </p:spTree>
    <p:extLst>
      <p:ext uri="{BB962C8B-B14F-4D97-AF65-F5344CB8AC3E}">
        <p14:creationId xmlns:p14="http://schemas.microsoft.com/office/powerpoint/2010/main" val="252539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42F2-A576-4D2B-856B-2933A06CF83A}"/>
              </a:ext>
            </a:extLst>
          </p:cNvPr>
          <p:cNvSpPr>
            <a:spLocks noGrp="1"/>
          </p:cNvSpPr>
          <p:nvPr>
            <p:ph type="title"/>
          </p:nvPr>
        </p:nvSpPr>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Reasons for the Safety management system  adoption of Risk Management Practices</a:t>
            </a:r>
          </a:p>
        </p:txBody>
      </p:sp>
      <p:sp>
        <p:nvSpPr>
          <p:cNvPr id="3" name="Content Placeholder 2">
            <a:extLst>
              <a:ext uri="{FF2B5EF4-FFF2-40B4-BE49-F238E27FC236}">
                <a16:creationId xmlns:a16="http://schemas.microsoft.com/office/drawing/2014/main" id="{22248090-3DE7-442A-83F1-79C52CB49C46}"/>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safety management system underscores the hazard management by incorporating safety with Line Management. </a:t>
            </a:r>
          </a:p>
          <a:p>
            <a:r>
              <a:rPr lang="en-US" sz="2800" dirty="0">
                <a:latin typeface="Times New Roman" panose="02020603050405020304" pitchFamily="18" charset="0"/>
                <a:cs typeface="Times New Roman" panose="02020603050405020304" pitchFamily="18" charset="0"/>
              </a:rPr>
              <a:t>Adjusts to changes. </a:t>
            </a:r>
          </a:p>
          <a:p>
            <a:r>
              <a:rPr lang="en-US" sz="2800" dirty="0">
                <a:latin typeface="Times New Roman" panose="02020603050405020304" pitchFamily="18" charset="0"/>
                <a:cs typeface="Times New Roman" panose="02020603050405020304" pitchFamily="18" charset="0"/>
              </a:rPr>
              <a:t>Oversees asset application. </a:t>
            </a:r>
          </a:p>
          <a:p>
            <a:r>
              <a:rPr lang="en-US" sz="2800" dirty="0">
                <a:latin typeface="Times New Roman" panose="02020603050405020304" pitchFamily="18" charset="0"/>
                <a:cs typeface="Times New Roman" panose="02020603050405020304" pitchFamily="18" charset="0"/>
              </a:rPr>
              <a:t>Comprehends the entanglements of the working climate.</a:t>
            </a:r>
            <a:endParaRPr lang="en-US" dirty="0"/>
          </a:p>
        </p:txBody>
      </p:sp>
    </p:spTree>
    <p:extLst>
      <p:ext uri="{BB962C8B-B14F-4D97-AF65-F5344CB8AC3E}">
        <p14:creationId xmlns:p14="http://schemas.microsoft.com/office/powerpoint/2010/main" val="52782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0E97-391F-460C-80C8-48B4DC72559C}"/>
              </a:ext>
            </a:extLst>
          </p:cNvPr>
          <p:cNvSpPr>
            <a:spLocks noGrp="1"/>
          </p:cNvSpPr>
          <p:nvPr>
            <p:ph type="title"/>
          </p:nvPr>
        </p:nvSpPr>
        <p:spPr/>
        <p:txBody>
          <a:bodyPr>
            <a:normAutofit/>
          </a:bodyPr>
          <a:lstStyle/>
          <a:p>
            <a:pPr algn="ctr"/>
            <a:r>
              <a:rPr lang="en-US" sz="4400" dirty="0">
                <a:latin typeface="Times New Roman" panose="02020603050405020304" pitchFamily="18" charset="0"/>
                <a:cs typeface="Times New Roman" panose="02020603050405020304" pitchFamily="18" charset="0"/>
              </a:rPr>
              <a:t>Implementing SMS</a:t>
            </a:r>
          </a:p>
        </p:txBody>
      </p:sp>
      <p:sp>
        <p:nvSpPr>
          <p:cNvPr id="3" name="Content Placeholder 2">
            <a:extLst>
              <a:ext uri="{FF2B5EF4-FFF2-40B4-BE49-F238E27FC236}">
                <a16:creationId xmlns:a16="http://schemas.microsoft.com/office/drawing/2014/main" id="{F87793FA-DEB5-470B-88BD-C1380F0B86D8}"/>
              </a:ext>
            </a:extLst>
          </p:cNvPr>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Follows a staged methodology </a:t>
            </a:r>
          </a:p>
          <a:p>
            <a:r>
              <a:rPr lang="en-US" sz="3600" dirty="0">
                <a:latin typeface="Times New Roman" panose="02020603050405020304" pitchFamily="18" charset="0"/>
                <a:cs typeface="Times New Roman" panose="02020603050405020304" pitchFamily="18" charset="0"/>
              </a:rPr>
              <a:t>The cycles hidden the four columns are modularized.</a:t>
            </a:r>
          </a:p>
          <a:p>
            <a:r>
              <a:rPr lang="en-US" sz="3600" dirty="0">
                <a:latin typeface="Times New Roman" panose="02020603050405020304" pitchFamily="18" charset="0"/>
                <a:cs typeface="Times New Roman" panose="02020603050405020304" pitchFamily="18" charset="0"/>
              </a:rPr>
              <a:t>"Development" or "expanding development" is underlined for the system in general and its inner cycles.</a:t>
            </a:r>
          </a:p>
        </p:txBody>
      </p:sp>
    </p:spTree>
    <p:extLst>
      <p:ext uri="{BB962C8B-B14F-4D97-AF65-F5344CB8AC3E}">
        <p14:creationId xmlns:p14="http://schemas.microsoft.com/office/powerpoint/2010/main" val="311607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F4B8-B24B-4E5E-951F-7B30839DAF88}"/>
              </a:ext>
            </a:extLst>
          </p:cNvPr>
          <p:cNvSpPr>
            <a:spLocks noGrp="1"/>
          </p:cNvSpPr>
          <p:nvPr>
            <p:ph type="title"/>
          </p:nvPr>
        </p:nvSpPr>
        <p:spPr/>
        <p:txBody>
          <a:bodyPr>
            <a:normAutofit fontScale="90000"/>
          </a:bodyPr>
          <a:lstStyle/>
          <a:p>
            <a:pPr algn="ctr"/>
            <a:r>
              <a:rPr lang="en-US" sz="4800" dirty="0">
                <a:latin typeface="Times New Roman" panose="02020603050405020304" pitchFamily="18" charset="0"/>
                <a:cs typeface="Times New Roman" panose="02020603050405020304" pitchFamily="18" charset="0"/>
              </a:rPr>
              <a:t>Safety management system growing steps</a:t>
            </a:r>
          </a:p>
        </p:txBody>
      </p:sp>
      <p:sp>
        <p:nvSpPr>
          <p:cNvPr id="3" name="Content Placeholder 2">
            <a:extLst>
              <a:ext uri="{FF2B5EF4-FFF2-40B4-BE49-F238E27FC236}">
                <a16:creationId xmlns:a16="http://schemas.microsoft.com/office/drawing/2014/main" id="{BB7EA4FC-39DE-4A68-AC36-7D69A09CA2A4}"/>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Orientation and commitment.</a:t>
            </a:r>
          </a:p>
          <a:p>
            <a:r>
              <a:rPr lang="en-US" sz="2800" dirty="0">
                <a:latin typeface="Times New Roman" panose="02020603050405020304" pitchFamily="18" charset="0"/>
                <a:cs typeface="Times New Roman" panose="02020603050405020304" pitchFamily="18" charset="0"/>
              </a:rPr>
              <a:t>Planning and organization.</a:t>
            </a:r>
          </a:p>
          <a:p>
            <a:r>
              <a:rPr lang="en-US" sz="2800" dirty="0">
                <a:latin typeface="Times New Roman" panose="02020603050405020304" pitchFamily="18" charset="0"/>
                <a:cs typeface="Times New Roman" panose="02020603050405020304" pitchFamily="18" charset="0"/>
              </a:rPr>
              <a:t>Reactive processes.</a:t>
            </a:r>
          </a:p>
          <a:p>
            <a:r>
              <a:rPr lang="en-US" sz="2800" dirty="0">
                <a:latin typeface="Times New Roman" panose="02020603050405020304" pitchFamily="18" charset="0"/>
                <a:cs typeface="Times New Roman" panose="02020603050405020304" pitchFamily="18" charset="0"/>
              </a:rPr>
              <a:t>Predictive processes. </a:t>
            </a:r>
          </a:p>
          <a:p>
            <a:r>
              <a:rPr lang="en-US" sz="2800" dirty="0">
                <a:latin typeface="Times New Roman" panose="02020603050405020304" pitchFamily="18" charset="0"/>
                <a:cs typeface="Times New Roman" panose="02020603050405020304" pitchFamily="18" charset="0"/>
              </a:rPr>
              <a:t>Continuous Improvement.</a:t>
            </a:r>
          </a:p>
          <a:p>
            <a:endParaRPr lang="en-US" dirty="0"/>
          </a:p>
        </p:txBody>
      </p:sp>
    </p:spTree>
    <p:extLst>
      <p:ext uri="{BB962C8B-B14F-4D97-AF65-F5344CB8AC3E}">
        <p14:creationId xmlns:p14="http://schemas.microsoft.com/office/powerpoint/2010/main" val="356988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C73D-615F-4357-8EEA-6830FC0AD5EA}"/>
              </a:ext>
            </a:extLst>
          </p:cNvPr>
          <p:cNvSpPr>
            <a:spLocks noGrp="1"/>
          </p:cNvSpPr>
          <p:nvPr>
            <p:ph type="title"/>
          </p:nvPr>
        </p:nvSpPr>
        <p:spPr/>
        <p:txBody>
          <a:bodyPr>
            <a:normAutofit fontScale="90000"/>
          </a:bodyPr>
          <a:lstStyle/>
          <a:p>
            <a:pPr algn="ctr"/>
            <a:r>
              <a:rPr lang="en-US" sz="4400" dirty="0"/>
              <a:t>Safety management system is a tool box for...</a:t>
            </a:r>
          </a:p>
        </p:txBody>
      </p:sp>
      <p:sp>
        <p:nvSpPr>
          <p:cNvPr id="3" name="Content Placeholder 2">
            <a:extLst>
              <a:ext uri="{FF2B5EF4-FFF2-40B4-BE49-F238E27FC236}">
                <a16:creationId xmlns:a16="http://schemas.microsoft.com/office/drawing/2014/main" id="{23829288-1A5A-44F6-B553-453879B6FD47}"/>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Strategy and Management Practices. </a:t>
            </a:r>
          </a:p>
          <a:p>
            <a:r>
              <a:rPr lang="en-US" dirty="0">
                <a:latin typeface="Times New Roman" panose="02020603050405020304" pitchFamily="18" charset="0"/>
                <a:cs typeface="Times New Roman" panose="02020603050405020304" pitchFamily="18" charset="0"/>
              </a:rPr>
              <a:t>Safety Assurance measures. </a:t>
            </a:r>
          </a:p>
          <a:p>
            <a:r>
              <a:rPr lang="en-US" dirty="0">
                <a:latin typeface="Times New Roman" panose="02020603050405020304" pitchFamily="18" charset="0"/>
                <a:cs typeface="Times New Roman" panose="02020603050405020304" pitchFamily="18" charset="0"/>
              </a:rPr>
              <a:t>Safety advancement rehearses. </a:t>
            </a:r>
          </a:p>
          <a:p>
            <a:r>
              <a:rPr lang="en-US" dirty="0">
                <a:latin typeface="Times New Roman" panose="02020603050405020304" pitchFamily="18" charset="0"/>
                <a:cs typeface="Times New Roman" panose="02020603050405020304" pitchFamily="18" charset="0"/>
              </a:rPr>
              <a:t>Hazard Management measure.</a:t>
            </a:r>
            <a:endParaRPr lang="en-US" dirty="0"/>
          </a:p>
        </p:txBody>
      </p:sp>
      <p:pic>
        <p:nvPicPr>
          <p:cNvPr id="5" name="Picture 4">
            <a:extLst>
              <a:ext uri="{FF2B5EF4-FFF2-40B4-BE49-F238E27FC236}">
                <a16:creationId xmlns:a16="http://schemas.microsoft.com/office/drawing/2014/main" id="{A83E18D5-1FEF-47E9-9855-AF992A2EDF7D}"/>
              </a:ext>
            </a:extLst>
          </p:cNvPr>
          <p:cNvPicPr>
            <a:picLocks noChangeAspect="1"/>
          </p:cNvPicPr>
          <p:nvPr/>
        </p:nvPicPr>
        <p:blipFill>
          <a:blip r:embed="rId2"/>
          <a:stretch>
            <a:fillRect/>
          </a:stretch>
        </p:blipFill>
        <p:spPr>
          <a:xfrm>
            <a:off x="4695825" y="2171700"/>
            <a:ext cx="2800350" cy="2514600"/>
          </a:xfrm>
          <a:prstGeom prst="rect">
            <a:avLst/>
          </a:prstGeom>
        </p:spPr>
      </p:pic>
    </p:spTree>
    <p:extLst>
      <p:ext uri="{BB962C8B-B14F-4D97-AF65-F5344CB8AC3E}">
        <p14:creationId xmlns:p14="http://schemas.microsoft.com/office/powerpoint/2010/main" val="297431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6FB5-CBE2-4E8A-BC81-2ABB9312D14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C4842380-ADE5-46AF-9637-5436D79852DC}"/>
              </a:ext>
            </a:extLst>
          </p:cNvPr>
          <p:cNvSpPr>
            <a:spLocks noGrp="1"/>
          </p:cNvSpPr>
          <p:nvPr>
            <p:ph idx="1"/>
          </p:nvPr>
        </p:nvSpPr>
        <p:spPr/>
        <p:txBody>
          <a:bodyPr>
            <a:normAutofit fontScale="32500" lnSpcReduction="20000"/>
          </a:bodyPr>
          <a:lstStyle/>
          <a:p>
            <a:r>
              <a:rPr lang="en-US" sz="4000" dirty="0">
                <a:latin typeface="Times New Roman" panose="02020603050405020304" pitchFamily="18" charset="0"/>
                <a:cs typeface="Times New Roman" panose="02020603050405020304" pitchFamily="18" charset="0"/>
              </a:rPr>
              <a:t>Britton, T. (n.d.). Why safety promotion component is the overlooked pillar in aviation SMS. Retrieved April 13, 2021, from </a:t>
            </a:r>
            <a:r>
              <a:rPr lang="en-US" sz="4000" dirty="0">
                <a:latin typeface="Times New Roman" panose="02020603050405020304" pitchFamily="18" charset="0"/>
                <a:cs typeface="Times New Roman" panose="02020603050405020304" pitchFamily="18" charset="0"/>
                <a:hlinkClick r:id="rId2"/>
              </a:rPr>
              <a:t>http://aviationsafetyblog.asms-pro.com/blog/4-pillars-what-is-safety-promotion-component-the-overlooked-pillar</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Forbes, Silke J., and Mara Lederman. “Does Vertical Integration Affect Firm Performance? Evidence from the Airline Industry.” The RAND Journal of Economics, vol. 41, no. 4, 2010, pp. 765–90.</a:t>
            </a:r>
          </a:p>
          <a:p>
            <a:r>
              <a:rPr lang="en-US" sz="4000" dirty="0">
                <a:latin typeface="Times New Roman" panose="02020603050405020304" pitchFamily="18" charset="0"/>
                <a:cs typeface="Times New Roman" panose="02020603050405020304" pitchFamily="18" charset="0"/>
              </a:rPr>
              <a:t>Gerz, Thomas, et al. “Commercial Aircraft Wake Vortices.” Progress in Aerospace Sciences, vol. 38, no. 3, 2002, pp. 181–208.</a:t>
            </a:r>
          </a:p>
          <a:p>
            <a:r>
              <a:rPr lang="en-US" sz="4000" dirty="0">
                <a:latin typeface="Times New Roman" panose="02020603050405020304" pitchFamily="18" charset="0"/>
                <a:cs typeface="Times New Roman" panose="02020603050405020304" pitchFamily="18" charset="0"/>
              </a:rPr>
              <a:t>Merritt, A.C., &amp; Helmreich, R.L. (2016). Creating and sustaining a safety culture: Some practical strategies. In B. Hayward &amp; A. Lowe (Eds.), Applied Aviation Psychology: Achievement, Change and Challenge (pp. 20-26). Sydney: Avebury Aviation.</a:t>
            </a:r>
          </a:p>
          <a:p>
            <a:r>
              <a:rPr lang="en-US" sz="4000" dirty="0">
                <a:latin typeface="Times New Roman" panose="02020603050405020304" pitchFamily="18" charset="0"/>
                <a:cs typeface="Times New Roman" panose="02020603050405020304" pitchFamily="18" charset="0"/>
              </a:rPr>
              <a:t>Merritt, A.C., &amp; Helmreich, R.L. (2020). Creating and sustaining a safety culture: Some practical strategies. In B. Hayward &amp; A. Lowe (Eds.), Applied Aviation Psychology: Achievement, Change and Challenge (pp. 20-26). Sydney: Avebury Aviation.</a:t>
            </a:r>
          </a:p>
          <a:p>
            <a:r>
              <a:rPr lang="en-US" sz="4000" dirty="0">
                <a:latin typeface="Times New Roman" panose="02020603050405020304" pitchFamily="18" charset="0"/>
                <a:cs typeface="Times New Roman" panose="02020603050405020304" pitchFamily="18" charset="0"/>
              </a:rPr>
              <a:t>Merritt, A.C., Helmreich, R.L., Wilhelm, J.A., &amp; Sherman, P.J. (2017). Flight Management Attitudes Questionnaire 2.0 (International) and 2.1 (USA/Anglo). The University of Texas Aerospace Crew Research Project Technical Report 96-4.</a:t>
            </a:r>
          </a:p>
          <a:p>
            <a:r>
              <a:rPr lang="en-US" sz="4000" dirty="0">
                <a:latin typeface="Times New Roman" panose="02020603050405020304" pitchFamily="18" charset="0"/>
                <a:cs typeface="Times New Roman" panose="02020603050405020304" pitchFamily="18" charset="0"/>
              </a:rPr>
              <a:t>Safety management system. (2017, September 11). Retrieved April 13, 2021, from </a:t>
            </a:r>
            <a:r>
              <a:rPr lang="en-US" sz="4000" dirty="0">
                <a:latin typeface="Times New Roman" panose="02020603050405020304" pitchFamily="18" charset="0"/>
                <a:cs typeface="Times New Roman" panose="02020603050405020304" pitchFamily="18" charset="0"/>
                <a:hlinkClick r:id="rId3"/>
              </a:rPr>
              <a:t>https://www.faa.gov/about/initiatives/sms/explained/components/#safety_promotion</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859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DF33-5299-4E37-9DE8-1F1042A0AF62}"/>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Introduction</a:t>
            </a:r>
            <a:r>
              <a:rPr lang="en-US" dirty="0"/>
              <a:t> </a:t>
            </a:r>
          </a:p>
        </p:txBody>
      </p:sp>
      <p:sp>
        <p:nvSpPr>
          <p:cNvPr id="3" name="Content Placeholder 2">
            <a:extLst>
              <a:ext uri="{FF2B5EF4-FFF2-40B4-BE49-F238E27FC236}">
                <a16:creationId xmlns:a16="http://schemas.microsoft.com/office/drawing/2014/main" id="{46A66D8A-C199-4BDC-BF19-07D28EB65B4C}"/>
              </a:ext>
            </a:extLst>
          </p:cNvPr>
          <p:cNvSpPr>
            <a:spLocks noGrp="1"/>
          </p:cNvSpPr>
          <p:nvPr>
            <p:ph idx="1"/>
          </p:nvPr>
        </p:nvSpPr>
        <p:spPr>
          <a:xfrm>
            <a:off x="838200" y="1825625"/>
            <a:ext cx="10515600" cy="4907684"/>
          </a:xfrm>
        </p:spPr>
        <p:txBody>
          <a:bodyPr>
            <a:normAutofit/>
          </a:bodyPr>
          <a:lstStyle/>
          <a:p>
            <a:r>
              <a:rPr lang="en-US" sz="2400" dirty="0">
                <a:latin typeface="Times New Roman" panose="02020603050405020304" pitchFamily="18" charset="0"/>
                <a:cs typeface="Times New Roman" panose="02020603050405020304" pitchFamily="18" charset="0"/>
              </a:rPr>
              <a:t>A safety management system has four main components to follow to be a successful safety plan. Those are safety policy, Safety Promotion, Safety Assurance, and Safety Risk Management. They all connect in order to have a complete safety system.</a:t>
            </a:r>
          </a:p>
          <a:p>
            <a:r>
              <a:rPr lang="en-US" sz="2400" dirty="0">
                <a:latin typeface="Times New Roman" panose="02020603050405020304" pitchFamily="18" charset="0"/>
                <a:cs typeface="Times New Roman" panose="02020603050405020304" pitchFamily="18" charset="0"/>
              </a:rPr>
              <a:t>I will talk more about the safety promotion side and the effectiveness of having a safety culture inside the organization.</a:t>
            </a:r>
          </a:p>
          <a:p>
            <a:r>
              <a:rPr lang="en-US" sz="2400" dirty="0">
                <a:latin typeface="Times New Roman" panose="02020603050405020304" pitchFamily="18" charset="0"/>
                <a:cs typeface="Times New Roman" panose="02020603050405020304" pitchFamily="18" charset="0"/>
              </a:rPr>
              <a:t>Safety promotion is the procedure to ensure employees are trained to perform their safety policy or the whole safety idea and are fully prepared to do so. </a:t>
            </a:r>
          </a:p>
          <a:p>
            <a:r>
              <a:rPr lang="en-US" sz="2400" dirty="0">
                <a:latin typeface="Times New Roman" panose="02020603050405020304" pitchFamily="18" charset="0"/>
                <a:cs typeface="Times New Roman" panose="02020603050405020304" pitchFamily="18" charset="0"/>
              </a:rPr>
              <a:t> Safety culture is a way that safety promotion can make safety promotion easier for employees to understand.</a:t>
            </a:r>
          </a:p>
          <a:p>
            <a:endParaRPr lang="en-US" dirty="0"/>
          </a:p>
        </p:txBody>
      </p:sp>
    </p:spTree>
    <p:extLst>
      <p:ext uri="{BB962C8B-B14F-4D97-AF65-F5344CB8AC3E}">
        <p14:creationId xmlns:p14="http://schemas.microsoft.com/office/powerpoint/2010/main" val="142985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01D7-9978-4B76-A74B-E3A849D52D36}"/>
              </a:ext>
            </a:extLst>
          </p:cNvPr>
          <p:cNvSpPr>
            <a:spLocks noGrp="1"/>
          </p:cNvSpPr>
          <p:nvPr>
            <p:ph type="title"/>
          </p:nvPr>
        </p:nvSpPr>
        <p:spPr/>
        <p:txBody>
          <a:bodyPr/>
          <a:lstStyle/>
          <a:p>
            <a:r>
              <a:rPr lang="en-US" dirty="0"/>
              <a:t>Continuation…</a:t>
            </a:r>
          </a:p>
        </p:txBody>
      </p:sp>
      <p:sp>
        <p:nvSpPr>
          <p:cNvPr id="3" name="Content Placeholder 2">
            <a:extLst>
              <a:ext uri="{FF2B5EF4-FFF2-40B4-BE49-F238E27FC236}">
                <a16:creationId xmlns:a16="http://schemas.microsoft.com/office/drawing/2014/main" id="{74891D90-220D-484D-BCB5-E71E8AEAAD04}"/>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One good example can be if the upper management has a safety culture and middle management follows it. It is more likely employees will come along. Like, no shortcuts or cutting corners, or that is the way we do it. This is not good for the aviation organization.</a:t>
            </a:r>
          </a:p>
          <a:p>
            <a:r>
              <a:rPr lang="en-US" sz="2400" dirty="0">
                <a:latin typeface="Times New Roman" panose="02020603050405020304" pitchFamily="18" charset="0"/>
                <a:cs typeface="Times New Roman" panose="02020603050405020304" pitchFamily="18" charset="0"/>
              </a:rPr>
              <a:t>Safety culture is Important and can have a significant impact on the organization, and it can impact the performance of the employees, which would reflect on the company. If someone starts not having a belief that SMS is essential, this when things can turn around.</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06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DD5D-5D88-4395-8825-9BA20E147FA0}"/>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Safety management system</a:t>
            </a:r>
          </a:p>
        </p:txBody>
      </p:sp>
      <p:sp>
        <p:nvSpPr>
          <p:cNvPr id="3" name="Content Placeholder 2">
            <a:extLst>
              <a:ext uri="{FF2B5EF4-FFF2-40B4-BE49-F238E27FC236}">
                <a16:creationId xmlns:a16="http://schemas.microsoft.com/office/drawing/2014/main" id="{9F20789C-BCE1-4344-9C55-28EAB2FCFE7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 systematic and persistent Management measure dependent on proactive recognizable proof of Hazards, and investigations of their Risk. </a:t>
            </a:r>
          </a:p>
          <a:p>
            <a:r>
              <a:rPr lang="en-US" sz="2000" dirty="0">
                <a:latin typeface="Times New Roman" panose="02020603050405020304" pitchFamily="18" charset="0"/>
                <a:cs typeface="Times New Roman" panose="02020603050405020304" pitchFamily="18" charset="0"/>
              </a:rPr>
              <a:t>A safety management system requires information on Human Error Mechanisms. Human Error represents sixty-eighter percent of all Aviation Accidents. </a:t>
            </a:r>
          </a:p>
          <a:p>
            <a:r>
              <a:rPr lang="en-US" sz="2000" dirty="0">
                <a:latin typeface="Times New Roman" panose="02020603050405020304" pitchFamily="18" charset="0"/>
                <a:cs typeface="Times New Roman" panose="02020603050405020304" pitchFamily="18" charset="0"/>
              </a:rPr>
              <a:t>The safety management system is tied in with dealing with the sensible, so it requires information on how what, and why human mistakes happen. </a:t>
            </a:r>
          </a:p>
          <a:p>
            <a:r>
              <a:rPr lang="en-US" sz="2000" dirty="0">
                <a:latin typeface="Times New Roman" panose="02020603050405020304" pitchFamily="18" charset="0"/>
                <a:cs typeface="Times New Roman" panose="02020603050405020304" pitchFamily="18" charset="0"/>
              </a:rPr>
              <a:t>The safety management system is worked around four columns that are; strategy, confirmation, hazard management, and advancement.</a:t>
            </a:r>
          </a:p>
        </p:txBody>
      </p:sp>
    </p:spTree>
    <p:extLst>
      <p:ext uri="{BB962C8B-B14F-4D97-AF65-F5344CB8AC3E}">
        <p14:creationId xmlns:p14="http://schemas.microsoft.com/office/powerpoint/2010/main" val="200333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4225-6A82-475E-9C65-F0CF42D6AC71}"/>
              </a:ext>
            </a:extLst>
          </p:cNvPr>
          <p:cNvSpPr>
            <a:spLocks noGrp="1"/>
          </p:cNvSpPr>
          <p:nvPr>
            <p:ph type="title"/>
          </p:nvPr>
        </p:nvSpPr>
        <p:spPr/>
        <p:txBody>
          <a:bodyPr/>
          <a:lstStyle/>
          <a:p>
            <a:r>
              <a:rPr lang="en-US" dirty="0"/>
              <a:t>The containments of the four pillars</a:t>
            </a:r>
          </a:p>
        </p:txBody>
      </p:sp>
      <p:pic>
        <p:nvPicPr>
          <p:cNvPr id="5" name="Content Placeholder 4">
            <a:extLst>
              <a:ext uri="{FF2B5EF4-FFF2-40B4-BE49-F238E27FC236}">
                <a16:creationId xmlns:a16="http://schemas.microsoft.com/office/drawing/2014/main" id="{C8A2BB64-FC83-4A56-A822-4BCD222476A4}"/>
              </a:ext>
            </a:extLst>
          </p:cNvPr>
          <p:cNvPicPr>
            <a:picLocks noGrp="1" noChangeAspect="1"/>
          </p:cNvPicPr>
          <p:nvPr>
            <p:ph idx="1"/>
          </p:nvPr>
        </p:nvPicPr>
        <p:blipFill>
          <a:blip r:embed="rId2"/>
          <a:stretch>
            <a:fillRect/>
          </a:stretch>
        </p:blipFill>
        <p:spPr>
          <a:xfrm>
            <a:off x="2584777" y="2160588"/>
            <a:ext cx="4782484" cy="3881437"/>
          </a:xfrm>
        </p:spPr>
      </p:pic>
    </p:spTree>
    <p:extLst>
      <p:ext uri="{BB962C8B-B14F-4D97-AF65-F5344CB8AC3E}">
        <p14:creationId xmlns:p14="http://schemas.microsoft.com/office/powerpoint/2010/main" val="6768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C19C-62AC-4DDA-B52F-325431CCBB82}"/>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Features of Safety management system</a:t>
            </a:r>
          </a:p>
        </p:txBody>
      </p:sp>
      <p:sp>
        <p:nvSpPr>
          <p:cNvPr id="3" name="Content Placeholder 2">
            <a:extLst>
              <a:ext uri="{FF2B5EF4-FFF2-40B4-BE49-F238E27FC236}">
                <a16:creationId xmlns:a16="http://schemas.microsoft.com/office/drawing/2014/main" id="{997B9C22-8384-4EAD-8121-5B653DB8068E}"/>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Systematic – Safety the executives' exercises are as per a pre-decided arrangement and applied in a steady way all through the association. </a:t>
            </a:r>
          </a:p>
          <a:p>
            <a:r>
              <a:rPr lang="en-US" sz="2800" dirty="0">
                <a:latin typeface="Times New Roman" panose="02020603050405020304" pitchFamily="18" charset="0"/>
                <a:cs typeface="Times New Roman" panose="02020603050405020304" pitchFamily="18" charset="0"/>
              </a:rPr>
              <a:t>Proactive – A methodology that stresses danger distinguishing proof and hazard control and moderation, before occasions that influence security to happen. </a:t>
            </a:r>
          </a:p>
          <a:p>
            <a:r>
              <a:rPr lang="en-US" sz="2800" dirty="0">
                <a:latin typeface="Times New Roman" panose="02020603050405020304" pitchFamily="18" charset="0"/>
                <a:cs typeface="Times New Roman" panose="02020603050405020304" pitchFamily="18" charset="0"/>
              </a:rPr>
              <a:t>Explicit – All wellbeing the executives' exercises are recorded and noticeable.</a:t>
            </a:r>
          </a:p>
        </p:txBody>
      </p:sp>
    </p:spTree>
    <p:extLst>
      <p:ext uri="{BB962C8B-B14F-4D97-AF65-F5344CB8AC3E}">
        <p14:creationId xmlns:p14="http://schemas.microsoft.com/office/powerpoint/2010/main" val="349081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747-C32D-4F7C-B500-A11ACD1477C8}"/>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Organization failure model</a:t>
            </a:r>
          </a:p>
        </p:txBody>
      </p:sp>
      <p:sp>
        <p:nvSpPr>
          <p:cNvPr id="3" name="Content Placeholder 2">
            <a:extLst>
              <a:ext uri="{FF2B5EF4-FFF2-40B4-BE49-F238E27FC236}">
                <a16:creationId xmlns:a16="http://schemas.microsoft.com/office/drawing/2014/main" id="{696BB9E9-39CE-4BFC-B9DB-4B40AC0E21E3}"/>
              </a:ext>
            </a:extLst>
          </p:cNvPr>
          <p:cNvSpPr>
            <a:spLocks noGrp="1"/>
          </p:cNvSpPr>
          <p:nvPr>
            <p:ph idx="1"/>
          </p:nvPr>
        </p:nvSpPr>
        <p:spPr>
          <a:xfrm>
            <a:off x="838200" y="1825624"/>
            <a:ext cx="10515600" cy="5032375"/>
          </a:xfrm>
        </p:spPr>
        <p:txBody>
          <a:bodyPr>
            <a:normAutofit/>
          </a:bodyPr>
          <a:lstStyle/>
          <a:p>
            <a:endParaRPr lang="en-US" sz="2400" dirty="0"/>
          </a:p>
          <a:p>
            <a:r>
              <a:rPr lang="en-US" sz="3600" dirty="0"/>
              <a:t>Administrative factors.</a:t>
            </a:r>
          </a:p>
          <a:p>
            <a:r>
              <a:rPr lang="en-US" sz="3600" dirty="0"/>
              <a:t>Unsecure supervisions.</a:t>
            </a:r>
          </a:p>
          <a:p>
            <a:r>
              <a:rPr lang="en-US" sz="3600" dirty="0"/>
              <a:t>Necessities for unsecure actions.</a:t>
            </a:r>
          </a:p>
          <a:p>
            <a:r>
              <a:rPr lang="en-US" sz="3600" dirty="0"/>
              <a:t>Unsecure actions.</a:t>
            </a:r>
          </a:p>
        </p:txBody>
      </p:sp>
    </p:spTree>
    <p:extLst>
      <p:ext uri="{BB962C8B-B14F-4D97-AF65-F5344CB8AC3E}">
        <p14:creationId xmlns:p14="http://schemas.microsoft.com/office/powerpoint/2010/main" val="22267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37C3-6075-4C63-B58D-B9FB90C5278F}"/>
              </a:ext>
            </a:extLst>
          </p:cNvPr>
          <p:cNvSpPr>
            <a:spLocks noGrp="1"/>
          </p:cNvSpPr>
          <p:nvPr>
            <p:ph type="title"/>
          </p:nvPr>
        </p:nvSpPr>
        <p:spPr>
          <a:xfrm>
            <a:off x="788171" y="554182"/>
            <a:ext cx="8596668" cy="1320800"/>
          </a:xfrm>
        </p:spPr>
        <p:txBody>
          <a:bodyPr>
            <a:normAutofit/>
          </a:bodyPr>
          <a:lstStyle/>
          <a:p>
            <a:pPr algn="ctr"/>
            <a:r>
              <a:rPr lang="en-US" sz="4000" b="1" dirty="0">
                <a:latin typeface="Times New Roman" panose="02020603050405020304" pitchFamily="18" charset="0"/>
                <a:cs typeface="Times New Roman" panose="02020603050405020304" pitchFamily="18" charset="0"/>
              </a:rPr>
              <a:t>Latent conditions</a:t>
            </a:r>
          </a:p>
        </p:txBody>
      </p:sp>
      <p:sp>
        <p:nvSpPr>
          <p:cNvPr id="3" name="Content Placeholder 2">
            <a:extLst>
              <a:ext uri="{FF2B5EF4-FFF2-40B4-BE49-F238E27FC236}">
                <a16:creationId xmlns:a16="http://schemas.microsoft.com/office/drawing/2014/main" id="{D589F16C-A5C5-43B1-8740-E47425E4BC4D}"/>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May lie lethargic for quite a while, and possibly become obvious when they consolidate with a setting off component to penetrate the framework's protections. </a:t>
            </a:r>
          </a:p>
          <a:p>
            <a:r>
              <a:rPr lang="en-US" sz="2400" dirty="0">
                <a:latin typeface="Times New Roman" panose="02020603050405020304" pitchFamily="18" charset="0"/>
                <a:cs typeface="Times New Roman" panose="02020603050405020304" pitchFamily="18" charset="0"/>
              </a:rPr>
              <a:t>Idle conditions can be made by: </a:t>
            </a:r>
          </a:p>
          <a:p>
            <a:r>
              <a:rPr lang="en-US" sz="2400" dirty="0">
                <a:latin typeface="Times New Roman" panose="02020603050405020304" pitchFamily="18" charset="0"/>
                <a:cs typeface="Times New Roman" panose="02020603050405020304" pitchFamily="18" charset="0"/>
              </a:rPr>
              <a:t>Corporate environment and qualities </a:t>
            </a:r>
          </a:p>
          <a:p>
            <a:r>
              <a:rPr lang="en-US" sz="2400" dirty="0">
                <a:latin typeface="Times New Roman" panose="02020603050405020304" pitchFamily="18" charset="0"/>
                <a:cs typeface="Times New Roman" panose="02020603050405020304" pitchFamily="18" charset="0"/>
              </a:rPr>
              <a:t>How corporate choices are made Corporate needs. </a:t>
            </a:r>
          </a:p>
          <a:p>
            <a:r>
              <a:rPr lang="en-US" sz="2400" dirty="0">
                <a:latin typeface="Times New Roman" panose="02020603050405020304" pitchFamily="18" charset="0"/>
                <a:cs typeface="Times New Roman" panose="02020603050405020304" pitchFamily="18" charset="0"/>
              </a:rPr>
              <a:t>Who impacts the dynamic chain. </a:t>
            </a:r>
          </a:p>
          <a:p>
            <a:r>
              <a:rPr lang="en-US" sz="2400" dirty="0">
                <a:latin typeface="Times New Roman" panose="02020603050405020304" pitchFamily="18" charset="0"/>
                <a:cs typeface="Times New Roman" panose="02020603050405020304" pitchFamily="18" charset="0"/>
              </a:rPr>
              <a:t>How the dynamic cycle is recorded and execution followed </a:t>
            </a:r>
          </a:p>
          <a:p>
            <a:r>
              <a:rPr lang="en-US" sz="2400" dirty="0">
                <a:latin typeface="Times New Roman" panose="02020603050405020304" pitchFamily="18" charset="0"/>
                <a:cs typeface="Times New Roman" panose="02020603050405020304" pitchFamily="18" charset="0"/>
              </a:rPr>
              <a:t>Not estimating results against assumptions.</a:t>
            </a:r>
          </a:p>
        </p:txBody>
      </p:sp>
    </p:spTree>
    <p:extLst>
      <p:ext uri="{BB962C8B-B14F-4D97-AF65-F5344CB8AC3E}">
        <p14:creationId xmlns:p14="http://schemas.microsoft.com/office/powerpoint/2010/main" val="75438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2773-5241-4757-B335-C203217CF068}"/>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Problem and solution</a:t>
            </a:r>
          </a:p>
        </p:txBody>
      </p:sp>
      <p:sp>
        <p:nvSpPr>
          <p:cNvPr id="3" name="Content Placeholder 2">
            <a:extLst>
              <a:ext uri="{FF2B5EF4-FFF2-40B4-BE49-F238E27FC236}">
                <a16:creationId xmlns:a16="http://schemas.microsoft.com/office/drawing/2014/main" id="{56D20ED8-FD99-4BB4-AF05-13FC7BF89B5E}"/>
              </a:ext>
            </a:extLst>
          </p:cNvPr>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Current security approaches cannot stay aware of intricacy development. </a:t>
            </a:r>
          </a:p>
          <a:p>
            <a:r>
              <a:rPr lang="en-US" sz="2400" dirty="0">
                <a:latin typeface="Times New Roman" panose="02020603050405020304" pitchFamily="18" charset="0"/>
                <a:cs typeface="Times New Roman" panose="02020603050405020304" pitchFamily="18" charset="0"/>
              </a:rPr>
              <a:t>We need another methodology for our security the board and oversight issues. </a:t>
            </a:r>
          </a:p>
          <a:p>
            <a:r>
              <a:rPr lang="en-US" sz="2400" dirty="0">
                <a:latin typeface="Times New Roman" panose="02020603050405020304" pitchFamily="18" charset="0"/>
                <a:cs typeface="Times New Roman" panose="02020603050405020304" pitchFamily="18" charset="0"/>
              </a:rPr>
              <a:t>Builds up a "Simply culture" or "Security Culture" to: </a:t>
            </a:r>
          </a:p>
          <a:p>
            <a:r>
              <a:rPr lang="en-US" sz="2400" dirty="0">
                <a:latin typeface="Times New Roman" panose="02020603050405020304" pitchFamily="18" charset="0"/>
                <a:cs typeface="Times New Roman" panose="02020603050405020304" pitchFamily="18" charset="0"/>
              </a:rPr>
              <a:t>Catch the operational information and experience of the representatives </a:t>
            </a:r>
          </a:p>
          <a:p>
            <a:r>
              <a:rPr lang="en-US" sz="2400" dirty="0">
                <a:latin typeface="Times New Roman" panose="02020603050405020304" pitchFamily="18" charset="0"/>
                <a:cs typeface="Times New Roman" panose="02020603050405020304" pitchFamily="18" charset="0"/>
              </a:rPr>
              <a:t>Include the representatives in the wellbeing accomplishment measures.</a:t>
            </a:r>
          </a:p>
        </p:txBody>
      </p:sp>
    </p:spTree>
    <p:extLst>
      <p:ext uri="{BB962C8B-B14F-4D97-AF65-F5344CB8AC3E}">
        <p14:creationId xmlns:p14="http://schemas.microsoft.com/office/powerpoint/2010/main" val="16643932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289</TotalTime>
  <Words>1106</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Trebuchet MS</vt:lpstr>
      <vt:lpstr>Wingdings 3</vt:lpstr>
      <vt:lpstr>Facet</vt:lpstr>
      <vt:lpstr>Safety Management System  Student’s name Affiliation Course Professor Date </vt:lpstr>
      <vt:lpstr>Introduction </vt:lpstr>
      <vt:lpstr>Continuation…</vt:lpstr>
      <vt:lpstr>Safety management system</vt:lpstr>
      <vt:lpstr>The containments of the four pillars</vt:lpstr>
      <vt:lpstr>Features of Safety management system</vt:lpstr>
      <vt:lpstr>Organization failure model</vt:lpstr>
      <vt:lpstr>Latent conditions</vt:lpstr>
      <vt:lpstr>Problem and solution</vt:lpstr>
      <vt:lpstr>Continuation..</vt:lpstr>
      <vt:lpstr>Continuation…</vt:lpstr>
      <vt:lpstr>Justifiable Culture</vt:lpstr>
      <vt:lpstr>Three possible organizational cultures</vt:lpstr>
      <vt:lpstr>Cultural shifts</vt:lpstr>
      <vt:lpstr>Reasons for the Safety management system  adoption of Risk Management Practices</vt:lpstr>
      <vt:lpstr>Implementing SMS</vt:lpstr>
      <vt:lpstr>Safety management system growing steps</vt:lpstr>
      <vt:lpstr>Safety management system is a tool box for...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55</cp:revision>
  <dcterms:created xsi:type="dcterms:W3CDTF">2021-04-26T13:23:49Z</dcterms:created>
  <dcterms:modified xsi:type="dcterms:W3CDTF">2021-04-27T08:26:00Z</dcterms:modified>
</cp:coreProperties>
</file>