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0"/>
  </p:notesMasterIdLst>
  <p:sldIdLst>
    <p:sldId id="256" r:id="rId5"/>
    <p:sldId id="257" r:id="rId6"/>
    <p:sldId id="258" r:id="rId7"/>
    <p:sldId id="311" r:id="rId8"/>
    <p:sldId id="259" r:id="rId9"/>
    <p:sldId id="260" r:id="rId10"/>
    <p:sldId id="312" r:id="rId11"/>
    <p:sldId id="261" r:id="rId12"/>
    <p:sldId id="262" r:id="rId13"/>
    <p:sldId id="263" r:id="rId14"/>
    <p:sldId id="264" r:id="rId15"/>
    <p:sldId id="265" r:id="rId16"/>
    <p:sldId id="266" r:id="rId17"/>
    <p:sldId id="267" r:id="rId18"/>
    <p:sldId id="309" r:id="rId19"/>
    <p:sldId id="310"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305" r:id="rId44"/>
    <p:sldId id="291" r:id="rId45"/>
    <p:sldId id="292" r:id="rId46"/>
    <p:sldId id="306" r:id="rId47"/>
    <p:sldId id="293" r:id="rId48"/>
    <p:sldId id="294" r:id="rId49"/>
    <p:sldId id="295" r:id="rId50"/>
    <p:sldId id="296" r:id="rId51"/>
    <p:sldId id="297" r:id="rId52"/>
    <p:sldId id="298" r:id="rId53"/>
    <p:sldId id="307" r:id="rId54"/>
    <p:sldId id="299" r:id="rId55"/>
    <p:sldId id="300" r:id="rId56"/>
    <p:sldId id="301" r:id="rId57"/>
    <p:sldId id="308" r:id="rId58"/>
    <p:sldId id="303"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userDrawn="1">
          <p15:clr>
            <a:srgbClr val="A4A3A4"/>
          </p15:clr>
        </p15:guide>
        <p15:guide id="2" pos="5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445C"/>
    <a:srgbClr val="FFFFFF"/>
    <a:srgbClr val="58697D"/>
    <a:srgbClr val="007B80"/>
    <a:srgbClr val="F4F8F9"/>
    <a:srgbClr val="D9E0E4"/>
    <a:srgbClr val="00A0A3"/>
    <a:srgbClr val="FDFDFD"/>
    <a:srgbClr val="EBEEF0"/>
    <a:srgbClr val="310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174" autoAdjust="0"/>
    <p:restoredTop sz="83582" autoAdjust="0"/>
  </p:normalViewPr>
  <p:slideViewPr>
    <p:cSldViewPr snapToGrid="0">
      <p:cViewPr varScale="1">
        <p:scale>
          <a:sx n="61" d="100"/>
          <a:sy n="61" d="100"/>
        </p:scale>
        <p:origin x="480" y="42"/>
      </p:cViewPr>
      <p:guideLst>
        <p:guide orient="horz" pos="984"/>
        <p:guide pos="552"/>
      </p:guideLst>
    </p:cSldViewPr>
  </p:slideViewPr>
  <p:outlineViewPr>
    <p:cViewPr>
      <p:scale>
        <a:sx n="33" d="100"/>
        <a:sy n="33" d="100"/>
      </p:scale>
      <p:origin x="0" y="-28302"/>
    </p:cViewPr>
  </p:outlineViewPr>
  <p:notesTextViewPr>
    <p:cViewPr>
      <p:scale>
        <a:sx n="1" d="1"/>
        <a:sy n="1" d="1"/>
      </p:scale>
      <p:origin x="0" y="0"/>
    </p:cViewPr>
  </p:notesTextViewPr>
  <p:sorterViewPr>
    <p:cViewPr>
      <p:scale>
        <a:sx n="100" d="100"/>
        <a:sy n="100" d="100"/>
      </p:scale>
      <p:origin x="0" y="-124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numCol="1"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numCol="1" rtlCol="0"/>
          <a:lstStyle>
            <a:lvl1pPr algn="r">
              <a:defRPr sz="1200"/>
            </a:lvl1pPr>
          </a:lstStyle>
          <a:p>
            <a:fld id="{B47D7422-D46C-DC4E-8887-A1ACBBFF0BED}" type="datetimeFigureOut">
              <a:rPr lang="en-US" smtClean="0"/>
              <a:t>6/24/2020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numCol="1"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numCol="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numCol="1" rtlCol="0" anchor="b"/>
          <a:lstStyle>
            <a:lvl1pPr algn="r">
              <a:defRPr sz="1200"/>
            </a:lvl1pPr>
          </a:lstStyle>
          <a:p>
            <a:fld id="{CEC09B7F-E93B-5E41-8803-6FBF9202B12C}" type="slidenum">
              <a:rPr lang="en-US" smtClean="0"/>
              <a:t>‹#›</a:t>
            </a:fld>
            <a:endParaRPr lang="en-US" dirty="0"/>
          </a:p>
        </p:txBody>
      </p:sp>
    </p:spTree>
    <p:extLst>
      <p:ext uri="{BB962C8B-B14F-4D97-AF65-F5344CB8AC3E}">
        <p14:creationId xmlns:p14="http://schemas.microsoft.com/office/powerpoint/2010/main" val="308167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B9BA9F29-02BC-4B48-B2C2-BFC1DC329C09}"/>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A5D48B97-9BC0-0F4D-B856-046014782AA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ea typeface="ＭＳ Ｐゴシック" panose="020B0600070205080204" pitchFamily="34" charset="-128"/>
              </a:rPr>
              <a:t>Attitudes may be inconsistent.</a:t>
            </a:r>
          </a:p>
          <a:p>
            <a:pPr eaLnBrk="1" hangingPunct="1">
              <a:spcBef>
                <a:spcPct val="0"/>
              </a:spcBef>
            </a:pPr>
            <a:r>
              <a:rPr lang="en-US" dirty="0">
                <a:ea typeface="ＭＳ Ｐゴシック" panose="020B0600070205080204" pitchFamily="34" charset="-128"/>
              </a:rPr>
              <a:t>There may be people in our lives with inconsistent attitudes. Thoughts and feelings may differ (</a:t>
            </a:r>
            <a:r>
              <a:rPr lang="ja-JP" dirty="0">
                <a:ea typeface="ＭＳ Ｐゴシック" panose="020B0600070205080204" pitchFamily="34" charset="-128"/>
              </a:rPr>
              <a:t>“</a:t>
            </a:r>
            <a:r>
              <a:rPr lang="en-US" altLang="ja-JP" dirty="0">
                <a:ea typeface="ＭＳ Ｐゴシック" panose="020B0600070205080204" pitchFamily="34" charset="-128"/>
              </a:rPr>
              <a:t>off the top of my head</a:t>
            </a:r>
            <a:r>
              <a:rPr lang="ja-JP" dirty="0">
                <a:ea typeface="ＭＳ Ｐゴシック" panose="020B0600070205080204" pitchFamily="34" charset="-128"/>
              </a:rPr>
              <a:t>”</a:t>
            </a:r>
            <a:r>
              <a:rPr lang="en-US" altLang="ja-JP" dirty="0">
                <a:ea typeface="ＭＳ Ｐゴシック" panose="020B0600070205080204" pitchFamily="34" charset="-128"/>
              </a:rPr>
              <a:t>). This may include your boyfriend/girlfriend, wife/husband, family, or boss. </a:t>
            </a:r>
          </a:p>
          <a:p>
            <a:pPr eaLnBrk="1" hangingPunct="1">
              <a:spcBef>
                <a:spcPct val="0"/>
              </a:spcBef>
            </a:pPr>
            <a:r>
              <a:rPr lang="en-US" dirty="0">
                <a:ea typeface="ＭＳ Ｐゴシック" panose="020B0600070205080204" pitchFamily="34" charset="-128"/>
              </a:rPr>
              <a:t>Let</a:t>
            </a:r>
            <a:r>
              <a:rPr lang="ja-JP" dirty="0">
                <a:ea typeface="ＭＳ Ｐゴシック" panose="020B0600070205080204" pitchFamily="34" charset="-128"/>
              </a:rPr>
              <a:t>’</a:t>
            </a:r>
            <a:r>
              <a:rPr lang="en-US" altLang="ja-JP" dirty="0">
                <a:ea typeface="ＭＳ Ｐゴシック" panose="020B0600070205080204" pitchFamily="34" charset="-128"/>
              </a:rPr>
              <a:t>s take the boss. Your feelings about your boss may be, </a:t>
            </a:r>
            <a:r>
              <a:rPr lang="ja-JP" dirty="0">
                <a:ea typeface="ＭＳ Ｐゴシック" panose="020B0600070205080204" pitchFamily="34" charset="-128"/>
              </a:rPr>
              <a:t>“</a:t>
            </a:r>
            <a:r>
              <a:rPr lang="en-US" altLang="ja-JP" dirty="0">
                <a:ea typeface="ＭＳ Ｐゴシック" panose="020B0600070205080204" pitchFamily="34" charset="-128"/>
              </a:rPr>
              <a:t>I really don</a:t>
            </a:r>
            <a:r>
              <a:rPr lang="ja-JP" dirty="0">
                <a:ea typeface="ＭＳ Ｐゴシック" panose="020B0600070205080204" pitchFamily="34" charset="-128"/>
              </a:rPr>
              <a:t>’</a:t>
            </a:r>
            <a:r>
              <a:rPr lang="en-US" altLang="ja-JP" dirty="0">
                <a:ea typeface="ＭＳ Ｐゴシック" panose="020B0600070205080204" pitchFamily="34" charset="-128"/>
              </a:rPr>
              <a:t>t like that person,</a:t>
            </a:r>
            <a:r>
              <a:rPr lang="ja-JP" dirty="0">
                <a:ea typeface="ＭＳ Ｐゴシック" panose="020B0600070205080204" pitchFamily="34" charset="-128"/>
              </a:rPr>
              <a:t>”</a:t>
            </a:r>
            <a:r>
              <a:rPr lang="en-US" altLang="ja-JP" dirty="0">
                <a:ea typeface="ＭＳ Ｐゴシック" panose="020B0600070205080204" pitchFamily="34" charset="-128"/>
              </a:rPr>
              <a:t> but your thoughts may be, </a:t>
            </a:r>
            <a:r>
              <a:rPr lang="ja-JP" dirty="0">
                <a:ea typeface="ＭＳ Ｐゴシック" panose="020B0600070205080204" pitchFamily="34" charset="-128"/>
              </a:rPr>
              <a:t>“</a:t>
            </a:r>
            <a:r>
              <a:rPr lang="en-US" altLang="ja-JP" dirty="0">
                <a:ea typeface="ＭＳ Ｐゴシック" panose="020B0600070205080204" pitchFamily="34" charset="-128"/>
              </a:rPr>
              <a:t>That person gives me money.</a:t>
            </a:r>
            <a:r>
              <a:rPr lang="ja-JP" dirty="0">
                <a:ea typeface="ＭＳ Ｐゴシック" panose="020B0600070205080204" pitchFamily="34" charset="-128"/>
              </a:rPr>
              <a:t>”</a:t>
            </a:r>
            <a:r>
              <a:rPr lang="en-US" altLang="ja-JP" dirty="0">
                <a:ea typeface="ＭＳ Ｐゴシック" panose="020B0600070205080204" pitchFamily="34" charset="-128"/>
              </a:rPr>
              <a:t> Your </a:t>
            </a:r>
            <a:r>
              <a:rPr lang="ja-JP" dirty="0">
                <a:ea typeface="ＭＳ Ｐゴシック" panose="020B0600070205080204" pitchFamily="34" charset="-128"/>
              </a:rPr>
              <a:t>“</a:t>
            </a:r>
            <a:r>
              <a:rPr lang="en-US" altLang="ja-JP" dirty="0">
                <a:ea typeface="ＭＳ Ｐゴシック" panose="020B0600070205080204" pitchFamily="34" charset="-128"/>
              </a:rPr>
              <a:t>I like money attitude</a:t>
            </a:r>
            <a:r>
              <a:rPr lang="ja-JP" dirty="0">
                <a:ea typeface="ＭＳ Ｐゴシック" panose="020B0600070205080204" pitchFamily="34" charset="-128"/>
              </a:rPr>
              <a:t>”</a:t>
            </a:r>
            <a:r>
              <a:rPr lang="en-US" altLang="ja-JP" dirty="0">
                <a:ea typeface="ＭＳ Ｐゴシック" panose="020B0600070205080204" pitchFamily="34" charset="-128"/>
              </a:rPr>
              <a:t> may conflict with your </a:t>
            </a:r>
            <a:r>
              <a:rPr lang="ja-JP" dirty="0">
                <a:ea typeface="ＭＳ Ｐゴシック" panose="020B0600070205080204" pitchFamily="34" charset="-128"/>
              </a:rPr>
              <a:t>“</a:t>
            </a:r>
            <a:r>
              <a:rPr lang="en-US" altLang="ja-JP" dirty="0">
                <a:ea typeface="ＭＳ Ｐゴシック" panose="020B0600070205080204" pitchFamily="34" charset="-128"/>
              </a:rPr>
              <a:t>I don</a:t>
            </a:r>
            <a:r>
              <a:rPr lang="ja-JP" dirty="0">
                <a:ea typeface="ＭＳ Ｐゴシック" panose="020B0600070205080204" pitchFamily="34" charset="-128"/>
              </a:rPr>
              <a:t>’</a:t>
            </a:r>
            <a:r>
              <a:rPr lang="en-US" altLang="ja-JP" dirty="0">
                <a:ea typeface="ＭＳ Ｐゴシック" panose="020B0600070205080204" pitchFamily="34" charset="-128"/>
              </a:rPr>
              <a:t>t like that person</a:t>
            </a:r>
            <a:r>
              <a:rPr lang="ja-JP" dirty="0">
                <a:ea typeface="ＭＳ Ｐゴシック" panose="020B0600070205080204" pitchFamily="34" charset="-128"/>
              </a:rPr>
              <a:t>”</a:t>
            </a:r>
            <a:r>
              <a:rPr lang="en-US" altLang="ja-JP" dirty="0">
                <a:ea typeface="ＭＳ Ｐゴシック" panose="020B0600070205080204" pitchFamily="34" charset="-128"/>
              </a:rPr>
              <a:t> attitude.</a:t>
            </a:r>
            <a:endParaRPr lang="en-US" dirty="0">
              <a:ea typeface="ＭＳ Ｐゴシック" panose="020B0600070205080204" pitchFamily="34" charset="-128"/>
            </a:endParaRPr>
          </a:p>
        </p:txBody>
      </p:sp>
      <p:sp>
        <p:nvSpPr>
          <p:cNvPr id="18435" name="Slide Number Placeholder 3">
            <a:extLst>
              <a:ext uri="{FF2B5EF4-FFF2-40B4-BE49-F238E27FC236}">
                <a16:creationId xmlns:a16="http://schemas.microsoft.com/office/drawing/2014/main" id="{702BEB73-C5A5-124A-BD3C-B65CB4DA3102}"/>
              </a:ext>
            </a:extLst>
          </p:cNvPr>
          <p:cNvSpPr txBox="1">
            <a:spLocks noGrp="1"/>
          </p:cNvSpPr>
          <p:nvPr/>
        </p:nvSpPr>
        <p:spPr>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8B994116-43E1-EF4F-AA71-1922EFDC40BA}" type="slidenum">
              <a:rPr lang="en-US" sz="1200">
                <a:latin typeface="Calibri" panose="020F0502020204030204" pitchFamily="34" charset="0"/>
              </a:rPr>
              <a:pPr algn="r" eaLnBrk="1" hangingPunct="1"/>
              <a:t>6</a:t>
            </a:fld>
            <a:endParaRPr lang="en-US" sz="1200" dirty="0">
              <a:latin typeface="Calibri" panose="020F0502020204030204" pitchFamily="34" charset="0"/>
            </a:endParaRPr>
          </a:p>
        </p:txBody>
      </p:sp>
    </p:spTree>
    <p:extLst>
      <p:ext uri="{BB962C8B-B14F-4D97-AF65-F5344CB8AC3E}">
        <p14:creationId xmlns:p14="http://schemas.microsoft.com/office/powerpoint/2010/main" val="4288215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C09B7F-E93B-5E41-8803-6FBF9202B12C}" type="slidenum">
              <a:rPr lang="en-US" smtClean="0"/>
              <a:t>7</a:t>
            </a:fld>
            <a:endParaRPr lang="en-US" dirty="0"/>
          </a:p>
        </p:txBody>
      </p:sp>
    </p:spTree>
    <p:extLst>
      <p:ext uri="{BB962C8B-B14F-4D97-AF65-F5344CB8AC3E}">
        <p14:creationId xmlns:p14="http://schemas.microsoft.com/office/powerpoint/2010/main" val="2960288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C29A3326-8C35-F34F-8781-3A2FD739D857}"/>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Rectangle 3">
            <a:extLst>
              <a:ext uri="{FF2B5EF4-FFF2-40B4-BE49-F238E27FC236}">
                <a16:creationId xmlns:a16="http://schemas.microsoft.com/office/drawing/2014/main" id="{4FEDDAAD-C668-2A47-BC99-77251851AAB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a:solidFill>
                  <a:schemeClr val="tx1"/>
                </a:solidFill>
                <a:latin typeface="Arial"/>
                <a:ea typeface="+mn-ea"/>
                <a:cs typeface="Arial"/>
              </a:rPr>
              <a:t>FIGURE 7.1</a:t>
            </a:r>
          </a:p>
          <a:p>
            <a:r>
              <a:rPr lang="en-US" sz="1200" b="1" i="0" u="none" strike="noStrike" kern="1200" baseline="0" dirty="0">
                <a:solidFill>
                  <a:schemeClr val="tx1"/>
                </a:solidFill>
                <a:latin typeface="Arial"/>
                <a:ea typeface="+mn-ea"/>
                <a:cs typeface="Arial"/>
              </a:rPr>
              <a:t>GROUP INITIATION AND LIKING FOR THE GROUP</a:t>
            </a:r>
          </a:p>
          <a:p>
            <a:r>
              <a:rPr lang="en-US" sz="1200" b="0" i="0" u="none" strike="noStrike" kern="1200" baseline="0" dirty="0">
                <a:solidFill>
                  <a:schemeClr val="tx1"/>
                </a:solidFill>
                <a:latin typeface="Arial"/>
                <a:ea typeface="+mn-ea"/>
                <a:cs typeface="Arial"/>
              </a:rPr>
              <a:t>This graph shows the different ratings of a discussion group by participants who experienced no initiation (the control condition), a mild initiation, or a severe initiation to join the group.</a:t>
            </a:r>
            <a:endParaRPr lang="en-US" sz="1200" i="0" dirty="0">
              <a:solidFill>
                <a:srgbClr val="000000"/>
              </a:solidFill>
              <a:latin typeface="Arial"/>
              <a:cs typeface="Arial"/>
            </a:endParaRPr>
          </a:p>
        </p:txBody>
      </p:sp>
    </p:spTree>
    <p:extLst>
      <p:ext uri="{BB962C8B-B14F-4D97-AF65-F5344CB8AC3E}">
        <p14:creationId xmlns:p14="http://schemas.microsoft.com/office/powerpoint/2010/main" val="929950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6ECA9D50-C600-464A-8427-C53377958854}"/>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Rectangle 3">
            <a:extLst>
              <a:ext uri="{FF2B5EF4-FFF2-40B4-BE49-F238E27FC236}">
                <a16:creationId xmlns:a16="http://schemas.microsoft.com/office/drawing/2014/main" id="{3F92C11A-BC8D-EC49-8C08-3861288A6E5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a:solidFill>
                  <a:schemeClr val="tx1"/>
                </a:solidFill>
                <a:latin typeface="Arial"/>
                <a:ea typeface="+mn-ea"/>
                <a:cs typeface="Arial"/>
              </a:rPr>
              <a:t>FIGURE 7.2</a:t>
            </a:r>
          </a:p>
          <a:p>
            <a:r>
              <a:rPr lang="en-US" sz="1200" b="1" i="0" u="none" strike="noStrike" kern="1200" baseline="0" dirty="0">
                <a:solidFill>
                  <a:schemeClr val="tx1"/>
                </a:solidFill>
                <a:latin typeface="Arial"/>
                <a:ea typeface="+mn-ea"/>
                <a:cs typeface="Arial"/>
              </a:rPr>
              <a:t>INDUCED COMPLIANCE AND ATTITUDE CHANGE</a:t>
            </a:r>
          </a:p>
          <a:p>
            <a:r>
              <a:rPr lang="en-US" sz="1200" b="0" i="0" u="none" strike="noStrike" kern="1200" baseline="0" dirty="0">
                <a:solidFill>
                  <a:schemeClr val="tx1"/>
                </a:solidFill>
                <a:latin typeface="Arial"/>
                <a:ea typeface="+mn-ea"/>
                <a:cs typeface="Arial"/>
              </a:rPr>
              <a:t>Saying something we don’t believe, and doing so with little justification ($1 instead of $20), produces dissonance. To reduce this dissonance, in this study the participants in the $1 condition rated the boring task more favorably than participants in the other two conditions, thereby</a:t>
            </a:r>
          </a:p>
          <a:p>
            <a:r>
              <a:rPr lang="en-US" sz="1200" b="0" i="0" u="none" strike="noStrike" kern="1200" baseline="0" dirty="0">
                <a:solidFill>
                  <a:schemeClr val="tx1"/>
                </a:solidFill>
                <a:latin typeface="Arial"/>
                <a:ea typeface="+mn-ea"/>
                <a:cs typeface="Arial"/>
              </a:rPr>
              <a:t>providing some justification for their behavior (they did really lie). Ratings of task enjoyment were made on a−5 (extremely dull and boring) to +5 (extremely interesting and enjoyable) scale.</a:t>
            </a:r>
            <a:endParaRPr lang="en-US" sz="1200" i="0" dirty="0">
              <a:solidFill>
                <a:srgbClr val="000000"/>
              </a:solidFill>
              <a:latin typeface="Arial"/>
              <a:cs typeface="Arial"/>
            </a:endParaRPr>
          </a:p>
          <a:p>
            <a:endParaRPr lang="en-US" b="1" dirty="0">
              <a:ea typeface="ＭＳ Ｐゴシック" panose="020B0600070205080204" pitchFamily="34" charset="-128"/>
            </a:endParaRPr>
          </a:p>
        </p:txBody>
      </p:sp>
    </p:spTree>
    <p:extLst>
      <p:ext uri="{BB962C8B-B14F-4D97-AF65-F5344CB8AC3E}">
        <p14:creationId xmlns:p14="http://schemas.microsoft.com/office/powerpoint/2010/main" val="1310899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0972A6A1-F95F-6B4F-929C-396600719CE5}"/>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Rectangle 3">
            <a:extLst>
              <a:ext uri="{FF2B5EF4-FFF2-40B4-BE49-F238E27FC236}">
                <a16:creationId xmlns:a16="http://schemas.microsoft.com/office/drawing/2014/main" id="{40A2D865-27F6-DD4E-B65E-FB4F412DB5B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a:solidFill>
                  <a:schemeClr val="tx1"/>
                </a:solidFill>
                <a:latin typeface="Arial"/>
                <a:ea typeface="+mn-ea"/>
                <a:cs typeface="Arial"/>
              </a:rPr>
              <a:t>FRATERNITY HAZING AND COMMITMENT </a:t>
            </a:r>
          </a:p>
          <a:p>
            <a:r>
              <a:rPr lang="en-US" sz="1200" b="0" i="0" u="none" strike="noStrike" kern="1200" baseline="0" dirty="0">
                <a:solidFill>
                  <a:schemeClr val="tx1"/>
                </a:solidFill>
                <a:latin typeface="Arial"/>
                <a:ea typeface="+mn-ea"/>
                <a:cs typeface="Arial"/>
              </a:rPr>
              <a:t>Fraternities try to increase the commitment of members by having them undergo difficult and embarrassing initiation rituals like the one shown here.</a:t>
            </a:r>
            <a:endParaRPr lang="en-US" sz="1200" i="0" dirty="0">
              <a:solidFill>
                <a:srgbClr val="000000"/>
              </a:solidFill>
              <a:latin typeface="Arial"/>
              <a:cs typeface="Arial"/>
            </a:endParaRPr>
          </a:p>
          <a:p>
            <a:endParaRPr lang="en-US" b="1" dirty="0">
              <a:ea typeface="ＭＳ Ｐゴシック" panose="020B0600070205080204" pitchFamily="34" charset="-128"/>
            </a:endParaRPr>
          </a:p>
        </p:txBody>
      </p:sp>
    </p:spTree>
    <p:extLst>
      <p:ext uri="{BB962C8B-B14F-4D97-AF65-F5344CB8AC3E}">
        <p14:creationId xmlns:p14="http://schemas.microsoft.com/office/powerpoint/2010/main" val="174876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F97CC824-774F-FE4E-8277-DBE72D14D3AA}"/>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Rectangle 3">
            <a:extLst>
              <a:ext uri="{FF2B5EF4-FFF2-40B4-BE49-F238E27FC236}">
                <a16:creationId xmlns:a16="http://schemas.microsoft.com/office/drawing/2014/main" id="{010D6C45-CDB5-9F41-B3D4-2A87758080E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a:solidFill>
                  <a:schemeClr val="tx1"/>
                </a:solidFill>
                <a:latin typeface="Arial"/>
                <a:ea typeface="+mn-ea"/>
                <a:cs typeface="Arial"/>
              </a:rPr>
              <a:t>FIGURE 7.3</a:t>
            </a:r>
          </a:p>
          <a:p>
            <a:r>
              <a:rPr lang="en-US" sz="1200" b="1" i="0" u="none" strike="noStrike" kern="1200" baseline="0" dirty="0">
                <a:solidFill>
                  <a:schemeClr val="tx1"/>
                </a:solidFill>
                <a:latin typeface="Arial"/>
                <a:ea typeface="+mn-ea"/>
                <a:cs typeface="Arial"/>
              </a:rPr>
              <a:t>DEVALUING THE FORBIDDEN TOY</a:t>
            </a:r>
          </a:p>
          <a:p>
            <a:r>
              <a:rPr lang="en-US" sz="1200" b="0" i="0" u="none" strike="noStrike" kern="1200" baseline="0" dirty="0">
                <a:solidFill>
                  <a:schemeClr val="tx1"/>
                </a:solidFill>
                <a:latin typeface="Arial"/>
                <a:ea typeface="+mn-ea"/>
                <a:cs typeface="Arial"/>
              </a:rPr>
              <a:t>For this study, the graphs show the percentages of children in the mild and severe threat conditions whose opinion of the forbidden toy increased, stayed the same, or decreased.</a:t>
            </a:r>
            <a:endParaRPr lang="en-US" sz="1200" i="0" dirty="0">
              <a:solidFill>
                <a:srgbClr val="000000"/>
              </a:solidFill>
              <a:latin typeface="Arial"/>
              <a:cs typeface="Arial"/>
            </a:endParaRPr>
          </a:p>
          <a:p>
            <a:endParaRPr lang="en-US" b="1" dirty="0">
              <a:ea typeface="ＭＳ Ｐゴシック" panose="020B0600070205080204" pitchFamily="34" charset="-128"/>
            </a:endParaRPr>
          </a:p>
        </p:txBody>
      </p:sp>
    </p:spTree>
    <p:extLst>
      <p:ext uri="{BB962C8B-B14F-4D97-AF65-F5344CB8AC3E}">
        <p14:creationId xmlns:p14="http://schemas.microsoft.com/office/powerpoint/2010/main" val="194911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A3D032DF-A476-1645-BFEA-4512D0F80822}"/>
              </a:ext>
            </a:extLst>
          </p:cNvPr>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4" name="Rectangle 3">
            <a:extLst>
              <a:ext uri="{FF2B5EF4-FFF2-40B4-BE49-F238E27FC236}">
                <a16:creationId xmlns:a16="http://schemas.microsoft.com/office/drawing/2014/main" id="{B221D162-D6F2-6849-9D8A-E0E03402068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a:solidFill>
                  <a:schemeClr val="tx1"/>
                </a:solidFill>
                <a:latin typeface="+mn-lt"/>
                <a:ea typeface="+mn-ea"/>
                <a:cs typeface="+mn-cs"/>
              </a:rPr>
              <a:t>FIGURE 7.5 The Effects of Superfluous Rewards </a:t>
            </a:r>
          </a:p>
          <a:p>
            <a:r>
              <a:rPr lang="en-US" sz="1200" b="0" i="0" u="none" strike="noStrike" kern="1200" baseline="0" dirty="0">
                <a:solidFill>
                  <a:schemeClr val="tx1"/>
                </a:solidFill>
                <a:latin typeface="+mn-lt"/>
                <a:ea typeface="+mn-ea"/>
                <a:cs typeface="+mn-cs"/>
              </a:rPr>
              <a:t>This graph shows the amount of time elementary school children spent playing math games originally (baseline phase), when they received rewards for playing them (treatment phase), and afterward (withdrawal phase).</a:t>
            </a:r>
            <a:endParaRPr lang="en-US" sz="1200" i="0" dirty="0">
              <a:solidFill>
                <a:srgbClr val="000000"/>
              </a:solidFill>
              <a:latin typeface="+mn-lt"/>
              <a:cs typeface="Times New Roman" charset="0"/>
            </a:endParaRPr>
          </a:p>
        </p:txBody>
      </p:sp>
    </p:spTree>
    <p:extLst>
      <p:ext uri="{BB962C8B-B14F-4D97-AF65-F5344CB8AC3E}">
        <p14:creationId xmlns:p14="http://schemas.microsoft.com/office/powerpoint/2010/main" val="14270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r>
              <a:rPr/>
              <a:t>https://www.apa.org/science/about/psa/2017/06/system-justification</a:t>
            </a:r>
            <a:endParaRPr lang="en-US"/>
          </a:p>
        </p:txBody>
      </p:sp>
      <p:sp>
        <p:nvSpPr>
          <p:cNvPr id="4" name="Slide Number Placeholder 3"/>
          <p:cNvSpPr>
            <a:spLocks noGrp="1"/>
          </p:cNvSpPr>
          <p:nvPr>
            <p:ph type="sldNum" sz="quarter" idx="10"/>
          </p:nvPr>
        </p:nvSpPr>
        <p:spPr/>
        <p:txBody>
          <a:bodyPr numCol="1"/>
          <a:lstStyle/>
          <a:p>
            <a:fld id="{9C5789CE-836E-B042-843F-5605E41F5001}" type="slidenum">
              <a:rPr lang="en-US" smtClean="0"/>
              <a:t>49</a:t>
            </a:fld>
            <a:endParaRPr lang="en-US"/>
          </a:p>
        </p:txBody>
      </p:sp>
    </p:spTree>
    <p:extLst>
      <p:ext uri="{BB962C8B-B14F-4D97-AF65-F5344CB8AC3E}">
        <p14:creationId xmlns:p14="http://schemas.microsoft.com/office/powerpoint/2010/main" val="3917283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0" y="1307617"/>
            <a:ext cx="5257800" cy="1376590"/>
          </a:xfrm>
        </p:spPr>
        <p:txBody>
          <a:bodyPr numCol="1" anchor="b">
            <a:normAutofit/>
          </a:bodyPr>
          <a:lstStyle>
            <a:lvl1pPr algn="l">
              <a:defRPr sz="3200" b="1" i="0" baseline="0">
                <a:ln>
                  <a:noFill/>
                </a:ln>
                <a:solidFill>
                  <a:srgbClr val="2E445C"/>
                </a:solidFill>
                <a:latin typeface="+mn-lt"/>
                <a:ea typeface="Source Sans Pro Semibold" charset="0"/>
                <a:cs typeface="Source Sans Pro Semibold" charset="0"/>
              </a:defRPr>
            </a:lvl1pPr>
          </a:lstStyle>
          <a:p>
            <a:r>
              <a:rPr lang="en-US" dirty="0"/>
              <a:t>Enter Book Title</a:t>
            </a:r>
          </a:p>
        </p:txBody>
      </p:sp>
      <p:sp>
        <p:nvSpPr>
          <p:cNvPr id="3" name="Subtitle 2"/>
          <p:cNvSpPr>
            <a:spLocks noGrp="1"/>
          </p:cNvSpPr>
          <p:nvPr>
            <p:ph type="subTitle" idx="1" hasCustomPrompt="1"/>
          </p:nvPr>
        </p:nvSpPr>
        <p:spPr>
          <a:xfrm>
            <a:off x="6096000" y="3208081"/>
            <a:ext cx="5257800" cy="969962"/>
          </a:xfrm>
        </p:spPr>
        <p:txBody>
          <a:bodyPr numCol="1">
            <a:normAutofit/>
          </a:bodyPr>
          <a:lstStyle>
            <a:lvl1pPr marL="0" indent="0" algn="l">
              <a:buNone/>
              <a:defRPr sz="3200" b="1" i="0">
                <a:solidFill>
                  <a:srgbClr val="007B80"/>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Author Names</a:t>
            </a:r>
          </a:p>
        </p:txBody>
      </p:sp>
      <p:sp>
        <p:nvSpPr>
          <p:cNvPr id="14" name="Picture Placeholder 3"/>
          <p:cNvSpPr>
            <a:spLocks noGrp="1"/>
          </p:cNvSpPr>
          <p:nvPr>
            <p:ph type="pic" sz="quarter" idx="13" hasCustomPrompt="1"/>
          </p:nvPr>
        </p:nvSpPr>
        <p:spPr>
          <a:xfrm>
            <a:off x="0" y="0"/>
            <a:ext cx="5638800" cy="6858000"/>
          </a:xfrm>
        </p:spPr>
        <p:txBody>
          <a:bodyPr numCol="1"/>
          <a:lstStyle>
            <a:lvl1pPr>
              <a:defRPr/>
            </a:lvl1pPr>
          </a:lstStyle>
          <a:p>
            <a:r>
              <a:rPr lang="en-US" dirty="0"/>
              <a:t>Click the icon to add Book Art</a:t>
            </a:r>
          </a:p>
        </p:txBody>
      </p:sp>
      <p:cxnSp>
        <p:nvCxnSpPr>
          <p:cNvPr id="8" name="Straight Connector 7"/>
          <p:cNvCxnSpPr/>
          <p:nvPr userDrawn="1"/>
        </p:nvCxnSpPr>
        <p:spPr>
          <a:xfrm>
            <a:off x="6096000" y="2933092"/>
            <a:ext cx="5257800" cy="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EF29A43-1E79-1F42-8C2E-A3D891699B56}"/>
              </a:ext>
            </a:extLst>
          </p:cNvPr>
          <p:cNvSpPr>
            <a:spLocks noGrp="1"/>
          </p:cNvSpPr>
          <p:nvPr>
            <p:ph type="dt" sz="half" idx="14"/>
          </p:nvPr>
        </p:nvSpPr>
        <p:spPr/>
        <p:txBody>
          <a:bodyPr numCol="1"/>
          <a:lstStyle>
            <a:lvl1pPr>
              <a:defRPr sz="1500">
                <a:solidFill>
                  <a:schemeClr val="tx1"/>
                </a:solidFill>
              </a:defRPr>
            </a:lvl1pPr>
          </a:lstStyle>
          <a:p>
            <a:fld id="{E4271A2C-7B7F-F849-8848-6A0C22BBD2EF}" type="datetime1">
              <a:rPr lang="en-US" smtClean="0"/>
              <a:t>6/24/2020</a:t>
            </a:fld>
            <a:endParaRPr lang="en-US" dirty="0"/>
          </a:p>
        </p:txBody>
      </p:sp>
      <p:sp>
        <p:nvSpPr>
          <p:cNvPr id="5" name="Footer Placeholder 4">
            <a:extLst>
              <a:ext uri="{FF2B5EF4-FFF2-40B4-BE49-F238E27FC236}">
                <a16:creationId xmlns:a16="http://schemas.microsoft.com/office/drawing/2014/main" id="{343A52BE-BCFB-3346-858E-ADE541502D66}"/>
              </a:ext>
            </a:extLst>
          </p:cNvPr>
          <p:cNvSpPr>
            <a:spLocks noGrp="1"/>
          </p:cNvSpPr>
          <p:nvPr>
            <p:ph type="ftr" sz="quarter" idx="15"/>
          </p:nvPr>
        </p:nvSpPr>
        <p:spPr/>
        <p:txBody>
          <a:bodyPr numCol="1"/>
          <a:lstStyle>
            <a:lvl1pPr>
              <a:defRPr sz="15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5419AC99-D9B8-5B46-9E8F-D988CA82BB2F}"/>
              </a:ext>
            </a:extLst>
          </p:cNvPr>
          <p:cNvSpPr>
            <a:spLocks noGrp="1"/>
          </p:cNvSpPr>
          <p:nvPr>
            <p:ph type="sldNum" sz="quarter" idx="16"/>
          </p:nvPr>
        </p:nvSpPr>
        <p:spPr/>
        <p:txBody>
          <a:bodyPr numCol="1"/>
          <a:lstStyle>
            <a:lvl1pPr>
              <a:defRPr sz="1500">
                <a:solidFill>
                  <a:schemeClr val="tx1"/>
                </a:solidFill>
              </a:defRPr>
            </a:lvl1pPr>
          </a:lstStyle>
          <a:p>
            <a:fld id="{8B4A9805-B67D-5D4A-85DC-C8E27BA9210B}" type="slidenum">
              <a:rPr lang="en-US" smtClean="0"/>
              <a:pPr/>
              <a:t>‹#›</a:t>
            </a:fld>
            <a:endParaRPr lang="en-US" dirty="0"/>
          </a:p>
        </p:txBody>
      </p:sp>
      <p:pic>
        <p:nvPicPr>
          <p:cNvPr id="9" name="Picture 8" descr="A tree with a mountain in the background  Description generated with high confidence">
            <a:extLst>
              <a:ext uri="{FF2B5EF4-FFF2-40B4-BE49-F238E27FC236}">
                <a16:creationId xmlns:a16="http://schemas.microsoft.com/office/drawing/2014/main" id="{EE68990E-76A4-CE41-B554-5AC9C4F94F75}"/>
              </a:ext>
            </a:extLst>
          </p:cNvPr>
          <p:cNvPicPr>
            <a:picLocks noChangeAspect="1"/>
          </p:cNvPicPr>
          <p:nvPr userDrawn="1"/>
        </p:nvPicPr>
        <p:blipFill>
          <a:blip r:embed="rId2"/>
          <a:stretch>
            <a:fillRect/>
          </a:stretch>
        </p:blipFill>
        <p:spPr>
          <a:xfrm>
            <a:off x="11049640" y="244935"/>
            <a:ext cx="914300" cy="292110"/>
          </a:xfrm>
          <a:prstGeom prst="rect">
            <a:avLst/>
          </a:prstGeom>
        </p:spPr>
      </p:pic>
    </p:spTree>
    <p:extLst>
      <p:ext uri="{BB962C8B-B14F-4D97-AF65-F5344CB8AC3E}">
        <p14:creationId xmlns:p14="http://schemas.microsoft.com/office/powerpoint/2010/main" val="1429446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numCol="1">
            <a:normAutofit/>
          </a:bodyPr>
          <a:lstStyle>
            <a:lvl1pPr>
              <a:defRPr sz="3200">
                <a:solidFill>
                  <a:srgbClr val="007B80"/>
                </a:solidFill>
              </a:defRPr>
            </a:lvl1pPr>
          </a:lstStyle>
          <a:p>
            <a:r>
              <a:rPr lang="en-US" dirty="0"/>
              <a:t>Click to Add Title</a:t>
            </a:r>
          </a:p>
        </p:txBody>
      </p:sp>
      <p:sp>
        <p:nvSpPr>
          <p:cNvPr id="3" name="Content Placeholder 2"/>
          <p:cNvSpPr>
            <a:spLocks noGrp="1"/>
          </p:cNvSpPr>
          <p:nvPr>
            <p:ph idx="1"/>
          </p:nvPr>
        </p:nvSpPr>
        <p:spPr>
          <a:xfrm>
            <a:off x="838200" y="1456791"/>
            <a:ext cx="8552234" cy="4755473"/>
          </a:xfrm>
        </p:spPr>
        <p:txBody>
          <a:bodyPr numCol="1"/>
          <a:lstStyle>
            <a:lvl1pPr marL="0" indent="0">
              <a:buNone/>
              <a:defRPr sz="2400" b="0" i="0">
                <a:latin typeface="+mj-lt"/>
                <a:ea typeface="Cambria" charset="0"/>
                <a:cs typeface="Cambria" charset="0"/>
              </a:defRPr>
            </a:lvl1pPr>
            <a:lvl2pPr marL="571500" indent="-227013">
              <a:tabLst/>
              <a:defRPr b="0" i="0">
                <a:latin typeface="+mj-lt"/>
                <a:ea typeface="Calibri" charset="0"/>
                <a:cs typeface="Calibri" charset="0"/>
              </a:defRPr>
            </a:lvl2pPr>
            <a:lvl3pPr marL="1030288" indent="-225425">
              <a:tabLst/>
              <a:defRPr b="0">
                <a:latin typeface="+mj-lt"/>
              </a:defRPr>
            </a:lvl3pPr>
            <a:lvl4pPr marL="1490663" indent="-233363">
              <a:tabLst/>
              <a:defRPr b="0">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p:txBody>
      </p:sp>
      <p:cxnSp>
        <p:nvCxnSpPr>
          <p:cNvPr id="5" name="Straight Connector 4"/>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6" name="Date Placeholder 2"/>
          <p:cNvSpPr>
            <a:spLocks noGrp="1"/>
          </p:cNvSpPr>
          <p:nvPr>
            <p:ph type="dt" sz="half" idx="10"/>
          </p:nvPr>
        </p:nvSpPr>
        <p:spPr>
          <a:xfrm>
            <a:off x="838200" y="6356350"/>
            <a:ext cx="2743200" cy="365125"/>
          </a:xfrm>
        </p:spPr>
        <p:txBody>
          <a:bodyPr numCol="1"/>
          <a:lstStyle>
            <a:lvl1pPr>
              <a:defRPr sz="1500">
                <a:solidFill>
                  <a:schemeClr val="tx1"/>
                </a:solidFill>
                <a:latin typeface="Calibri" panose="020F0502020204030204" pitchFamily="34" charset="0"/>
                <a:cs typeface="Calibri" panose="020F0502020204030204" pitchFamily="34" charset="0"/>
              </a:defRPr>
            </a:lvl1pPr>
          </a:lstStyle>
          <a:p>
            <a:fld id="{C0A44321-46E9-F340-BAF8-89C1E2D14FDD}" type="datetime1">
              <a:rPr lang="en-US" smtClean="0"/>
              <a:t>6/24/2020</a:t>
            </a:fld>
            <a:endParaRPr lang="en-US" dirty="0"/>
          </a:p>
        </p:txBody>
      </p:sp>
      <p:sp>
        <p:nvSpPr>
          <p:cNvPr id="7" name="Footer Placeholder 3"/>
          <p:cNvSpPr>
            <a:spLocks noGrp="1"/>
          </p:cNvSpPr>
          <p:nvPr>
            <p:ph type="ftr" sz="quarter" idx="11"/>
          </p:nvPr>
        </p:nvSpPr>
        <p:spPr>
          <a:xfrm>
            <a:off x="4038600" y="6356350"/>
            <a:ext cx="4114800" cy="365125"/>
          </a:xfrm>
        </p:spPr>
        <p:txBody>
          <a:bodyPr numCol="1"/>
          <a:lstStyle>
            <a:lvl1pPr>
              <a:defRPr sz="1500">
                <a:solidFill>
                  <a:schemeClr val="tx1"/>
                </a:solidFill>
                <a:latin typeface="Calibri" panose="020F0502020204030204" pitchFamily="34" charset="0"/>
                <a:cs typeface="Calibri" panose="020F0502020204030204" pitchFamily="34" charset="0"/>
              </a:defRPr>
            </a:lvl1pPr>
          </a:lstStyle>
          <a:p>
            <a:endParaRPr lang="en-US" dirty="0"/>
          </a:p>
        </p:txBody>
      </p:sp>
      <p:sp>
        <p:nvSpPr>
          <p:cNvPr id="8" name="Slide Number Placeholder 4"/>
          <p:cNvSpPr>
            <a:spLocks noGrp="1"/>
          </p:cNvSpPr>
          <p:nvPr>
            <p:ph type="sldNum" sz="quarter" idx="12"/>
          </p:nvPr>
        </p:nvSpPr>
        <p:spPr>
          <a:xfrm>
            <a:off x="8610600" y="6356350"/>
            <a:ext cx="2743200" cy="365125"/>
          </a:xfrm>
        </p:spPr>
        <p:txBody>
          <a:bodyPr numCol="1"/>
          <a:lstStyle>
            <a:lvl1pPr>
              <a:defRPr sz="1500">
                <a:solidFill>
                  <a:schemeClr val="tx1"/>
                </a:solidFill>
              </a:defRPr>
            </a:lvl1pPr>
          </a:lstStyle>
          <a:p>
            <a:fld id="{8B4A9805-B67D-5D4A-85DC-C8E27BA9210B}" type="slidenum">
              <a:rPr lang="en-US" smtClean="0"/>
              <a:pPr/>
              <a:t>‹#›</a:t>
            </a:fld>
            <a:endParaRPr lang="en-US" dirty="0"/>
          </a:p>
        </p:txBody>
      </p:sp>
    </p:spTree>
    <p:extLst>
      <p:ext uri="{BB962C8B-B14F-4D97-AF65-F5344CB8AC3E}">
        <p14:creationId xmlns:p14="http://schemas.microsoft.com/office/powerpoint/2010/main" val="3664314291"/>
      </p:ext>
    </p:extLst>
  </p:cSld>
  <p:clrMapOvr>
    <a:masterClrMapping/>
  </p:clrMapOvr>
  <p:extLst>
    <p:ext uri="{DCECCB84-F9BA-43D5-87BE-67443E8EF086}">
      <p15:sldGuideLst xmlns:p15="http://schemas.microsoft.com/office/powerpoint/2012/main">
        <p15:guide id="1" orient="horz" pos="792">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690074"/>
            <a:ext cx="10515600" cy="2056017"/>
          </a:xfrm>
        </p:spPr>
        <p:txBody>
          <a:bodyPr numCol="1" anchor="b">
            <a:normAutofit/>
          </a:bodyPr>
          <a:lstStyle>
            <a:lvl1pPr>
              <a:defRPr sz="4400">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1850" y="4291295"/>
            <a:ext cx="10515600" cy="1500187"/>
          </a:xfrm>
        </p:spPr>
        <p:txBody>
          <a:bodyPr numCol="1"/>
          <a:lstStyle>
            <a:lvl1pPr marL="0" indent="0">
              <a:buNone/>
              <a:defRPr sz="2400">
                <a:solidFill>
                  <a:srgbClr val="58697D"/>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C3C475-8FF0-0E45-A44E-A4DD8F99FDBB}"/>
              </a:ext>
            </a:extLst>
          </p:cNvPr>
          <p:cNvSpPr>
            <a:spLocks noGrp="1"/>
          </p:cNvSpPr>
          <p:nvPr>
            <p:ph type="dt" sz="half" idx="10"/>
          </p:nvPr>
        </p:nvSpPr>
        <p:spPr/>
        <p:txBody>
          <a:bodyPr numCol="1"/>
          <a:lstStyle>
            <a:lvl1pPr>
              <a:defRPr sz="1500">
                <a:solidFill>
                  <a:schemeClr val="tx1"/>
                </a:solidFill>
              </a:defRPr>
            </a:lvl1pPr>
          </a:lstStyle>
          <a:p>
            <a:fld id="{94CF99B5-DD50-8143-944F-F4A880FFF32D}" type="datetime1">
              <a:rPr lang="en-US" smtClean="0"/>
              <a:t>6/24/2020</a:t>
            </a:fld>
            <a:endParaRPr lang="en-US" dirty="0"/>
          </a:p>
        </p:txBody>
      </p:sp>
      <p:sp>
        <p:nvSpPr>
          <p:cNvPr id="5" name="Footer Placeholder 4">
            <a:extLst>
              <a:ext uri="{FF2B5EF4-FFF2-40B4-BE49-F238E27FC236}">
                <a16:creationId xmlns:a16="http://schemas.microsoft.com/office/drawing/2014/main" id="{7553830C-0ADA-884F-8B1D-372A1FAEC38F}"/>
              </a:ext>
            </a:extLst>
          </p:cNvPr>
          <p:cNvSpPr>
            <a:spLocks noGrp="1"/>
          </p:cNvSpPr>
          <p:nvPr>
            <p:ph type="ftr" sz="quarter" idx="11"/>
          </p:nvPr>
        </p:nvSpPr>
        <p:spPr/>
        <p:txBody>
          <a:bodyPr numCol="1"/>
          <a:lstStyle>
            <a:lvl1pPr>
              <a:defRPr sz="15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91C77EB8-0174-6D4F-A8E6-D9C934F6C74D}"/>
              </a:ext>
            </a:extLst>
          </p:cNvPr>
          <p:cNvSpPr>
            <a:spLocks noGrp="1"/>
          </p:cNvSpPr>
          <p:nvPr>
            <p:ph type="sldNum" sz="quarter" idx="12"/>
          </p:nvPr>
        </p:nvSpPr>
        <p:spPr/>
        <p:txBody>
          <a:bodyPr numCol="1"/>
          <a:lstStyle>
            <a:lvl1pPr>
              <a:defRPr sz="1500">
                <a:solidFill>
                  <a:schemeClr val="tx1"/>
                </a:solidFill>
              </a:defRPr>
            </a:lvl1pPr>
          </a:lstStyle>
          <a:p>
            <a:fld id="{8B4A9805-B67D-5D4A-85DC-C8E27BA9210B}" type="slidenum">
              <a:rPr lang="en-US" smtClean="0"/>
              <a:pPr/>
              <a:t>‹#›</a:t>
            </a:fld>
            <a:endParaRPr lang="en-US" dirty="0"/>
          </a:p>
        </p:txBody>
      </p:sp>
    </p:spTree>
    <p:extLst>
      <p:ext uri="{BB962C8B-B14F-4D97-AF65-F5344CB8AC3E}">
        <p14:creationId xmlns:p14="http://schemas.microsoft.com/office/powerpoint/2010/main" val="2916494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FFFFF"/>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dirty="0"/>
          </a:p>
        </p:txBody>
      </p:sp>
      <p:sp>
        <p:nvSpPr>
          <p:cNvPr id="2" name="Title 1"/>
          <p:cNvSpPr>
            <a:spLocks noGrp="1"/>
          </p:cNvSpPr>
          <p:nvPr>
            <p:ph type="title"/>
          </p:nvPr>
        </p:nvSpPr>
        <p:spPr/>
        <p:txBody>
          <a:bodyPr numCol="1">
            <a:normAutofit/>
          </a:bodyPr>
          <a:lstStyle>
            <a:lvl1pPr>
              <a:defRPr sz="3200">
                <a:solidFill>
                  <a:srgbClr val="007B80"/>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460944"/>
            <a:ext cx="5181600" cy="4758881"/>
          </a:xfrm>
        </p:spPr>
        <p:txBody>
          <a:bodyPr numCol="1"/>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460944"/>
            <a:ext cx="5181600" cy="4758881"/>
          </a:xfrm>
        </p:spPr>
        <p:txBody>
          <a:bodyPr numCol="1"/>
          <a:lstStyle/>
          <a:p>
            <a:pPr lvl="0"/>
            <a:r>
              <a:rPr lang="en-US"/>
              <a:t>Edit Master text styles</a:t>
            </a:r>
          </a:p>
          <a:p>
            <a:pPr lvl="1"/>
            <a:r>
              <a:rPr lang="en-US"/>
              <a:t>Second level</a:t>
            </a:r>
          </a:p>
          <a:p>
            <a:pPr lvl="2"/>
            <a:r>
              <a:rPr lang="en-US"/>
              <a:t>Third level</a:t>
            </a:r>
          </a:p>
          <a:p>
            <a:pPr lvl="3"/>
            <a:r>
              <a:rPr lang="en-US"/>
              <a:t>Fourth level</a:t>
            </a:r>
          </a:p>
        </p:txBody>
      </p:sp>
      <p:cxnSp>
        <p:nvCxnSpPr>
          <p:cNvPr id="9" name="Straight Connector 8"/>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7" name="Date Placeholder 2"/>
          <p:cNvSpPr>
            <a:spLocks noGrp="1"/>
          </p:cNvSpPr>
          <p:nvPr>
            <p:ph type="dt" sz="half" idx="10"/>
          </p:nvPr>
        </p:nvSpPr>
        <p:spPr>
          <a:xfrm>
            <a:off x="838200" y="6356350"/>
            <a:ext cx="2743200" cy="365125"/>
          </a:xfrm>
        </p:spPr>
        <p:txBody>
          <a:bodyPr numCol="1"/>
          <a:lstStyle>
            <a:lvl1pPr>
              <a:defRPr sz="1500">
                <a:solidFill>
                  <a:schemeClr val="tx1"/>
                </a:solidFill>
              </a:defRPr>
            </a:lvl1pPr>
          </a:lstStyle>
          <a:p>
            <a:fld id="{3EB34115-9DF8-0744-9E09-98E61BA15EFA}" type="datetime1">
              <a:rPr lang="en-US" smtClean="0"/>
              <a:t>6/24/2020</a:t>
            </a:fld>
            <a:endParaRPr lang="en-US" dirty="0"/>
          </a:p>
        </p:txBody>
      </p:sp>
      <p:sp>
        <p:nvSpPr>
          <p:cNvPr id="10" name="Footer Placeholder 3"/>
          <p:cNvSpPr>
            <a:spLocks noGrp="1"/>
          </p:cNvSpPr>
          <p:nvPr>
            <p:ph type="ftr" sz="quarter" idx="11"/>
          </p:nvPr>
        </p:nvSpPr>
        <p:spPr>
          <a:xfrm>
            <a:off x="4038600" y="6356350"/>
            <a:ext cx="4114800" cy="365125"/>
          </a:xfrm>
        </p:spPr>
        <p:txBody>
          <a:bodyPr numCol="1"/>
          <a:lstStyle>
            <a:lvl1pPr>
              <a:defRPr sz="1500">
                <a:solidFill>
                  <a:schemeClr val="tx1"/>
                </a:solidFill>
              </a:defRPr>
            </a:lvl1pPr>
          </a:lstStyle>
          <a:p>
            <a:endParaRPr lang="en-US" dirty="0"/>
          </a:p>
        </p:txBody>
      </p:sp>
      <p:sp>
        <p:nvSpPr>
          <p:cNvPr id="11" name="Slide Number Placeholder 4"/>
          <p:cNvSpPr>
            <a:spLocks noGrp="1"/>
          </p:cNvSpPr>
          <p:nvPr>
            <p:ph type="sldNum" sz="quarter" idx="12"/>
          </p:nvPr>
        </p:nvSpPr>
        <p:spPr>
          <a:xfrm>
            <a:off x="8610600" y="6356350"/>
            <a:ext cx="2743200" cy="365125"/>
          </a:xfrm>
        </p:spPr>
        <p:txBody>
          <a:bodyPr numCol="1"/>
          <a:lstStyle>
            <a:lvl1pPr>
              <a:defRPr sz="1500">
                <a:solidFill>
                  <a:schemeClr val="tx1"/>
                </a:solidFill>
              </a:defRPr>
            </a:lvl1pPr>
          </a:lstStyle>
          <a:p>
            <a:fld id="{8B4A9805-B67D-5D4A-85DC-C8E27BA9210B}" type="slidenum">
              <a:rPr lang="en-US" smtClean="0"/>
              <a:pPr/>
              <a:t>‹#›</a:t>
            </a:fld>
            <a:endParaRPr lang="en-US" dirty="0"/>
          </a:p>
        </p:txBody>
      </p:sp>
    </p:spTree>
    <p:extLst>
      <p:ext uri="{BB962C8B-B14F-4D97-AF65-F5344CB8AC3E}">
        <p14:creationId xmlns:p14="http://schemas.microsoft.com/office/powerpoint/2010/main" val="1194606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 Content">
    <p:bg>
      <p:bgPr>
        <a:solidFill>
          <a:srgbClr val="FFFFFF"/>
        </a:soli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838200" y="663169"/>
            <a:ext cx="10515600" cy="624689"/>
          </a:xfrm>
        </p:spPr>
        <p:txBody>
          <a:bodyPr numCol="1">
            <a:normAutofit/>
          </a:bodyPr>
          <a:lstStyle>
            <a:lvl1pPr>
              <a:defRPr sz="3200">
                <a:solidFill>
                  <a:srgbClr val="007B80"/>
                </a:solidFill>
              </a:defRPr>
            </a:lvl1pPr>
          </a:lstStyle>
          <a:p>
            <a:r>
              <a:rPr lang="en-US"/>
              <a:t>Click to edit Master title style</a:t>
            </a:r>
            <a:endParaRPr lang="en-US" dirty="0"/>
          </a:p>
        </p:txBody>
      </p:sp>
      <p:sp>
        <p:nvSpPr>
          <p:cNvPr id="14" name="Content Placeholder 2"/>
          <p:cNvSpPr>
            <a:spLocks noGrp="1"/>
          </p:cNvSpPr>
          <p:nvPr>
            <p:ph sz="quarter" idx="13"/>
          </p:nvPr>
        </p:nvSpPr>
        <p:spPr>
          <a:xfrm>
            <a:off x="838200" y="1457505"/>
            <a:ext cx="5159375" cy="2167128"/>
          </a:xfrm>
        </p:spPr>
        <p:txBody>
          <a:bodyPr numCol="1"/>
          <a:lstStyle/>
          <a:p>
            <a:pPr lvl="0"/>
            <a:r>
              <a:rPr lang="en-US"/>
              <a:t>Edit Master text styles</a:t>
            </a:r>
          </a:p>
          <a:p>
            <a:pPr lvl="1"/>
            <a:r>
              <a:rPr lang="en-US"/>
              <a:t>Second level</a:t>
            </a:r>
          </a:p>
          <a:p>
            <a:pPr lvl="2"/>
            <a:r>
              <a:rPr lang="en-US"/>
              <a:t>Third level</a:t>
            </a:r>
          </a:p>
        </p:txBody>
      </p:sp>
      <p:sp>
        <p:nvSpPr>
          <p:cNvPr id="16" name="Content Placeholder 3"/>
          <p:cNvSpPr>
            <a:spLocks noGrp="1"/>
          </p:cNvSpPr>
          <p:nvPr>
            <p:ph sz="quarter" idx="14"/>
          </p:nvPr>
        </p:nvSpPr>
        <p:spPr>
          <a:xfrm>
            <a:off x="6172200" y="1457095"/>
            <a:ext cx="5181600" cy="2166938"/>
          </a:xfrm>
        </p:spPr>
        <p:txBody>
          <a:bodyPr numCol="1"/>
          <a:lstStyle/>
          <a:p>
            <a:pPr lvl="0"/>
            <a:r>
              <a:rPr lang="en-US"/>
              <a:t>Edit Master text styles</a:t>
            </a:r>
          </a:p>
          <a:p>
            <a:pPr lvl="1"/>
            <a:r>
              <a:rPr lang="en-US"/>
              <a:t>Second level</a:t>
            </a:r>
          </a:p>
          <a:p>
            <a:pPr lvl="2"/>
            <a:r>
              <a:rPr lang="en-US"/>
              <a:t>Third level</a:t>
            </a:r>
          </a:p>
        </p:txBody>
      </p:sp>
      <p:sp>
        <p:nvSpPr>
          <p:cNvPr id="4" name="Content Placeholder 4"/>
          <p:cNvSpPr>
            <a:spLocks noGrp="1"/>
          </p:cNvSpPr>
          <p:nvPr>
            <p:ph sz="half" idx="2"/>
          </p:nvPr>
        </p:nvSpPr>
        <p:spPr>
          <a:xfrm>
            <a:off x="839788" y="4040252"/>
            <a:ext cx="5157787" cy="2168270"/>
          </a:xfrm>
        </p:spPr>
        <p:txBody>
          <a:bodyPr numCol="1"/>
          <a:lstStyle/>
          <a:p>
            <a:pPr lvl="0"/>
            <a:r>
              <a:rPr lang="en-US"/>
              <a:t>Edit Master text styles</a:t>
            </a:r>
          </a:p>
          <a:p>
            <a:pPr lvl="1"/>
            <a:r>
              <a:rPr lang="en-US"/>
              <a:t>Second level</a:t>
            </a:r>
          </a:p>
          <a:p>
            <a:pPr lvl="2"/>
            <a:r>
              <a:rPr lang="en-US"/>
              <a:t>Third level</a:t>
            </a:r>
          </a:p>
        </p:txBody>
      </p:sp>
      <p:sp>
        <p:nvSpPr>
          <p:cNvPr id="6" name="Content Placeholder 5"/>
          <p:cNvSpPr>
            <a:spLocks noGrp="1"/>
          </p:cNvSpPr>
          <p:nvPr>
            <p:ph sz="quarter" idx="4"/>
          </p:nvPr>
        </p:nvSpPr>
        <p:spPr>
          <a:xfrm>
            <a:off x="6172200" y="4040252"/>
            <a:ext cx="5183188" cy="2168270"/>
          </a:xfrm>
        </p:spPr>
        <p:txBody>
          <a:bodyPr numCol="1"/>
          <a:lstStyle/>
          <a:p>
            <a:pPr lvl="0"/>
            <a:r>
              <a:rPr lang="en-US"/>
              <a:t>Edit Master text styles</a:t>
            </a:r>
          </a:p>
          <a:p>
            <a:pPr lvl="1"/>
            <a:r>
              <a:rPr lang="en-US"/>
              <a:t>Second level</a:t>
            </a:r>
          </a:p>
          <a:p>
            <a:pPr lvl="2"/>
            <a:r>
              <a:rPr lang="en-US"/>
              <a:t>Third level</a:t>
            </a:r>
          </a:p>
        </p:txBody>
      </p:sp>
      <p:cxnSp>
        <p:nvCxnSpPr>
          <p:cNvPr id="10" name="Straight Connector 9"/>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8" name="Date Placeholder 2"/>
          <p:cNvSpPr>
            <a:spLocks noGrp="1"/>
          </p:cNvSpPr>
          <p:nvPr>
            <p:ph type="dt" sz="half" idx="10"/>
          </p:nvPr>
        </p:nvSpPr>
        <p:spPr>
          <a:xfrm>
            <a:off x="838200" y="6356350"/>
            <a:ext cx="2743200" cy="365125"/>
          </a:xfrm>
        </p:spPr>
        <p:txBody>
          <a:bodyPr numCol="1"/>
          <a:lstStyle>
            <a:lvl1pPr>
              <a:defRPr sz="1500">
                <a:solidFill>
                  <a:schemeClr val="tx1"/>
                </a:solidFill>
              </a:defRPr>
            </a:lvl1pPr>
          </a:lstStyle>
          <a:p>
            <a:fld id="{87C9F9AE-AB58-3340-AE92-624EEA36FDFC}" type="datetime1">
              <a:rPr lang="en-US" smtClean="0"/>
              <a:t>6/24/2020</a:t>
            </a:fld>
            <a:endParaRPr lang="en-US" dirty="0"/>
          </a:p>
        </p:txBody>
      </p:sp>
      <p:sp>
        <p:nvSpPr>
          <p:cNvPr id="9" name="Footer Placeholder 3"/>
          <p:cNvSpPr>
            <a:spLocks noGrp="1"/>
          </p:cNvSpPr>
          <p:nvPr>
            <p:ph type="ftr" sz="quarter" idx="11"/>
          </p:nvPr>
        </p:nvSpPr>
        <p:spPr>
          <a:xfrm>
            <a:off x="4038600" y="6356350"/>
            <a:ext cx="4114800" cy="365125"/>
          </a:xfrm>
        </p:spPr>
        <p:txBody>
          <a:bodyPr numCol="1"/>
          <a:lstStyle>
            <a:lvl1pPr>
              <a:defRPr sz="1500">
                <a:solidFill>
                  <a:schemeClr val="tx1"/>
                </a:solidFill>
              </a:defRPr>
            </a:lvl1pPr>
          </a:lstStyle>
          <a:p>
            <a:endParaRPr lang="en-US" dirty="0"/>
          </a:p>
        </p:txBody>
      </p:sp>
      <p:sp>
        <p:nvSpPr>
          <p:cNvPr id="11" name="Slide Number Placeholder 4"/>
          <p:cNvSpPr>
            <a:spLocks noGrp="1"/>
          </p:cNvSpPr>
          <p:nvPr>
            <p:ph type="sldNum" sz="quarter" idx="12"/>
          </p:nvPr>
        </p:nvSpPr>
        <p:spPr>
          <a:xfrm>
            <a:off x="8610600" y="6356350"/>
            <a:ext cx="2743200" cy="365125"/>
          </a:xfrm>
        </p:spPr>
        <p:txBody>
          <a:bodyPr numCol="1"/>
          <a:lstStyle>
            <a:lvl1pPr>
              <a:defRPr sz="1500">
                <a:solidFill>
                  <a:schemeClr val="tx1"/>
                </a:solidFill>
              </a:defRPr>
            </a:lvl1pPr>
          </a:lstStyle>
          <a:p>
            <a:fld id="{8B4A9805-B67D-5D4A-85DC-C8E27BA9210B}" type="slidenum">
              <a:rPr lang="en-US" smtClean="0"/>
              <a:pPr/>
              <a:t>‹#›</a:t>
            </a:fld>
            <a:endParaRPr lang="en-US" dirty="0"/>
          </a:p>
        </p:txBody>
      </p:sp>
    </p:spTree>
    <p:extLst>
      <p:ext uri="{BB962C8B-B14F-4D97-AF65-F5344CB8AC3E}">
        <p14:creationId xmlns:p14="http://schemas.microsoft.com/office/powerpoint/2010/main" val="933367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60957"/>
            <a:ext cx="10515600" cy="624689"/>
          </a:xfrm>
        </p:spPr>
        <p:txBody>
          <a:bodyPr numCol="1">
            <a:normAutofit/>
          </a:bodyPr>
          <a:lstStyle>
            <a:lvl1pPr algn="ctr">
              <a:defRPr sz="3200">
                <a:solidFill>
                  <a:srgbClr val="007B80"/>
                </a:solidFill>
              </a:defRPr>
            </a:lvl1pPr>
          </a:lstStyle>
          <a:p>
            <a:r>
              <a:rPr lang="en-US"/>
              <a:t>Click to edit Master title style</a:t>
            </a:r>
          </a:p>
        </p:txBody>
      </p:sp>
      <p:sp>
        <p:nvSpPr>
          <p:cNvPr id="3" name="Date Placeholder 2"/>
          <p:cNvSpPr>
            <a:spLocks noGrp="1"/>
          </p:cNvSpPr>
          <p:nvPr>
            <p:ph type="dt" sz="half" idx="10"/>
          </p:nvPr>
        </p:nvSpPr>
        <p:spPr/>
        <p:txBody>
          <a:bodyPr numCol="1"/>
          <a:lstStyle>
            <a:lvl1pPr>
              <a:defRPr sz="1500">
                <a:solidFill>
                  <a:schemeClr val="tx1"/>
                </a:solidFill>
              </a:defRPr>
            </a:lvl1pPr>
          </a:lstStyle>
          <a:p>
            <a:fld id="{3F89E57B-AFEF-764E-8AFC-FBD96136C90C}" type="datetime1">
              <a:rPr lang="en-US" smtClean="0"/>
              <a:t>6/24/2020</a:t>
            </a:fld>
            <a:endParaRPr lang="en-US" dirty="0"/>
          </a:p>
        </p:txBody>
      </p:sp>
      <p:sp>
        <p:nvSpPr>
          <p:cNvPr id="4" name="Footer Placeholder 3"/>
          <p:cNvSpPr>
            <a:spLocks noGrp="1"/>
          </p:cNvSpPr>
          <p:nvPr>
            <p:ph type="ftr" sz="quarter" idx="11"/>
          </p:nvPr>
        </p:nvSpPr>
        <p:spPr/>
        <p:txBody>
          <a:bodyPr numCol="1"/>
          <a:lstStyle>
            <a:lvl1pPr>
              <a:defRPr sz="1500">
                <a:solidFill>
                  <a:schemeClr val="tx1"/>
                </a:solidFill>
              </a:defRPr>
            </a:lvl1pPr>
          </a:lstStyle>
          <a:p>
            <a:endParaRPr lang="en-US" dirty="0"/>
          </a:p>
        </p:txBody>
      </p:sp>
      <p:sp>
        <p:nvSpPr>
          <p:cNvPr id="5" name="Slide Number Placeholder 4"/>
          <p:cNvSpPr>
            <a:spLocks noGrp="1"/>
          </p:cNvSpPr>
          <p:nvPr>
            <p:ph type="sldNum" sz="quarter" idx="12"/>
          </p:nvPr>
        </p:nvSpPr>
        <p:spPr/>
        <p:txBody>
          <a:bodyPr numCol="1"/>
          <a:lstStyle>
            <a:lvl1pPr>
              <a:defRPr sz="1500">
                <a:solidFill>
                  <a:schemeClr val="tx1"/>
                </a:solidFill>
              </a:defRPr>
            </a:lvl1pPr>
          </a:lstStyle>
          <a:p>
            <a:fld id="{8B4A9805-B67D-5D4A-85DC-C8E27BA9210B}" type="slidenum">
              <a:rPr lang="en-US" smtClean="0"/>
              <a:pPr/>
              <a:t>‹#›</a:t>
            </a:fld>
            <a:endParaRPr lang="en-US" dirty="0"/>
          </a:p>
        </p:txBody>
      </p:sp>
      <p:cxnSp>
        <p:nvCxnSpPr>
          <p:cNvPr id="6" name="Straight Connector 5"/>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031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with description ">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solidFill>
                  <a:srgbClr val="007B80"/>
                </a:solidFill>
              </a:defRPr>
            </a:lvl1pPr>
          </a:lstStyle>
          <a:p>
            <a:r>
              <a:rPr lang="en-US"/>
              <a:t>Click to edit Master title style</a:t>
            </a:r>
            <a:endParaRPr lang="en-US" dirty="0"/>
          </a:p>
        </p:txBody>
      </p:sp>
      <p:sp>
        <p:nvSpPr>
          <p:cNvPr id="4" name="Text Placeholder 2"/>
          <p:cNvSpPr>
            <a:spLocks noGrp="1"/>
          </p:cNvSpPr>
          <p:nvPr>
            <p:ph type="body" sz="half" idx="2" hasCustomPrompt="1"/>
          </p:nvPr>
        </p:nvSpPr>
        <p:spPr>
          <a:xfrm>
            <a:off x="839788" y="2057400"/>
            <a:ext cx="3932237" cy="3811588"/>
          </a:xfrm>
        </p:spPr>
        <p:txBody>
          <a:bodyPr numCol="1"/>
          <a:lstStyle>
            <a:lvl1pPr marL="0" marR="0" indent="0" algn="l" defTabSz="914400" rtl="0" eaLnBrk="1" latinLnBrk="0" hangingPunct="1">
              <a:lnSpc>
                <a:spcPct val="90000"/>
              </a:lnSpc>
              <a:spcBef>
                <a:spcPts val="1000"/>
              </a:spcBef>
              <a:spcAft>
                <a:spcPts val="0"/>
              </a:spcAft>
              <a:buClrTx/>
              <a:buSzTx/>
              <a:buFont typeface="Arial"/>
              <a:buNone/>
              <a:tabLst/>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latinLnBrk="0" hangingPunct="1">
              <a:lnSpc>
                <a:spcPct val="90000"/>
              </a:lnSpc>
              <a:spcBef>
                <a:spcPts val="1000"/>
              </a:spcBef>
              <a:spcAft>
                <a:spcPts val="0"/>
              </a:spcAft>
              <a:buClrTx/>
              <a:buSzTx/>
              <a:buFont typeface="Arial"/>
              <a:buNone/>
              <a:tabLst/>
              <a:defRPr/>
            </a:pPr>
            <a:r>
              <a:rPr lang="en-US" dirty="0"/>
              <a:t>Click to add short description of video/audio content. Create unique link, ”Women in the 20th Century Video”.</a:t>
            </a:r>
          </a:p>
          <a:p>
            <a:pPr marL="0" marR="0" lvl="0" indent="0" algn="l" defTabSz="914400" rtl="0" eaLnBrk="1" latinLnBrk="0" hangingPunct="1">
              <a:lnSpc>
                <a:spcPct val="90000"/>
              </a:lnSpc>
              <a:spcBef>
                <a:spcPts val="1000"/>
              </a:spcBef>
              <a:spcAft>
                <a:spcPts val="0"/>
              </a:spcAft>
              <a:buClrTx/>
              <a:buSzTx/>
              <a:buFont typeface="Arial"/>
              <a:buNone/>
              <a:tabLst/>
              <a:defRPr/>
            </a:pPr>
            <a:endParaRPr lang="en-US" dirty="0"/>
          </a:p>
        </p:txBody>
      </p:sp>
      <p:sp>
        <p:nvSpPr>
          <p:cNvPr id="12" name="Picture Placeholder 3"/>
          <p:cNvSpPr>
            <a:spLocks noGrp="1"/>
          </p:cNvSpPr>
          <p:nvPr>
            <p:ph type="pic" sz="quarter" idx="13" hasCustomPrompt="1"/>
          </p:nvPr>
        </p:nvSpPr>
        <p:spPr>
          <a:xfrm>
            <a:off x="5183188" y="954088"/>
            <a:ext cx="6170612" cy="4906962"/>
          </a:xfrm>
        </p:spPr>
        <p:txBody>
          <a:bodyPr numCol="1"/>
          <a:lstStyle/>
          <a:p>
            <a:r>
              <a:rPr lang="en-US" dirty="0"/>
              <a:t>Add Screenshot of the Video</a:t>
            </a:r>
          </a:p>
        </p:txBody>
      </p:sp>
      <p:sp>
        <p:nvSpPr>
          <p:cNvPr id="5" name="Date Placeholder 4"/>
          <p:cNvSpPr>
            <a:spLocks noGrp="1"/>
          </p:cNvSpPr>
          <p:nvPr>
            <p:ph type="dt" sz="half" idx="10"/>
          </p:nvPr>
        </p:nvSpPr>
        <p:spPr/>
        <p:txBody>
          <a:bodyPr numCol="1"/>
          <a:lstStyle>
            <a:lvl1pPr>
              <a:defRPr sz="1500">
                <a:solidFill>
                  <a:schemeClr val="tx1"/>
                </a:solidFill>
              </a:defRPr>
            </a:lvl1pPr>
          </a:lstStyle>
          <a:p>
            <a:fld id="{232320EA-2465-BA4C-966C-8D78415C94A6}" type="datetime1">
              <a:rPr lang="en-US" smtClean="0"/>
              <a:t>6/24/2020</a:t>
            </a:fld>
            <a:endParaRPr lang="en-US" dirty="0"/>
          </a:p>
        </p:txBody>
      </p:sp>
      <p:sp>
        <p:nvSpPr>
          <p:cNvPr id="6" name="Footer Placeholder 5"/>
          <p:cNvSpPr>
            <a:spLocks noGrp="1"/>
          </p:cNvSpPr>
          <p:nvPr>
            <p:ph type="ftr" sz="quarter" idx="11"/>
          </p:nvPr>
        </p:nvSpPr>
        <p:spPr/>
        <p:txBody>
          <a:bodyPr numCol="1"/>
          <a:lstStyle>
            <a:lvl1pPr>
              <a:defRPr sz="1500">
                <a:solidFill>
                  <a:schemeClr val="tx1"/>
                </a:solidFill>
              </a:defRPr>
            </a:lvl1pPr>
          </a:lstStyle>
          <a:p>
            <a:endParaRPr lang="en-US" dirty="0"/>
          </a:p>
        </p:txBody>
      </p:sp>
      <p:sp>
        <p:nvSpPr>
          <p:cNvPr id="7" name="Slide Number Placeholder 6"/>
          <p:cNvSpPr>
            <a:spLocks noGrp="1"/>
          </p:cNvSpPr>
          <p:nvPr>
            <p:ph type="sldNum" sz="quarter" idx="12"/>
          </p:nvPr>
        </p:nvSpPr>
        <p:spPr/>
        <p:txBody>
          <a:bodyPr numCol="1"/>
          <a:lstStyle>
            <a:lvl1pPr>
              <a:defRPr>
                <a:solidFill>
                  <a:schemeClr val="tx1"/>
                </a:solidFill>
              </a:defRPr>
            </a:lvl1pPr>
          </a:lstStyle>
          <a:p>
            <a:fld id="{8B4A9805-B67D-5D4A-85DC-C8E27BA9210B}" type="slidenum">
              <a:rPr lang="en-US" smtClean="0"/>
              <a:pPr/>
              <a:t>‹#›</a:t>
            </a:fld>
            <a:endParaRPr lang="en-US" dirty="0"/>
          </a:p>
        </p:txBody>
      </p:sp>
      <p:cxnSp>
        <p:nvCxnSpPr>
          <p:cNvPr id="8" name="Straight Connector 7"/>
          <p:cNvCxnSpPr/>
          <p:nvPr userDrawn="1"/>
        </p:nvCxnSpPr>
        <p:spPr>
          <a:xfrm flipV="1">
            <a:off x="914401" y="2049681"/>
            <a:ext cx="3857624" cy="7719"/>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90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numCol="1" anchor="b"/>
          <a:lstStyle>
            <a:lvl1pPr>
              <a:defRPr sz="3200">
                <a:solidFill>
                  <a:srgbClr val="007B80"/>
                </a:solidFill>
              </a:defRPr>
            </a:lvl1pPr>
          </a:lstStyle>
          <a:p>
            <a:r>
              <a:rPr lang="en-US"/>
              <a:t>Click to edit Master title style</a:t>
            </a:r>
          </a:p>
        </p:txBody>
      </p:sp>
      <p:sp>
        <p:nvSpPr>
          <p:cNvPr id="4" name="Text Placeholder 2"/>
          <p:cNvSpPr>
            <a:spLocks noGrp="1"/>
          </p:cNvSpPr>
          <p:nvPr>
            <p:ph type="body" sz="half" idx="2"/>
          </p:nvPr>
        </p:nvSpPr>
        <p:spPr>
          <a:xfrm>
            <a:off x="839788" y="2230654"/>
            <a:ext cx="3932237" cy="3465080"/>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3"/>
          <p:cNvSpPr>
            <a:spLocks noGrp="1"/>
          </p:cNvSpPr>
          <p:nvPr>
            <p:ph type="pic" idx="1"/>
          </p:nvPr>
        </p:nvSpPr>
        <p:spPr>
          <a:xfrm>
            <a:off x="5183188" y="987425"/>
            <a:ext cx="6172200" cy="4873625"/>
          </a:xfrm>
        </p:spPr>
        <p:txBody>
          <a:bodyPr numCol="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p:txBody>
          <a:bodyPr numCol="1"/>
          <a:lstStyle>
            <a:lvl1pPr>
              <a:defRPr sz="1500">
                <a:solidFill>
                  <a:schemeClr val="tx1"/>
                </a:solidFill>
              </a:defRPr>
            </a:lvl1pPr>
          </a:lstStyle>
          <a:p>
            <a:fld id="{ED437830-F57E-A247-A1C6-F6613F608BE6}" type="datetime1">
              <a:rPr lang="en-US" smtClean="0"/>
              <a:t>6/24/2020</a:t>
            </a:fld>
            <a:endParaRPr lang="en-US" dirty="0"/>
          </a:p>
        </p:txBody>
      </p:sp>
      <p:sp>
        <p:nvSpPr>
          <p:cNvPr id="6" name="Footer Placeholder 5"/>
          <p:cNvSpPr>
            <a:spLocks noGrp="1"/>
          </p:cNvSpPr>
          <p:nvPr>
            <p:ph type="ftr" sz="quarter" idx="11"/>
          </p:nvPr>
        </p:nvSpPr>
        <p:spPr/>
        <p:txBody>
          <a:bodyPr numCol="1"/>
          <a:lstStyle>
            <a:lvl1pPr>
              <a:defRPr sz="1500">
                <a:solidFill>
                  <a:schemeClr val="tx1"/>
                </a:solidFill>
              </a:defRPr>
            </a:lvl1pPr>
          </a:lstStyle>
          <a:p>
            <a:endParaRPr lang="en-US" dirty="0"/>
          </a:p>
        </p:txBody>
      </p:sp>
      <p:sp>
        <p:nvSpPr>
          <p:cNvPr id="7" name="Slide Number Placeholder 6"/>
          <p:cNvSpPr>
            <a:spLocks noGrp="1"/>
          </p:cNvSpPr>
          <p:nvPr>
            <p:ph type="sldNum" sz="quarter" idx="12"/>
          </p:nvPr>
        </p:nvSpPr>
        <p:spPr/>
        <p:txBody>
          <a:bodyPr numCol="1"/>
          <a:lstStyle>
            <a:lvl1pPr>
              <a:defRPr>
                <a:solidFill>
                  <a:schemeClr val="tx1"/>
                </a:solidFill>
              </a:defRPr>
            </a:lvl1pPr>
          </a:lstStyle>
          <a:p>
            <a:fld id="{8B4A9805-B67D-5D4A-85DC-C8E27BA9210B}" type="slidenum">
              <a:rPr lang="en-US" smtClean="0"/>
              <a:pPr/>
              <a:t>‹#›</a:t>
            </a:fld>
            <a:endParaRPr lang="en-US" dirty="0"/>
          </a:p>
        </p:txBody>
      </p:sp>
      <p:cxnSp>
        <p:nvCxnSpPr>
          <p:cNvPr id="8" name="Straight Connector 7"/>
          <p:cNvCxnSpPr/>
          <p:nvPr userDrawn="1"/>
        </p:nvCxnSpPr>
        <p:spPr>
          <a:xfrm flipV="1">
            <a:off x="914401" y="2049681"/>
            <a:ext cx="3857624" cy="7719"/>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4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cessible Display Equations">
    <p:bg>
      <p:bgPr>
        <a:solidFill>
          <a:srgbClr val="FFFFFF"/>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464F6C1-F2F9-594E-AEB6-953F8DE910C0}"/>
              </a:ext>
            </a:extLst>
          </p:cNvPr>
          <p:cNvSpPr>
            <a:spLocks noGrp="1"/>
          </p:cNvSpPr>
          <p:nvPr>
            <p:ph type="title"/>
          </p:nvPr>
        </p:nvSpPr>
        <p:spPr>
          <a:xfrm>
            <a:off x="838199" y="660400"/>
            <a:ext cx="10515600" cy="624689"/>
          </a:xfrm>
        </p:spPr>
        <p:txBody>
          <a:bodyPr numCol="1">
            <a:normAutofit/>
          </a:bodyPr>
          <a:lstStyle>
            <a:lvl1pPr>
              <a:defRPr sz="3200">
                <a:solidFill>
                  <a:srgbClr val="007B80"/>
                </a:solidFill>
              </a:defRPr>
            </a:lvl1pPr>
          </a:lstStyle>
          <a:p>
            <a:r>
              <a:rPr lang="en-US"/>
              <a:t>Click to edit Master title style</a:t>
            </a:r>
            <a:endParaRPr lang="en-US" dirty="0"/>
          </a:p>
        </p:txBody>
      </p:sp>
      <p:sp>
        <p:nvSpPr>
          <p:cNvPr id="14" name="Content Placeholder 1">
            <a:extLst>
              <a:ext uri="{FF2B5EF4-FFF2-40B4-BE49-F238E27FC236}">
                <a16:creationId xmlns:a16="http://schemas.microsoft.com/office/drawing/2014/main" id="{266A8B3E-9539-4748-BDCD-9C3904F91034}"/>
              </a:ext>
            </a:extLst>
          </p:cNvPr>
          <p:cNvSpPr>
            <a:spLocks noGrp="1"/>
          </p:cNvSpPr>
          <p:nvPr>
            <p:ph sz="quarter" idx="10" hasCustomPrompt="1"/>
          </p:nvPr>
        </p:nvSpPr>
        <p:spPr>
          <a:xfrm>
            <a:off x="838200" y="1459431"/>
            <a:ext cx="11207496" cy="464058"/>
          </a:xfrm>
        </p:spPr>
        <p:txBody>
          <a:bodyPr numCol="1">
            <a:normAutofit/>
          </a:bodyPr>
          <a:lstStyle>
            <a:lvl1pPr marL="228600" marR="0" indent="-228600" algn="l" defTabSz="914400" rtl="0" eaLnBrk="1" latinLnBrk="0" hangingPunct="1">
              <a:lnSpc>
                <a:spcPct val="90000"/>
              </a:lnSpc>
              <a:spcBef>
                <a:spcPts val="1000"/>
              </a:spcBef>
              <a:spcAft>
                <a:spcPts val="0"/>
              </a:spcAft>
              <a:buClrTx/>
              <a:buSzTx/>
              <a:buFont typeface="Arial"/>
              <a:buChar char="•"/>
              <a:tabLst/>
              <a:defRPr sz="2400">
                <a:latin typeface="+mj-lt"/>
                <a:ea typeface="Verdana" charset="0"/>
                <a:cs typeface="Verdana" charset="0"/>
              </a:defRPr>
            </a:lvl1pPr>
          </a:lstStyle>
          <a:p>
            <a:pPr lvl="0"/>
            <a:r>
              <a:rPr lang="en-US" dirty="0"/>
              <a:t>This is the first placeholder. Create equation and display below this placeholder. </a:t>
            </a:r>
          </a:p>
        </p:txBody>
      </p:sp>
      <p:sp>
        <p:nvSpPr>
          <p:cNvPr id="15" name="Content Placeholder 2">
            <a:extLst>
              <a:ext uri="{FF2B5EF4-FFF2-40B4-BE49-F238E27FC236}">
                <a16:creationId xmlns:a16="http://schemas.microsoft.com/office/drawing/2014/main" id="{B6847687-B6D3-6B4C-A086-0D3A7BDCC936}"/>
              </a:ext>
            </a:extLst>
          </p:cNvPr>
          <p:cNvSpPr>
            <a:spLocks noGrp="1"/>
          </p:cNvSpPr>
          <p:nvPr>
            <p:ph sz="quarter" idx="12" hasCustomPrompt="1"/>
          </p:nvPr>
        </p:nvSpPr>
        <p:spPr>
          <a:xfrm>
            <a:off x="838200" y="3024937"/>
            <a:ext cx="11207496" cy="464058"/>
          </a:xfrm>
        </p:spPr>
        <p:txBody>
          <a:bodyPr numCol="1">
            <a:normAutofit/>
          </a:bodyPr>
          <a:lstStyle>
            <a:lvl1pPr marL="228600" marR="0" indent="-228600" algn="l" defTabSz="914400" rtl="0" eaLnBrk="1" latinLnBrk="0" hangingPunct="1">
              <a:lnSpc>
                <a:spcPct val="90000"/>
              </a:lnSpc>
              <a:spcBef>
                <a:spcPts val="1000"/>
              </a:spcBef>
              <a:spcAft>
                <a:spcPts val="0"/>
              </a:spcAft>
              <a:buClrTx/>
              <a:buSzTx/>
              <a:buFont typeface="Arial"/>
              <a:buChar char="•"/>
              <a:tabLst/>
              <a:defRPr sz="2400">
                <a:latin typeface="+mj-lt"/>
                <a:ea typeface="Verdana" charset="0"/>
                <a:cs typeface="Verdana" charset="0"/>
              </a:defRPr>
            </a:lvl1pPr>
          </a:lstStyle>
          <a:p>
            <a:pPr lvl="0"/>
            <a:r>
              <a:rPr lang="en-US" dirty="0"/>
              <a:t>This is the second placeholder. Avoid inline equations. </a:t>
            </a:r>
          </a:p>
        </p:txBody>
      </p:sp>
      <p:sp>
        <p:nvSpPr>
          <p:cNvPr id="16" name="Content Placeholder 3">
            <a:extLst>
              <a:ext uri="{FF2B5EF4-FFF2-40B4-BE49-F238E27FC236}">
                <a16:creationId xmlns:a16="http://schemas.microsoft.com/office/drawing/2014/main" id="{19CB48E5-DB50-F74A-810F-D171B6B8F234}"/>
              </a:ext>
            </a:extLst>
          </p:cNvPr>
          <p:cNvSpPr>
            <a:spLocks noGrp="1"/>
          </p:cNvSpPr>
          <p:nvPr>
            <p:ph sz="quarter" idx="14" hasCustomPrompt="1"/>
          </p:nvPr>
        </p:nvSpPr>
        <p:spPr>
          <a:xfrm>
            <a:off x="838199" y="4590443"/>
            <a:ext cx="11207497" cy="891540"/>
          </a:xfrm>
        </p:spPr>
        <p:txBody>
          <a:bodyPr numCol="1">
            <a:normAutofit/>
          </a:bodyPr>
          <a:lstStyle>
            <a:lvl1pPr>
              <a:defRPr sz="2400">
                <a:latin typeface="+mj-lt"/>
                <a:ea typeface="Verdana" charset="0"/>
                <a:cs typeface="Verdana" charset="0"/>
              </a:defRPr>
            </a:lvl1pPr>
          </a:lstStyle>
          <a:p>
            <a:pPr lvl="0"/>
            <a:r>
              <a:rPr lang="en-US" dirty="0"/>
              <a:t>This is the third placeholder. Check Reading Order. Compositor will flatten equations and add alt text to the image. </a:t>
            </a:r>
          </a:p>
        </p:txBody>
      </p:sp>
      <p:cxnSp>
        <p:nvCxnSpPr>
          <p:cNvPr id="6" name="Straight Connector 5"/>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7" name="Date Placeholder 2"/>
          <p:cNvSpPr>
            <a:spLocks noGrp="1"/>
          </p:cNvSpPr>
          <p:nvPr>
            <p:ph type="dt" sz="half" idx="15"/>
          </p:nvPr>
        </p:nvSpPr>
        <p:spPr>
          <a:xfrm>
            <a:off x="838200" y="6356350"/>
            <a:ext cx="2743200" cy="365125"/>
          </a:xfrm>
        </p:spPr>
        <p:txBody>
          <a:bodyPr numCol="1"/>
          <a:lstStyle>
            <a:lvl1pPr>
              <a:defRPr sz="1500">
                <a:solidFill>
                  <a:schemeClr val="tx1"/>
                </a:solidFill>
              </a:defRPr>
            </a:lvl1pPr>
          </a:lstStyle>
          <a:p>
            <a:fld id="{99A1AFAB-3595-7048-87FE-EE82ECE4A1B8}" type="datetime1">
              <a:rPr lang="en-US" smtClean="0"/>
              <a:t>6/24/2020</a:t>
            </a:fld>
            <a:endParaRPr lang="en-US" dirty="0"/>
          </a:p>
        </p:txBody>
      </p:sp>
      <p:sp>
        <p:nvSpPr>
          <p:cNvPr id="8" name="Footer Placeholder 3"/>
          <p:cNvSpPr>
            <a:spLocks noGrp="1"/>
          </p:cNvSpPr>
          <p:nvPr>
            <p:ph type="ftr" sz="quarter" idx="11"/>
          </p:nvPr>
        </p:nvSpPr>
        <p:spPr>
          <a:xfrm>
            <a:off x="4038600" y="6356350"/>
            <a:ext cx="4114800" cy="365125"/>
          </a:xfrm>
        </p:spPr>
        <p:txBody>
          <a:bodyPr numCol="1"/>
          <a:lstStyle>
            <a:lvl1pPr>
              <a:defRPr sz="1500">
                <a:solidFill>
                  <a:schemeClr val="tx1"/>
                </a:solidFill>
              </a:defRPr>
            </a:lvl1pPr>
          </a:lstStyle>
          <a:p>
            <a:endParaRPr lang="en-US" dirty="0"/>
          </a:p>
        </p:txBody>
      </p:sp>
      <p:sp>
        <p:nvSpPr>
          <p:cNvPr id="9" name="Slide Number Placeholder 4"/>
          <p:cNvSpPr>
            <a:spLocks noGrp="1"/>
          </p:cNvSpPr>
          <p:nvPr>
            <p:ph type="sldNum" sz="quarter" idx="16"/>
          </p:nvPr>
        </p:nvSpPr>
        <p:spPr>
          <a:xfrm>
            <a:off x="8610600" y="6356350"/>
            <a:ext cx="2743200" cy="365125"/>
          </a:xfrm>
        </p:spPr>
        <p:txBody>
          <a:bodyPr numCol="1"/>
          <a:lstStyle>
            <a:lvl1pPr>
              <a:defRPr>
                <a:solidFill>
                  <a:schemeClr val="tx1"/>
                </a:solidFill>
              </a:defRPr>
            </a:lvl1pPr>
          </a:lstStyle>
          <a:p>
            <a:fld id="{8B4A9805-B67D-5D4A-85DC-C8E27BA9210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cessible Inline Equations">
    <p:bg>
      <p:bgPr>
        <a:solidFill>
          <a:srgbClr val="FFFFFF"/>
        </a:soli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a:xfrm>
            <a:off x="838200" y="660633"/>
            <a:ext cx="10515600" cy="624689"/>
          </a:xfrm>
        </p:spPr>
        <p:txBody>
          <a:bodyPr numCol="1">
            <a:normAutofit/>
          </a:bodyPr>
          <a:lstStyle>
            <a:lvl1pPr>
              <a:defRPr sz="3200">
                <a:solidFill>
                  <a:srgbClr val="007B80"/>
                </a:solidFill>
              </a:defRPr>
            </a:lvl1pPr>
          </a:lstStyle>
          <a:p>
            <a:r>
              <a:rPr lang="en-US"/>
              <a:t>Click to edit Master title style</a:t>
            </a:r>
          </a:p>
        </p:txBody>
      </p:sp>
      <p:sp>
        <p:nvSpPr>
          <p:cNvPr id="19" name="Content Placeholder 1">
            <a:extLst>
              <a:ext uri="{FF2B5EF4-FFF2-40B4-BE49-F238E27FC236}">
                <a16:creationId xmlns:a16="http://schemas.microsoft.com/office/drawing/2014/main" id="{02396F16-A1A2-3D48-A658-9450CA7994B6}"/>
              </a:ext>
            </a:extLst>
          </p:cNvPr>
          <p:cNvSpPr>
            <a:spLocks noGrp="1"/>
          </p:cNvSpPr>
          <p:nvPr>
            <p:ph sz="quarter" idx="18" hasCustomPrompt="1"/>
          </p:nvPr>
        </p:nvSpPr>
        <p:spPr>
          <a:xfrm>
            <a:off x="838199" y="1455738"/>
            <a:ext cx="10525125" cy="599204"/>
          </a:xfrm>
        </p:spPr>
        <p:txBody>
          <a:bodyPr numCol="1">
            <a:normAutofit/>
          </a:bodyPr>
          <a:lstStyle>
            <a:lvl1pPr>
              <a:defRPr sz="2400"/>
            </a:lvl1pPr>
            <a:lvl2pPr marL="457200" indent="0">
              <a:buNone/>
              <a:defRPr/>
            </a:lvl2pPr>
          </a:lstStyle>
          <a:p>
            <a:pPr lvl="0"/>
            <a:r>
              <a:rPr lang="en-US" sz="2400" dirty="0"/>
              <a:t>This is the first placeholder. I will create an equation here: </a:t>
            </a:r>
            <a:endParaRPr lang="en-US" dirty="0"/>
          </a:p>
        </p:txBody>
      </p:sp>
      <p:sp>
        <p:nvSpPr>
          <p:cNvPr id="22" name="Content Placeholder 2">
            <a:extLst>
              <a:ext uri="{FF2B5EF4-FFF2-40B4-BE49-F238E27FC236}">
                <a16:creationId xmlns:a16="http://schemas.microsoft.com/office/drawing/2014/main" id="{230DF612-BCBF-B44D-9FA4-F317AB91893F}"/>
              </a:ext>
            </a:extLst>
          </p:cNvPr>
          <p:cNvSpPr>
            <a:spLocks noGrp="1"/>
          </p:cNvSpPr>
          <p:nvPr>
            <p:ph sz="quarter" idx="17" hasCustomPrompt="1"/>
          </p:nvPr>
        </p:nvSpPr>
        <p:spPr>
          <a:xfrm>
            <a:off x="838199" y="2703513"/>
            <a:ext cx="10525125" cy="984250"/>
          </a:xfrm>
        </p:spPr>
        <p:txBody>
          <a:bodyPr numCol="1"/>
          <a:lstStyle>
            <a:lvl1pPr>
              <a:defRPr sz="2400"/>
            </a:lvl1pPr>
            <a:lvl3pPr marL="914400" indent="0">
              <a:buNone/>
              <a:defRPr/>
            </a:lvl3pPr>
            <a:lvl4pPr marL="1371600" indent="0">
              <a:buNone/>
              <a:defRPr/>
            </a:lvl4pPr>
            <a:lvl5pPr marL="1828800" indent="0">
              <a:buNone/>
              <a:defRPr/>
            </a:lvl5pPr>
          </a:lstStyle>
          <a:p>
            <a:pPr lvl="0"/>
            <a:r>
              <a:rPr lang="en-US" dirty="0"/>
              <a:t>This placeholder follows the equation. Equations must be displayed separately from text. Placeholder can be sized and repositioned to appear inline/close to equation.</a:t>
            </a:r>
          </a:p>
        </p:txBody>
      </p:sp>
      <p:sp>
        <p:nvSpPr>
          <p:cNvPr id="24" name="Content Placeholder 3">
            <a:extLst>
              <a:ext uri="{FF2B5EF4-FFF2-40B4-BE49-F238E27FC236}">
                <a16:creationId xmlns:a16="http://schemas.microsoft.com/office/drawing/2014/main" id="{9EC10924-71DE-FB49-89FF-EE6CCB140107}"/>
              </a:ext>
            </a:extLst>
          </p:cNvPr>
          <p:cNvSpPr>
            <a:spLocks noGrp="1"/>
          </p:cNvSpPr>
          <p:nvPr>
            <p:ph sz="quarter" idx="19" hasCustomPrompt="1"/>
          </p:nvPr>
        </p:nvSpPr>
        <p:spPr>
          <a:xfrm>
            <a:off x="813898" y="4243189"/>
            <a:ext cx="10539902" cy="1135056"/>
          </a:xfrm>
        </p:spPr>
        <p:txBody>
          <a:bodyPr numCol="1">
            <a:normAutofit/>
          </a:bodyPr>
          <a:lstStyle>
            <a:lvl1pPr>
              <a:defRPr sz="2400"/>
            </a:lvl1pPr>
            <a:lvl2pPr marL="457200" indent="0">
              <a:buNone/>
              <a:defRPr/>
            </a:lvl2pPr>
          </a:lstStyle>
          <a:p>
            <a:pPr lvl="0"/>
            <a:r>
              <a:rPr lang="en-US" sz="2400" dirty="0"/>
              <a:t>This is another text placeholder. If additional placeholders must be created, enter the Slide Master and click “Insert Placeholder” within the Ribbon. DO NOT add text boxes. Check the Reading Order in the Selection Pane.</a:t>
            </a:r>
            <a:endParaRPr lang="en-US" dirty="0"/>
          </a:p>
        </p:txBody>
      </p:sp>
      <p:cxnSp>
        <p:nvCxnSpPr>
          <p:cNvPr id="6" name="Straight Connector 5"/>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7" name="Date Placeholder 2"/>
          <p:cNvSpPr>
            <a:spLocks noGrp="1"/>
          </p:cNvSpPr>
          <p:nvPr>
            <p:ph type="dt" sz="half" idx="10"/>
          </p:nvPr>
        </p:nvSpPr>
        <p:spPr>
          <a:xfrm>
            <a:off x="838200" y="6356350"/>
            <a:ext cx="2743200" cy="365125"/>
          </a:xfrm>
        </p:spPr>
        <p:txBody>
          <a:bodyPr numCol="1"/>
          <a:lstStyle>
            <a:lvl1pPr>
              <a:defRPr>
                <a:solidFill>
                  <a:schemeClr val="tx1"/>
                </a:solidFill>
              </a:defRPr>
            </a:lvl1pPr>
          </a:lstStyle>
          <a:p>
            <a:fld id="{C3180D93-F156-814E-9E61-FE0759041B86}" type="datetime1">
              <a:rPr lang="en-US" smtClean="0"/>
              <a:t>6/24/2020</a:t>
            </a:fld>
            <a:endParaRPr lang="en-US" dirty="0"/>
          </a:p>
        </p:txBody>
      </p:sp>
      <p:sp>
        <p:nvSpPr>
          <p:cNvPr id="8" name="Footer Placeholder 3"/>
          <p:cNvSpPr>
            <a:spLocks noGrp="1"/>
          </p:cNvSpPr>
          <p:nvPr>
            <p:ph type="ftr" sz="quarter" idx="11"/>
          </p:nvPr>
        </p:nvSpPr>
        <p:spPr>
          <a:xfrm>
            <a:off x="4038600" y="6356350"/>
            <a:ext cx="4114800" cy="365125"/>
          </a:xfrm>
        </p:spPr>
        <p:txBody>
          <a:bodyPr numCol="1"/>
          <a:lstStyle>
            <a:lvl1pPr>
              <a:defRPr sz="1500">
                <a:solidFill>
                  <a:schemeClr val="tx1"/>
                </a:solidFill>
              </a:defRPr>
            </a:lvl1pPr>
          </a:lstStyle>
          <a:p>
            <a:endParaRPr lang="en-US" dirty="0"/>
          </a:p>
        </p:txBody>
      </p:sp>
      <p:sp>
        <p:nvSpPr>
          <p:cNvPr id="9" name="Slide Number Placeholder 4"/>
          <p:cNvSpPr>
            <a:spLocks noGrp="1"/>
          </p:cNvSpPr>
          <p:nvPr>
            <p:ph type="sldNum" sz="quarter" idx="12"/>
          </p:nvPr>
        </p:nvSpPr>
        <p:spPr>
          <a:xfrm>
            <a:off x="8610600" y="6356350"/>
            <a:ext cx="2743200" cy="365125"/>
          </a:xfrm>
        </p:spPr>
        <p:txBody>
          <a:bodyPr numCol="1"/>
          <a:lstStyle>
            <a:lvl1pPr>
              <a:defRPr sz="1500">
                <a:solidFill>
                  <a:schemeClr val="tx1"/>
                </a:solidFill>
              </a:defRPr>
            </a:lvl1pPr>
          </a:lstStyle>
          <a:p>
            <a:fld id="{8B4A9805-B67D-5D4A-85DC-C8E27BA9210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losing Credits">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numCol="1">
            <a:normAutofit/>
          </a:bodyPr>
          <a:lstStyle>
            <a:lvl1pPr>
              <a:defRPr sz="3200">
                <a:solidFill>
                  <a:srgbClr val="007B80"/>
                </a:solidFill>
              </a:defRPr>
            </a:lvl1pPr>
          </a:lstStyle>
          <a:p>
            <a:r>
              <a:rPr lang="en-US" dirty="0"/>
              <a:t>Click to Add Title</a:t>
            </a:r>
          </a:p>
        </p:txBody>
      </p:sp>
      <p:sp>
        <p:nvSpPr>
          <p:cNvPr id="3" name="Content Placeholder 2"/>
          <p:cNvSpPr>
            <a:spLocks noGrp="1"/>
          </p:cNvSpPr>
          <p:nvPr>
            <p:ph idx="1"/>
          </p:nvPr>
        </p:nvSpPr>
        <p:spPr>
          <a:xfrm>
            <a:off x="838200" y="1456791"/>
            <a:ext cx="8552234" cy="4755473"/>
          </a:xfrm>
        </p:spPr>
        <p:txBody>
          <a:bodyPr numCol="1"/>
          <a:lstStyle>
            <a:lvl1pPr marL="0" indent="0">
              <a:buNone/>
              <a:defRPr sz="2400" b="0" i="0">
                <a:latin typeface="+mj-lt"/>
                <a:ea typeface="Cambria" charset="0"/>
                <a:cs typeface="Cambria" charset="0"/>
              </a:defRPr>
            </a:lvl1pPr>
            <a:lvl2pPr marL="571500" indent="-227013">
              <a:tabLst/>
              <a:defRPr b="0" i="0">
                <a:latin typeface="+mj-lt"/>
                <a:ea typeface="Calibri" charset="0"/>
                <a:cs typeface="Calibri" charset="0"/>
              </a:defRPr>
            </a:lvl2pPr>
            <a:lvl3pPr marL="1030288" indent="-225425">
              <a:tabLst/>
              <a:defRPr b="0">
                <a:latin typeface="+mj-lt"/>
              </a:defRPr>
            </a:lvl3pPr>
            <a:lvl4pPr marL="1490663" indent="-233363">
              <a:tabLst/>
              <a:defRPr b="0">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p:txBody>
      </p:sp>
      <p:cxnSp>
        <p:nvCxnSpPr>
          <p:cNvPr id="5" name="Straight Connector 4"/>
          <p:cNvCxnSpPr/>
          <p:nvPr userDrawn="1"/>
        </p:nvCxnSpPr>
        <p:spPr>
          <a:xfrm flipV="1">
            <a:off x="914401" y="1257300"/>
            <a:ext cx="10387519" cy="25150"/>
          </a:xfrm>
          <a:prstGeom prst="line">
            <a:avLst/>
          </a:prstGeom>
          <a:ln>
            <a:solidFill>
              <a:srgbClr val="58697D"/>
            </a:solidFill>
          </a:ln>
        </p:spPr>
        <p:style>
          <a:lnRef idx="1">
            <a:schemeClr val="accent1"/>
          </a:lnRef>
          <a:fillRef idx="0">
            <a:schemeClr val="accent1"/>
          </a:fillRef>
          <a:effectRef idx="0">
            <a:schemeClr val="accent1"/>
          </a:effectRef>
          <a:fontRef idx="minor">
            <a:schemeClr val="tx1"/>
          </a:fontRef>
        </p:style>
      </p:cxnSp>
      <p:sp>
        <p:nvSpPr>
          <p:cNvPr id="6" name="Date Placeholder 2"/>
          <p:cNvSpPr>
            <a:spLocks noGrp="1"/>
          </p:cNvSpPr>
          <p:nvPr>
            <p:ph type="dt" sz="half" idx="10"/>
          </p:nvPr>
        </p:nvSpPr>
        <p:spPr>
          <a:xfrm>
            <a:off x="838200" y="6356350"/>
            <a:ext cx="2743200" cy="365125"/>
          </a:xfrm>
        </p:spPr>
        <p:txBody>
          <a:bodyPr numCol="1"/>
          <a:lstStyle>
            <a:lvl1pPr>
              <a:defRPr sz="1500">
                <a:solidFill>
                  <a:schemeClr val="tx1"/>
                </a:solidFill>
                <a:latin typeface="Calibri" panose="020F0502020204030204" pitchFamily="34" charset="0"/>
                <a:cs typeface="Calibri" panose="020F0502020204030204" pitchFamily="34" charset="0"/>
              </a:defRPr>
            </a:lvl1pPr>
          </a:lstStyle>
          <a:p>
            <a:fld id="{7DEF31CD-EBC6-9C48-9272-C20C79EEF2AB}" type="datetime1">
              <a:rPr lang="en-US" smtClean="0"/>
              <a:t>6/24/2020</a:t>
            </a:fld>
            <a:endParaRPr lang="en-US" dirty="0"/>
          </a:p>
        </p:txBody>
      </p:sp>
      <p:sp>
        <p:nvSpPr>
          <p:cNvPr id="7" name="Footer Placeholder 3"/>
          <p:cNvSpPr>
            <a:spLocks noGrp="1"/>
          </p:cNvSpPr>
          <p:nvPr>
            <p:ph type="ftr" sz="quarter" idx="11"/>
          </p:nvPr>
        </p:nvSpPr>
        <p:spPr>
          <a:xfrm>
            <a:off x="4038600" y="6356350"/>
            <a:ext cx="4114800" cy="365125"/>
          </a:xfrm>
        </p:spPr>
        <p:txBody>
          <a:bodyPr numCol="1"/>
          <a:lstStyle>
            <a:lvl1pPr>
              <a:defRPr sz="1500">
                <a:solidFill>
                  <a:schemeClr val="tx1"/>
                </a:solidFill>
                <a:latin typeface="Calibri" panose="020F0502020204030204" pitchFamily="34" charset="0"/>
                <a:cs typeface="Calibri" panose="020F0502020204030204" pitchFamily="34" charset="0"/>
              </a:defRPr>
            </a:lvl1pPr>
          </a:lstStyle>
          <a:p>
            <a:endParaRPr lang="en-US" dirty="0"/>
          </a:p>
        </p:txBody>
      </p:sp>
      <p:sp>
        <p:nvSpPr>
          <p:cNvPr id="8" name="Slide Number Placeholder 4"/>
          <p:cNvSpPr>
            <a:spLocks noGrp="1"/>
          </p:cNvSpPr>
          <p:nvPr>
            <p:ph type="sldNum" sz="quarter" idx="12"/>
          </p:nvPr>
        </p:nvSpPr>
        <p:spPr>
          <a:xfrm>
            <a:off x="8610600" y="6356350"/>
            <a:ext cx="2743200" cy="365125"/>
          </a:xfrm>
        </p:spPr>
        <p:txBody>
          <a:bodyPr numCol="1"/>
          <a:lstStyle>
            <a:lvl1pPr>
              <a:defRPr sz="1500">
                <a:solidFill>
                  <a:schemeClr val="tx1"/>
                </a:solidFill>
              </a:defRPr>
            </a:lvl1pPr>
          </a:lstStyle>
          <a:p>
            <a:fld id="{8B4A9805-B67D-5D4A-85DC-C8E27BA9210B}" type="slidenum">
              <a:rPr lang="en-US" smtClean="0"/>
              <a:pPr/>
              <a:t>‹#›</a:t>
            </a:fld>
            <a:endParaRPr lang="en-US" dirty="0"/>
          </a:p>
        </p:txBody>
      </p:sp>
      <p:pic>
        <p:nvPicPr>
          <p:cNvPr id="9" name="Picture 8" descr="A tree with a mountain in the background  Description generated with high confidence">
            <a:extLst>
              <a:ext uri="{FF2B5EF4-FFF2-40B4-BE49-F238E27FC236}">
                <a16:creationId xmlns:a16="http://schemas.microsoft.com/office/drawing/2014/main" id="{CFCF0B1C-4B3C-F344-8A99-16E67138CD67}"/>
              </a:ext>
            </a:extLst>
          </p:cNvPr>
          <p:cNvPicPr>
            <a:picLocks noChangeAspect="1"/>
          </p:cNvPicPr>
          <p:nvPr userDrawn="1"/>
        </p:nvPicPr>
        <p:blipFill>
          <a:blip r:embed="rId2"/>
          <a:stretch>
            <a:fillRect/>
          </a:stretch>
        </p:blipFill>
        <p:spPr>
          <a:xfrm>
            <a:off x="11049640" y="244935"/>
            <a:ext cx="914300" cy="292110"/>
          </a:xfrm>
          <a:prstGeom prst="rect">
            <a:avLst/>
          </a:prstGeom>
        </p:spPr>
      </p:pic>
    </p:spTree>
    <p:extLst>
      <p:ext uri="{BB962C8B-B14F-4D97-AF65-F5344CB8AC3E}">
        <p14:creationId xmlns:p14="http://schemas.microsoft.com/office/powerpoint/2010/main" val="810354789"/>
      </p:ext>
    </p:extLst>
  </p:cSld>
  <p:clrMapOvr>
    <a:masterClrMapping/>
  </p:clrMapOvr>
  <p:extLst>
    <p:ext uri="{DCECCB84-F9BA-43D5-87BE-67443E8EF086}">
      <p15:sldGuideLst xmlns:p15="http://schemas.microsoft.com/office/powerpoint/2012/main">
        <p15:guide id="1" orient="horz" pos="792"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FE250059-3D2A-804D-B7E2-CB817D29CF31}"/>
              </a:ext>
            </a:extLst>
          </p:cNvPr>
          <p:cNvSpPr>
            <a:spLocks noGrp="1"/>
          </p:cNvSpPr>
          <p:nvPr>
            <p:ph type="dt" sz="half" idx="10"/>
          </p:nvPr>
        </p:nvSpPr>
        <p:spPr/>
        <p:txBody>
          <a:bodyPr numCol="1"/>
          <a:lstStyle>
            <a:lvl1pPr>
              <a:defRPr/>
            </a:lvl1pPr>
          </a:lstStyle>
          <a:p>
            <a:fld id="{F4A431E8-8675-9D4E-851E-E44B5F213286}" type="datetime1">
              <a:rPr lang="en-US" smtClean="0"/>
              <a:t>6/24/2020</a:t>
            </a:fld>
            <a:endParaRPr lang="en-US" dirty="0"/>
          </a:p>
        </p:txBody>
      </p:sp>
      <p:sp>
        <p:nvSpPr>
          <p:cNvPr id="3" name="Footer Placeholder 2">
            <a:extLst>
              <a:ext uri="{FF2B5EF4-FFF2-40B4-BE49-F238E27FC236}">
                <a16:creationId xmlns:a16="http://schemas.microsoft.com/office/drawing/2014/main" id="{0594105D-4274-BF4C-9495-6BE0F8F59A6E}"/>
              </a:ext>
            </a:extLst>
          </p:cNvPr>
          <p:cNvSpPr>
            <a:spLocks noGrp="1"/>
          </p:cNvSpPr>
          <p:nvPr>
            <p:ph type="ftr" sz="quarter" idx="11"/>
          </p:nvPr>
        </p:nvSpPr>
        <p:spPr/>
        <p:txBody>
          <a:bodyPr numCol="1"/>
          <a:lstStyle>
            <a:lvl1pPr>
              <a:defRPr/>
            </a:lvl1pPr>
          </a:lstStyle>
          <a:p>
            <a:pPr>
              <a:defRPr/>
            </a:pPr>
            <a:endParaRPr lang="en-US" dirty="0"/>
          </a:p>
        </p:txBody>
      </p:sp>
      <p:sp>
        <p:nvSpPr>
          <p:cNvPr id="4" name="Slide Number Placeholder 22">
            <a:extLst>
              <a:ext uri="{FF2B5EF4-FFF2-40B4-BE49-F238E27FC236}">
                <a16:creationId xmlns:a16="http://schemas.microsoft.com/office/drawing/2014/main" id="{78A25215-51AC-FD46-9EF5-B2602A905CB7}"/>
              </a:ext>
            </a:extLst>
          </p:cNvPr>
          <p:cNvSpPr>
            <a:spLocks noGrp="1"/>
          </p:cNvSpPr>
          <p:nvPr>
            <p:ph type="sldNum" sz="quarter" idx="12"/>
          </p:nvPr>
        </p:nvSpPr>
        <p:spPr/>
        <p:txBody>
          <a:bodyPr numCol="1"/>
          <a:lstStyle>
            <a:lvl1pPr>
              <a:defRPr/>
            </a:lvl1pPr>
          </a:lstStyle>
          <a:p>
            <a:fld id="{E4B826A7-9681-4E43-AB47-C6F7F098B6FD}" type="slidenum">
              <a:rPr lang="en-US"/>
              <a:pPr/>
              <a:t>‹#›</a:t>
            </a:fld>
            <a:endParaRPr lang="en-US" dirty="0"/>
          </a:p>
        </p:txBody>
      </p:sp>
    </p:spTree>
    <p:extLst>
      <p:ext uri="{BB962C8B-B14F-4D97-AF65-F5344CB8AC3E}">
        <p14:creationId xmlns:p14="http://schemas.microsoft.com/office/powerpoint/2010/main" val="3834131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657761"/>
            <a:ext cx="10515600" cy="624689"/>
          </a:xfrm>
          <a:prstGeom prst="rect">
            <a:avLst/>
          </a:prstGeom>
        </p:spPr>
        <p:txBody>
          <a:bodyPr vert="horz" lIns="91440" tIns="45720" rIns="91440" bIns="45720" numCol="1"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numCol="1"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A7D9266F-F66C-FC46-99D1-245CBF58E26F}" type="datetime1">
              <a:rPr lang="en-US" smtClean="0"/>
              <a:t>6/24/2020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8B4A9805-B67D-5D4A-85DC-C8E27BA9210B}" type="slidenum">
              <a:rPr lang="en-US" smtClean="0"/>
              <a:t>‹#›</a:t>
            </a:fld>
            <a:endParaRPr lang="en-US" dirty="0"/>
          </a:p>
        </p:txBody>
      </p:sp>
    </p:spTree>
    <p:extLst>
      <p:ext uri="{BB962C8B-B14F-4D97-AF65-F5344CB8AC3E}">
        <p14:creationId xmlns:p14="http://schemas.microsoft.com/office/powerpoint/2010/main" val="1674552427"/>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l" defTabSz="914400" rtl="0" eaLnBrk="1" latinLnBrk="0" hangingPunct="1">
        <a:lnSpc>
          <a:spcPct val="90000"/>
        </a:lnSpc>
        <a:spcBef>
          <a:spcPct val="0"/>
        </a:spcBef>
        <a:buNone/>
        <a:defRPr sz="3600" b="1" i="0" kern="1200">
          <a:solidFill>
            <a:srgbClr val="2E445C"/>
          </a:solidFill>
          <a:latin typeface="Calibri" charset="0"/>
          <a:ea typeface="Calibri" charset="0"/>
          <a:cs typeface="Calibri" charset="0"/>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2E445C"/>
          </a:solidFill>
          <a:latin typeface="+mj-lt"/>
          <a:ea typeface="Calibri" charset="0"/>
          <a:cs typeface="Calibri" charset="0"/>
        </a:defRPr>
      </a:lvl1pPr>
      <a:lvl2pPr marL="685800" indent="-228600" algn="l" defTabSz="914400" rtl="0" eaLnBrk="1" latinLnBrk="0" hangingPunct="1">
        <a:lnSpc>
          <a:spcPct val="90000"/>
        </a:lnSpc>
        <a:spcBef>
          <a:spcPts val="500"/>
        </a:spcBef>
        <a:buFont typeface="Arial"/>
        <a:buChar char="•"/>
        <a:defRPr sz="2400" kern="1200">
          <a:solidFill>
            <a:srgbClr val="2E445C"/>
          </a:solidFill>
          <a:latin typeface="+mj-lt"/>
          <a:ea typeface="Calibri" charset="0"/>
          <a:cs typeface="Calibri" charset="0"/>
        </a:defRPr>
      </a:lvl2pPr>
      <a:lvl3pPr marL="1143000" indent="-228600" algn="l" defTabSz="914400" rtl="0" eaLnBrk="1" latinLnBrk="0" hangingPunct="1">
        <a:lnSpc>
          <a:spcPct val="90000"/>
        </a:lnSpc>
        <a:spcBef>
          <a:spcPts val="500"/>
        </a:spcBef>
        <a:buFont typeface="Arial"/>
        <a:buChar char="•"/>
        <a:defRPr sz="2000" kern="1200">
          <a:solidFill>
            <a:srgbClr val="2E445C"/>
          </a:solidFill>
          <a:latin typeface="+mj-lt"/>
          <a:ea typeface="Calibri" charset="0"/>
          <a:cs typeface="Calibri" charset="0"/>
        </a:defRPr>
      </a:lvl3pPr>
      <a:lvl4pPr marL="1600200" indent="-228600" algn="l" defTabSz="914400" rtl="0" eaLnBrk="1" latinLnBrk="0" hangingPunct="1">
        <a:lnSpc>
          <a:spcPct val="90000"/>
        </a:lnSpc>
        <a:spcBef>
          <a:spcPts val="500"/>
        </a:spcBef>
        <a:buFont typeface="Arial"/>
        <a:buChar char="•"/>
        <a:defRPr sz="1800" kern="1200">
          <a:solidFill>
            <a:srgbClr val="2E445C"/>
          </a:solidFill>
          <a:latin typeface="+mj-lt"/>
          <a:ea typeface="Calibri" charset="0"/>
          <a:cs typeface="Calibri" charset="0"/>
        </a:defRPr>
      </a:lvl4pPr>
      <a:lvl5pPr marL="2057400" indent="-228600" algn="l" defTabSz="914400" rtl="0" eaLnBrk="1" latinLnBrk="0" hangingPunct="1">
        <a:lnSpc>
          <a:spcPct val="90000"/>
        </a:lnSpc>
        <a:spcBef>
          <a:spcPts val="500"/>
        </a:spcBef>
        <a:buFont typeface="Arial"/>
        <a:buChar char="•"/>
        <a:defRPr sz="1800" kern="1200">
          <a:solidFill>
            <a:srgbClr val="58697D"/>
          </a:solidFill>
          <a:latin typeface="+mj-lt"/>
          <a:ea typeface="Calibri" charset="0"/>
          <a:cs typeface="Calibr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91945ECF-FAE9-6540-9B67-47C70395D603}"/>
              </a:ext>
            </a:extLst>
          </p:cNvPr>
          <p:cNvSpPr>
            <a:spLocks noGrp="1" noChangeArrowheads="1"/>
          </p:cNvSpPr>
          <p:nvPr>
            <p:ph type="ctrTitle"/>
          </p:nvPr>
        </p:nvSpPr>
        <p:spPr/>
        <p:txBody>
          <a:bodyPr numCol="1"/>
          <a:lstStyle/>
          <a:p>
            <a:pPr eaLnBrk="1" hangingPunct="1"/>
            <a:r>
              <a:rPr lang="en-US" dirty="0">
                <a:ea typeface="ＭＳ Ｐゴシック" panose="020B0600070205080204" pitchFamily="34" charset="-128"/>
              </a:rPr>
              <a:t>CHAPTER 7</a:t>
            </a:r>
          </a:p>
        </p:txBody>
      </p:sp>
      <p:sp>
        <p:nvSpPr>
          <p:cNvPr id="13314" name="Rectangle 3">
            <a:extLst>
              <a:ext uri="{FF2B5EF4-FFF2-40B4-BE49-F238E27FC236}">
                <a16:creationId xmlns:a16="http://schemas.microsoft.com/office/drawing/2014/main" id="{1AFA169F-C404-4040-8EDF-CA19EE75C2DC}"/>
              </a:ext>
            </a:extLst>
          </p:cNvPr>
          <p:cNvSpPr>
            <a:spLocks noGrp="1" noChangeArrowheads="1"/>
          </p:cNvSpPr>
          <p:nvPr>
            <p:ph type="subTitle" idx="1"/>
          </p:nvPr>
        </p:nvSpPr>
        <p:spPr/>
        <p:txBody>
          <a:bodyPr numCol="1"/>
          <a:lstStyle/>
          <a:p>
            <a:pPr eaLnBrk="1" hangingPunct="1">
              <a:buFont typeface="Wingdings" pitchFamily="2" charset="2"/>
              <a:buNone/>
            </a:pPr>
            <a:r>
              <a:rPr lang="en-US" dirty="0">
                <a:ea typeface="ＭＳ Ｐゴシック" panose="020B0600070205080204" pitchFamily="34" charset="-128"/>
              </a:rPr>
              <a:t>Attitudes, Behavior, and Rationalization</a:t>
            </a:r>
          </a:p>
        </p:txBody>
      </p:sp>
      <p:pic>
        <p:nvPicPr>
          <p:cNvPr id="4" name="Picture Placeholder 3">
            <a:extLst>
              <a:ext uri="{FF2B5EF4-FFF2-40B4-BE49-F238E27FC236}">
                <a16:creationId xmlns:a16="http://schemas.microsoft.com/office/drawing/2014/main" id="{233A22C8-F254-D846-AEDF-1E58B2FA2523}"/>
              </a:ext>
            </a:extLst>
          </p:cNvPr>
          <p:cNvPicPr>
            <a:picLocks noGrp="1" noChangeAspect="1"/>
          </p:cNvPicPr>
          <p:nvPr>
            <p:ph type="pic" sz="quarter" idx="13"/>
          </p:nvPr>
        </p:nvPicPr>
        <p:blipFill>
          <a:blip r:embed="rId2"/>
          <a:srcRect t="2470" b="2470"/>
          <a:stretch>
            <a:fillRect/>
          </a:stretch>
        </p:blipFill>
        <p:spPr/>
      </p:pic>
      <p:sp>
        <p:nvSpPr>
          <p:cNvPr id="7" name="TextBox 6">
            <a:extLst>
              <a:ext uri="{FF2B5EF4-FFF2-40B4-BE49-F238E27FC236}">
                <a16:creationId xmlns:a16="http://schemas.microsoft.com/office/drawing/2014/main" id="{26F32A07-8E25-FC45-B706-27003189AE21}"/>
              </a:ext>
            </a:extLst>
          </p:cNvPr>
          <p:cNvSpPr txBox="1"/>
          <p:nvPr/>
        </p:nvSpPr>
        <p:spPr>
          <a:xfrm>
            <a:off x="7837671" y="6382826"/>
            <a:ext cx="2194896" cy="677108"/>
          </a:xfrm>
          <a:prstGeom prst="rect">
            <a:avLst/>
          </a:prstGeom>
          <a:noFill/>
        </p:spPr>
        <p:txBody>
          <a:bodyPr wrap="none" numCol="1" rtlCol="0">
            <a:spAutoFit/>
          </a:bodyPr>
          <a:lstStyle/>
          <a:p>
            <a:pPr algn="r"/>
            <a:r>
              <a:rPr lang="en-US" sz="1000" i="1" dirty="0">
                <a:solidFill>
                  <a:srgbClr val="58697D"/>
                </a:solidFill>
                <a:latin typeface="+mj-lt"/>
              </a:rPr>
              <a:t>Social Psychology</a:t>
            </a:r>
            <a:r>
              <a:rPr lang="en-US" sz="1000" dirty="0">
                <a:solidFill>
                  <a:srgbClr val="58697D"/>
                </a:solidFill>
                <a:latin typeface="+mj-lt"/>
              </a:rPr>
              <a:t>, 5</a:t>
            </a:r>
            <a:r>
              <a:rPr lang="en-US" sz="1000" baseline="30000" dirty="0">
                <a:solidFill>
                  <a:srgbClr val="58697D"/>
                </a:solidFill>
                <a:latin typeface="+mj-lt"/>
              </a:rPr>
              <a:t>th</a:t>
            </a:r>
            <a:r>
              <a:rPr lang="en-US" sz="1000" dirty="0">
                <a:solidFill>
                  <a:srgbClr val="58697D"/>
                </a:solidFill>
                <a:latin typeface="+mj-lt"/>
              </a:rPr>
              <a:t> edition</a:t>
            </a:r>
          </a:p>
          <a:p>
            <a:pPr algn="r"/>
            <a:r>
              <a:rPr lang="en-US" sz="1000" dirty="0">
                <a:solidFill>
                  <a:srgbClr val="58697D"/>
                </a:solidFill>
                <a:latin typeface="+mj-lt"/>
              </a:rPr>
              <a:t>© 2019 by W. W. Norton &amp; Company</a:t>
            </a:r>
          </a:p>
          <a:p>
            <a:pPr algn="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CA90-82D8-1D4D-9BD1-CC1F0E8AAF94}"/>
              </a:ext>
            </a:extLst>
          </p:cNvPr>
          <p:cNvSpPr>
            <a:spLocks noGrp="1"/>
          </p:cNvSpPr>
          <p:nvPr>
            <p:ph type="title"/>
          </p:nvPr>
        </p:nvSpPr>
        <p:spPr/>
        <p:txBody>
          <a:bodyPr numCol="1"/>
          <a:lstStyle/>
          <a:p>
            <a:r>
              <a:rPr lang="en-US" dirty="0"/>
              <a:t>Components and Measurement of Attitudes</a:t>
            </a:r>
          </a:p>
        </p:txBody>
      </p:sp>
      <p:sp>
        <p:nvSpPr>
          <p:cNvPr id="3" name="Content Placeholder 2">
            <a:extLst>
              <a:ext uri="{FF2B5EF4-FFF2-40B4-BE49-F238E27FC236}">
                <a16:creationId xmlns:a16="http://schemas.microsoft.com/office/drawing/2014/main" id="{7946D960-632D-E640-8350-8DEFFBBFBCA8}"/>
              </a:ext>
            </a:extLst>
          </p:cNvPr>
          <p:cNvSpPr>
            <a:spLocks noGrp="1"/>
          </p:cNvSpPr>
          <p:nvPr>
            <p:ph idx="1"/>
          </p:nvPr>
        </p:nvSpPr>
        <p:spPr>
          <a:xfrm>
            <a:off x="838200" y="1456791"/>
            <a:ext cx="9803524" cy="4755473"/>
          </a:xfrm>
        </p:spPr>
        <p:txBody>
          <a:bodyPr numCol="1"/>
          <a:lstStyle/>
          <a:p>
            <a:pPr algn="ctr"/>
            <a:r>
              <a:rPr lang="en-US" dirty="0">
                <a:ea typeface="ＭＳ Ｐゴシック" panose="020B0600070205080204" pitchFamily="34" charset="-128"/>
              </a:rPr>
              <a:t>What are attitudes, and how are they measured?</a:t>
            </a:r>
          </a:p>
          <a:p>
            <a:pPr marL="344487" lvl="1" indent="0">
              <a:buNone/>
            </a:pPr>
            <a:endParaRPr lang="en-US" dirty="0" smtClean="0">
              <a:ea typeface="ＭＳ Ｐゴシック" panose="020B0600070205080204" pitchFamily="34" charset="-128"/>
            </a:endParaRPr>
          </a:p>
          <a:p>
            <a:pPr marL="344487" lvl="1" indent="0" algn="ctr">
              <a:buNone/>
            </a:pPr>
            <a:endParaRPr lang="en-US" b="1" i="1" dirty="0">
              <a:solidFill>
                <a:srgbClr val="00B050"/>
              </a:solidFill>
              <a:ea typeface="ＭＳ Ｐゴシック" panose="020B0600070205080204" pitchFamily="34" charset="-128"/>
            </a:endParaRPr>
          </a:p>
          <a:p>
            <a:pPr marL="344487" lvl="1" indent="0" algn="ctr">
              <a:buNone/>
            </a:pPr>
            <a:endParaRPr lang="en-US" b="1" i="1" dirty="0" smtClean="0">
              <a:solidFill>
                <a:srgbClr val="00B050"/>
              </a:solidFill>
              <a:ea typeface="ＭＳ Ｐゴシック" panose="020B0600070205080204" pitchFamily="34" charset="-128"/>
            </a:endParaRPr>
          </a:p>
          <a:p>
            <a:pPr marL="344487" lvl="1" indent="0" algn="ctr">
              <a:buNone/>
            </a:pPr>
            <a:endParaRPr lang="en-US" b="1" i="1" dirty="0" smtClean="0">
              <a:solidFill>
                <a:srgbClr val="00B050"/>
              </a:solidFill>
              <a:ea typeface="ＭＳ Ｐゴシック" panose="020B0600070205080204" pitchFamily="34" charset="-128"/>
            </a:endParaRPr>
          </a:p>
          <a:p>
            <a:pPr marL="344487" lvl="1" indent="0" algn="ctr">
              <a:buNone/>
            </a:pPr>
            <a:r>
              <a:rPr lang="en-US" b="1" i="1" dirty="0" smtClean="0">
                <a:solidFill>
                  <a:srgbClr val="00B050"/>
                </a:solidFill>
                <a:ea typeface="ＭＳ Ｐゴシック" panose="020B0600070205080204" pitchFamily="34" charset="-128"/>
              </a:rPr>
              <a:t>Attitudes </a:t>
            </a:r>
            <a:r>
              <a:rPr lang="en-US" b="1" i="1" dirty="0">
                <a:solidFill>
                  <a:srgbClr val="00B050"/>
                </a:solidFill>
                <a:ea typeface="ＭＳ Ｐゴシック" panose="020B0600070205080204" pitchFamily="34" charset="-128"/>
              </a:rPr>
              <a:t>can have multiple components, and researchers use a variety of methods to measure </a:t>
            </a:r>
            <a:r>
              <a:rPr lang="en-US" b="1" i="1" dirty="0" smtClean="0">
                <a:solidFill>
                  <a:srgbClr val="00B050"/>
                </a:solidFill>
                <a:ea typeface="ＭＳ Ｐゴシック" panose="020B0600070205080204" pitchFamily="34" charset="-128"/>
              </a:rPr>
              <a:t>them</a:t>
            </a:r>
            <a:endParaRPr lang="en-US" b="1" i="1" dirty="0">
              <a:solidFill>
                <a:srgbClr val="00B050"/>
              </a:solidFill>
              <a:ea typeface="ＭＳ Ｐゴシック" panose="020B0600070205080204" pitchFamily="34" charset="-128"/>
            </a:endParaRPr>
          </a:p>
          <a:p>
            <a:endParaRPr lang="en-US" dirty="0"/>
          </a:p>
        </p:txBody>
      </p:sp>
    </p:spTree>
    <p:extLst>
      <p:ext uri="{BB962C8B-B14F-4D97-AF65-F5344CB8AC3E}">
        <p14:creationId xmlns:p14="http://schemas.microsoft.com/office/powerpoint/2010/main" val="1478923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B2C5-7C17-E94E-BC4F-48971C404F4F}"/>
              </a:ext>
            </a:extLst>
          </p:cNvPr>
          <p:cNvSpPr>
            <a:spLocks noGrp="1"/>
          </p:cNvSpPr>
          <p:nvPr>
            <p:ph type="title"/>
          </p:nvPr>
        </p:nvSpPr>
        <p:spPr/>
        <p:txBody>
          <a:bodyPr numCol="1"/>
          <a:lstStyle/>
          <a:p>
            <a:r>
              <a:rPr lang="en-US" dirty="0"/>
              <a:t>Three Components of Attitudes</a:t>
            </a:r>
          </a:p>
        </p:txBody>
      </p:sp>
      <p:sp>
        <p:nvSpPr>
          <p:cNvPr id="3" name="Content Placeholder 2">
            <a:extLst>
              <a:ext uri="{FF2B5EF4-FFF2-40B4-BE49-F238E27FC236}">
                <a16:creationId xmlns:a16="http://schemas.microsoft.com/office/drawing/2014/main" id="{FD5EA59E-4D6B-194E-8D52-666B60E1DDB7}"/>
              </a:ext>
            </a:extLst>
          </p:cNvPr>
          <p:cNvSpPr>
            <a:spLocks noGrp="1"/>
          </p:cNvSpPr>
          <p:nvPr>
            <p:ph idx="1"/>
          </p:nvPr>
        </p:nvSpPr>
        <p:spPr/>
        <p:txBody>
          <a:bodyPr numCol="1"/>
          <a:lstStyle/>
          <a:p>
            <a:r>
              <a:rPr lang="en-US" b="1" dirty="0">
                <a:solidFill>
                  <a:srgbClr val="FF0000"/>
                </a:solidFill>
                <a:ea typeface="ＭＳ Ｐゴシック" panose="020B0600070205080204" pitchFamily="34" charset="-128"/>
              </a:rPr>
              <a:t>Attitude </a:t>
            </a:r>
          </a:p>
          <a:p>
            <a:pPr lvl="1"/>
            <a:r>
              <a:rPr lang="en-US" dirty="0">
                <a:ea typeface="ＭＳ Ｐゴシック" panose="020B0600070205080204" pitchFamily="34" charset="-128"/>
              </a:rPr>
              <a:t>An evaluation of an object in a positive or negative fashion that includes three components: </a:t>
            </a:r>
          </a:p>
          <a:p>
            <a:pPr lvl="2">
              <a:buFont typeface="Courier New" panose="02070309020205020404" pitchFamily="49" charset="0"/>
              <a:buChar char="o"/>
            </a:pPr>
            <a:r>
              <a:rPr lang="en-US" b="1" dirty="0">
                <a:solidFill>
                  <a:srgbClr val="A64D79"/>
                </a:solidFill>
                <a:ea typeface="ＭＳ Ｐゴシック" panose="020B0600070205080204" pitchFamily="34" charset="-128"/>
              </a:rPr>
              <a:t>Affect</a:t>
            </a:r>
          </a:p>
          <a:p>
            <a:pPr lvl="2">
              <a:buFont typeface="Courier New" panose="02070309020205020404" pitchFamily="49" charset="0"/>
              <a:buChar char="o"/>
            </a:pPr>
            <a:r>
              <a:rPr lang="en-US" b="1" dirty="0">
                <a:solidFill>
                  <a:srgbClr val="A64D79"/>
                </a:solidFill>
                <a:ea typeface="ＭＳ Ｐゴシック" panose="020B0600070205080204" pitchFamily="34" charset="-128"/>
              </a:rPr>
              <a:t>Cognition</a:t>
            </a:r>
          </a:p>
          <a:p>
            <a:pPr lvl="2">
              <a:buFont typeface="Courier New" panose="02070309020205020404" pitchFamily="49" charset="0"/>
              <a:buChar char="o"/>
            </a:pPr>
            <a:r>
              <a:rPr lang="en-US" b="1" dirty="0">
                <a:solidFill>
                  <a:srgbClr val="A64D79"/>
                </a:solidFill>
                <a:ea typeface="ＭＳ Ｐゴシック" panose="020B0600070205080204" pitchFamily="34" charset="-128"/>
              </a:rPr>
              <a:t>Behavior</a:t>
            </a:r>
          </a:p>
          <a:p>
            <a:endParaRPr lang="en-US" dirty="0"/>
          </a:p>
        </p:txBody>
      </p:sp>
    </p:spTree>
    <p:extLst>
      <p:ext uri="{BB962C8B-B14F-4D97-AF65-F5344CB8AC3E}">
        <p14:creationId xmlns:p14="http://schemas.microsoft.com/office/powerpoint/2010/main" val="1390619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Organisational Attitud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5656" y="657761"/>
            <a:ext cx="7257530" cy="5458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85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44DA950E-4819-1149-9297-E99180D9D9D3}"/>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Measuring Attitudes: Self-Report Measures</a:t>
            </a:r>
          </a:p>
        </p:txBody>
      </p:sp>
      <p:sp>
        <p:nvSpPr>
          <p:cNvPr id="16386" name="Content Placeholder 2">
            <a:extLst>
              <a:ext uri="{FF2B5EF4-FFF2-40B4-BE49-F238E27FC236}">
                <a16:creationId xmlns:a16="http://schemas.microsoft.com/office/drawing/2014/main" id="{7587FC27-D9EE-9047-930B-76AD419C6719}"/>
              </a:ext>
            </a:extLst>
          </p:cNvPr>
          <p:cNvSpPr>
            <a:spLocks noGrp="1"/>
          </p:cNvSpPr>
          <p:nvPr>
            <p:ph idx="1"/>
          </p:nvPr>
        </p:nvSpPr>
        <p:spPr/>
        <p:txBody>
          <a:bodyPr numCol="1"/>
          <a:lstStyle/>
          <a:p>
            <a:r>
              <a:rPr lang="en-US" b="1" dirty="0">
                <a:ea typeface="ＭＳ Ｐゴシック" panose="020B0600070205080204" pitchFamily="34" charset="-128"/>
              </a:rPr>
              <a:t>Likert scale </a:t>
            </a:r>
          </a:p>
          <a:p>
            <a:pPr lvl="1"/>
            <a:r>
              <a:rPr lang="en-US" dirty="0">
                <a:ea typeface="ＭＳ Ｐゴシック" panose="020B0600070205080204" pitchFamily="34" charset="-128"/>
              </a:rPr>
              <a:t>A numerical scale used to assess attitudes; includes a set of possible answers with labeled anchors on each extreme</a:t>
            </a:r>
          </a:p>
          <a:p>
            <a:r>
              <a:rPr lang="en-US" b="1" dirty="0">
                <a:ea typeface="ＭＳ Ｐゴシック" panose="020B0600070205080204" pitchFamily="34" charset="-128"/>
              </a:rPr>
              <a:t>Response latency</a:t>
            </a:r>
          </a:p>
          <a:p>
            <a:pPr lvl="1"/>
            <a:r>
              <a:rPr lang="en-US" b="1" dirty="0">
                <a:ea typeface="ＭＳ Ｐゴシック" panose="020B0600070205080204" pitchFamily="34" charset="-128"/>
              </a:rPr>
              <a:t> </a:t>
            </a:r>
            <a:r>
              <a:rPr lang="en-US" dirty="0">
                <a:ea typeface="ＭＳ Ｐゴシック" panose="020B0600070205080204" pitchFamily="34" charset="-128"/>
              </a:rPr>
              <a:t>The amount of time it takes to respond to a stimulus, such as an attitude question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5E4500F0-C69B-294B-9195-15FAC6E47FCB}"/>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Measuring Attitudes</a:t>
            </a:r>
          </a:p>
        </p:txBody>
      </p:sp>
      <p:sp>
        <p:nvSpPr>
          <p:cNvPr id="17410" name="Content Placeholder 2">
            <a:extLst>
              <a:ext uri="{FF2B5EF4-FFF2-40B4-BE49-F238E27FC236}">
                <a16:creationId xmlns:a16="http://schemas.microsoft.com/office/drawing/2014/main" id="{CC20EA2D-3FE9-5347-9A45-C37642E131BA}"/>
              </a:ext>
            </a:extLst>
          </p:cNvPr>
          <p:cNvSpPr>
            <a:spLocks noGrp="1"/>
          </p:cNvSpPr>
          <p:nvPr>
            <p:ph idx="1"/>
          </p:nvPr>
        </p:nvSpPr>
        <p:spPr/>
        <p:txBody>
          <a:bodyPr numCol="1"/>
          <a:lstStyle/>
          <a:p>
            <a:r>
              <a:rPr lang="en-US" b="1" dirty="0">
                <a:ea typeface="ＭＳ Ｐゴシック" panose="020B0600070205080204" pitchFamily="34" charset="-128"/>
              </a:rPr>
              <a:t>Implicit attitude measure</a:t>
            </a:r>
          </a:p>
          <a:p>
            <a:pPr lvl="1"/>
            <a:r>
              <a:rPr lang="en-US" dirty="0">
                <a:ea typeface="ＭＳ Ｐゴシック" panose="020B0600070205080204" pitchFamily="34" charset="-128"/>
              </a:rPr>
              <a:t>An indirect measure of attitudes that does not involve a self-report</a:t>
            </a:r>
          </a:p>
          <a:p>
            <a:pPr lvl="2"/>
            <a:r>
              <a:rPr lang="en-US" dirty="0">
                <a:ea typeface="ＭＳ Ｐゴシック" panose="020B0600070205080204" pitchFamily="34" charset="-128"/>
              </a:rPr>
              <a:t>Implicit association test (IAT)</a:t>
            </a:r>
          </a:p>
          <a:p>
            <a:r>
              <a:rPr lang="en-US" b="1" dirty="0" smtClean="0">
                <a:ea typeface="ＭＳ Ｐゴシック" panose="020B0600070205080204" pitchFamily="34" charset="-128"/>
              </a:rPr>
              <a:t>Nonverbal </a:t>
            </a:r>
            <a:r>
              <a:rPr lang="en-US" b="1" dirty="0">
                <a:ea typeface="ＭＳ Ｐゴシック" panose="020B0600070205080204" pitchFamily="34" charset="-128"/>
              </a:rPr>
              <a:t>measures</a:t>
            </a:r>
          </a:p>
          <a:p>
            <a:pPr marL="914400" lvl="1" indent="-342900"/>
            <a:r>
              <a:rPr lang="en-US" dirty="0">
                <a:ea typeface="ＭＳ Ｐゴシック" panose="020B0600070205080204" pitchFamily="34" charset="-128"/>
              </a:rPr>
              <a:t>Example: degree of physical closeness to another person</a:t>
            </a:r>
          </a:p>
          <a:p>
            <a:endParaRPr lang="en-US" dirty="0">
              <a:ea typeface="ＭＳ Ｐゴシック" panose="020B0600070205080204" pitchFamily="34" charset="-128"/>
            </a:endParaRPr>
          </a:p>
          <a:p>
            <a:r>
              <a:rPr lang="en-US" b="1" dirty="0">
                <a:ea typeface="ＭＳ Ｐゴシック" panose="020B0600070205080204" pitchFamily="34" charset="-128"/>
              </a:rPr>
              <a:t>Physiological measures</a:t>
            </a:r>
          </a:p>
          <a:p>
            <a:pPr marL="914400" lvl="1" indent="-342900">
              <a:buFont typeface="Arial" panose="020B0604020202020204" pitchFamily="34" charset="0"/>
              <a:buChar char="•"/>
            </a:pPr>
            <a:r>
              <a:rPr lang="en-US" dirty="0">
                <a:ea typeface="ＭＳ Ｐゴシック" panose="020B0600070205080204" pitchFamily="34" charset="-128"/>
              </a:rPr>
              <a:t>Example: increased heart rate or sweaty palms in response to an attitude object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Attitudes and Behavior in Psycholog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8208" y="657761"/>
            <a:ext cx="8131819" cy="555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846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0D8DB994-6EEC-DB41-B6F3-DF497908822F}"/>
              </a:ext>
            </a:extLst>
          </p:cNvPr>
          <p:cNvSpPr>
            <a:spLocks noGrp="1"/>
          </p:cNvSpPr>
          <p:nvPr>
            <p:ph type="title"/>
          </p:nvPr>
        </p:nvSpPr>
        <p:spPr/>
        <p:txBody>
          <a:bodyPr numCol="1"/>
          <a:lstStyle/>
          <a:p>
            <a:pPr eaLnBrk="1" hangingPunct="1"/>
            <a:r>
              <a:rPr lang="en-US" dirty="0">
                <a:ea typeface="ＭＳ Ｐゴシック" panose="020B0600070205080204" pitchFamily="34" charset="-128"/>
              </a:rPr>
              <a:t>Predicting Behavior from Attitudes</a:t>
            </a:r>
          </a:p>
        </p:txBody>
      </p:sp>
      <p:sp>
        <p:nvSpPr>
          <p:cNvPr id="21506" name="Content Placeholder 2">
            <a:extLst>
              <a:ext uri="{FF2B5EF4-FFF2-40B4-BE49-F238E27FC236}">
                <a16:creationId xmlns:a16="http://schemas.microsoft.com/office/drawing/2014/main" id="{052176D9-E7C1-5E45-B85E-E6E179ED7896}"/>
              </a:ext>
            </a:extLst>
          </p:cNvPr>
          <p:cNvSpPr>
            <a:spLocks noGrp="1"/>
          </p:cNvSpPr>
          <p:nvPr>
            <p:ph idx="1"/>
          </p:nvPr>
        </p:nvSpPr>
        <p:spPr/>
        <p:txBody>
          <a:bodyPr numCol="1"/>
          <a:lstStyle/>
          <a:p>
            <a:pPr eaLnBrk="1" hangingPunct="1">
              <a:lnSpc>
                <a:spcPct val="90000"/>
              </a:lnSpc>
            </a:pPr>
            <a:r>
              <a:rPr lang="en-US" b="1" dirty="0">
                <a:ea typeface="ＭＳ Ｐゴシック" panose="020B0600070205080204" pitchFamily="34" charset="-128"/>
              </a:rPr>
              <a:t>Attitudes may be poor predictors of behavior.</a:t>
            </a:r>
          </a:p>
          <a:p>
            <a:pPr lvl="1" eaLnBrk="1" hangingPunct="1">
              <a:lnSpc>
                <a:spcPct val="90000"/>
              </a:lnSpc>
              <a:buFont typeface="Wingdings" panose="05000000000000000000" pitchFamily="2" charset="2"/>
              <a:buChar char="q"/>
            </a:pPr>
            <a:r>
              <a:rPr lang="en-US" b="1" dirty="0">
                <a:solidFill>
                  <a:srgbClr val="FF00FF"/>
                </a:solidFill>
                <a:ea typeface="ＭＳ Ｐゴシック" panose="020B0600070205080204" pitchFamily="34" charset="-128"/>
              </a:rPr>
              <a:t>LaPiere study in the 1930s</a:t>
            </a:r>
          </a:p>
          <a:p>
            <a:pPr lvl="2" eaLnBrk="1" hangingPunct="1">
              <a:lnSpc>
                <a:spcPct val="90000"/>
              </a:lnSpc>
            </a:pPr>
            <a:r>
              <a:rPr lang="en-US" dirty="0">
                <a:ea typeface="ＭＳ Ｐゴシック" panose="020B0600070205080204" pitchFamily="34" charset="-128"/>
              </a:rPr>
              <a:t>Traveling across the United States with a Chinese couple at time when anti-Chinese prejudice was high</a:t>
            </a:r>
          </a:p>
          <a:p>
            <a:pPr lvl="2" eaLnBrk="1" hangingPunct="1">
              <a:lnSpc>
                <a:spcPct val="90000"/>
              </a:lnSpc>
            </a:pPr>
            <a:r>
              <a:rPr lang="en-US" dirty="0">
                <a:ea typeface="ＭＳ Ｐゴシック" panose="020B0600070205080204" pitchFamily="34" charset="-128"/>
              </a:rPr>
              <a:t>Surprisingly, they were denied service at only one of the 250 places they visited.</a:t>
            </a:r>
          </a:p>
          <a:p>
            <a:pPr lvl="2" eaLnBrk="1" hangingPunct="1">
              <a:lnSpc>
                <a:spcPct val="90000"/>
              </a:lnSpc>
            </a:pPr>
            <a:r>
              <a:rPr lang="en-US" dirty="0">
                <a:ea typeface="ＭＳ Ｐゴシック" panose="020B0600070205080204" pitchFamily="34" charset="-128"/>
              </a:rPr>
              <a:t>However, when each place was later contacted and asked if they would serve Chinese customers, 90 percent said they would not.</a:t>
            </a:r>
          </a:p>
          <a:p>
            <a:pPr lvl="2">
              <a:lnSpc>
                <a:spcPct val="90000"/>
              </a:lnSpc>
            </a:pPr>
            <a:endParaRPr lang="en-US" dirty="0">
              <a:ea typeface="ＭＳ Ｐゴシック" panose="020B0600070205080204" pitchFamily="34" charset="-128"/>
            </a:endParaRPr>
          </a:p>
          <a:p>
            <a:pPr lvl="2">
              <a:lnSpc>
                <a:spcPct val="90000"/>
              </a:lnSpc>
              <a:buNone/>
            </a:pPr>
            <a:r>
              <a:rPr sz="2400" b="1" dirty="0"/>
              <a:t>Attitudes may conflict with other influences on behavior.</a:t>
            </a:r>
          </a:p>
          <a:p>
            <a:pPr lvl="2">
              <a:lnSpc>
                <a:spcPct val="90000"/>
              </a:lnSpc>
            </a:pPr>
            <a:r>
              <a:rPr dirty="0"/>
              <a:t>Social norms, other conflicting attitudes, and situational factors may also influence behavior.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F60A8AC2-4952-7D43-A780-A14A89448858}"/>
              </a:ext>
            </a:extLst>
          </p:cNvPr>
          <p:cNvSpPr>
            <a:spLocks noGrp="1"/>
          </p:cNvSpPr>
          <p:nvPr>
            <p:ph type="title"/>
          </p:nvPr>
        </p:nvSpPr>
        <p:spPr/>
        <p:txBody>
          <a:bodyPr numCol="1">
            <a:normAutofit/>
          </a:bodyPr>
          <a:lstStyle/>
          <a:p>
            <a:pPr eaLnBrk="1" hangingPunct="1">
              <a:defRPr/>
            </a:pPr>
            <a:r>
              <a:rPr lang="en-US" dirty="0">
                <a:ea typeface="ＭＳ Ｐゴシック" charset="0"/>
                <a:cs typeface="ＭＳ Ｐゴシック" charset="0"/>
              </a:rPr>
              <a:t>Introspecting about the Reasons for Our Attitudes</a:t>
            </a:r>
          </a:p>
        </p:txBody>
      </p:sp>
      <p:sp>
        <p:nvSpPr>
          <p:cNvPr id="26626" name="Content Placeholder 2">
            <a:extLst>
              <a:ext uri="{FF2B5EF4-FFF2-40B4-BE49-F238E27FC236}">
                <a16:creationId xmlns:a16="http://schemas.microsoft.com/office/drawing/2014/main" id="{242C41AB-1D1F-0841-9D9C-789CE207E874}"/>
              </a:ext>
            </a:extLst>
          </p:cNvPr>
          <p:cNvSpPr>
            <a:spLocks noGrp="1"/>
          </p:cNvSpPr>
          <p:nvPr>
            <p:ph idx="1"/>
          </p:nvPr>
        </p:nvSpPr>
        <p:spPr>
          <a:xfrm>
            <a:off x="838200" y="1456791"/>
            <a:ext cx="10055772" cy="4755473"/>
          </a:xfrm>
        </p:spPr>
        <p:txBody>
          <a:bodyPr numCol="1">
            <a:normAutofit/>
          </a:bodyPr>
          <a:lstStyle/>
          <a:p>
            <a:pPr eaLnBrk="1" hangingPunct="1"/>
            <a:r>
              <a:rPr lang="en-US" sz="2800" b="1" dirty="0">
                <a:ea typeface="ＭＳ Ｐゴシック" panose="020B0600070205080204" pitchFamily="34" charset="-128"/>
              </a:rPr>
              <a:t>Introspection may influence attitudes.</a:t>
            </a:r>
          </a:p>
          <a:p>
            <a:pPr lvl="1" eaLnBrk="1" hangingPunct="1"/>
            <a:r>
              <a:rPr lang="en-US" dirty="0">
                <a:ea typeface="ＭＳ Ｐゴシック" panose="020B0600070205080204" pitchFamily="34" charset="-128"/>
              </a:rPr>
              <a:t>Introspection may fail to capture the full cause of our attitudes.</a:t>
            </a:r>
          </a:p>
          <a:p>
            <a:pPr lvl="1" eaLnBrk="1" hangingPunct="1"/>
            <a:r>
              <a:rPr lang="en-US" dirty="0">
                <a:ea typeface="ＭＳ Ｐゴシック" panose="020B0600070205080204" pitchFamily="34" charset="-128"/>
              </a:rPr>
              <a:t>Introspection may cause a rift between your expressed attitude and subsequent behavior, but primarily when the basis of an attitude is affective (emotional).</a:t>
            </a:r>
          </a:p>
          <a:p>
            <a:pPr marL="914400" lvl="1" indent="-342900">
              <a:buFont typeface="Courier New" panose="02070309020205020404" pitchFamily="49" charset="0"/>
              <a:buChar char="o"/>
            </a:pPr>
            <a:r>
              <a:rPr lang="en-US" sz="2000" dirty="0">
                <a:ea typeface="ＭＳ Ｐゴシック" panose="020B0600070205080204" pitchFamily="34" charset="-128"/>
              </a:rPr>
              <a:t>In these cases, cognitive (thoughtful) analysis of your reasons for the attitude may yield misleading cognitive reasons.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ED8AB7C3-A5FA-384D-9142-7B3B4D0B4EC9}"/>
              </a:ext>
            </a:extLst>
          </p:cNvPr>
          <p:cNvSpPr>
            <a:spLocks noGrp="1"/>
          </p:cNvSpPr>
          <p:nvPr>
            <p:ph type="title"/>
          </p:nvPr>
        </p:nvSpPr>
        <p:spPr/>
        <p:txBody>
          <a:bodyPr numCol="1">
            <a:normAutofit fontScale="90000"/>
          </a:bodyPr>
          <a:lstStyle/>
          <a:p>
            <a:pPr eaLnBrk="1" hangingPunct="1"/>
            <a:r>
              <a:rPr lang="en-US" dirty="0">
                <a:ea typeface="ＭＳ Ｐゴシック" panose="020B0600070205080204" pitchFamily="34" charset="-128"/>
              </a:rPr>
              <a:t>The Mismatch between General Attitudes and Specific Targets</a:t>
            </a:r>
          </a:p>
        </p:txBody>
      </p:sp>
      <p:sp>
        <p:nvSpPr>
          <p:cNvPr id="27650" name="Content Placeholder 2">
            <a:extLst>
              <a:ext uri="{FF2B5EF4-FFF2-40B4-BE49-F238E27FC236}">
                <a16:creationId xmlns:a16="http://schemas.microsoft.com/office/drawing/2014/main" id="{3981C85F-04B4-E249-8DF5-19CA1A15659E}"/>
              </a:ext>
            </a:extLst>
          </p:cNvPr>
          <p:cNvSpPr>
            <a:spLocks noGrp="1"/>
          </p:cNvSpPr>
          <p:nvPr>
            <p:ph idx="1"/>
          </p:nvPr>
        </p:nvSpPr>
        <p:spPr/>
        <p:txBody>
          <a:bodyPr numCol="1"/>
          <a:lstStyle/>
          <a:p>
            <a:pPr eaLnBrk="1" hangingPunct="1"/>
            <a:r>
              <a:rPr lang="en-US" b="1" dirty="0">
                <a:ea typeface="ＭＳ Ｐゴシック" panose="020B0600070205080204" pitchFamily="34" charset="-128"/>
              </a:rPr>
              <a:t>General attitudes may not match specific targets.</a:t>
            </a:r>
          </a:p>
          <a:p>
            <a:pPr lvl="1" eaLnBrk="1" hangingPunct="1"/>
            <a:r>
              <a:rPr lang="en-US" dirty="0">
                <a:ea typeface="ＭＳ Ｐゴシック" panose="020B0600070205080204" pitchFamily="34" charset="-128"/>
              </a:rPr>
              <a:t>Attitudes are more accurate predictors of behavior when specific attitudes toward a specific behavior are measured.</a:t>
            </a:r>
          </a:p>
          <a:p>
            <a:pPr lvl="1"/>
            <a:endParaRPr lang="en-US" dirty="0">
              <a:ea typeface="ＭＳ Ｐゴシック" panose="020B0600070205080204" pitchFamily="34" charset="-128"/>
            </a:endParaRPr>
          </a:p>
          <a:p>
            <a:pPr lvl="1">
              <a:buNone/>
            </a:pPr>
            <a:r>
              <a:rPr b="1"/>
              <a:t>Attitudes may be poor predictors of behaviors, but behaviors can be good predictors of attitudes.</a:t>
            </a:r>
          </a:p>
          <a:p>
            <a:pPr lvl="1"/>
            <a:r>
              <a:rPr/>
              <a:t>Attitudes may change in order to be consistent with behaviors.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348F24D1-8E1A-654D-B401-46B9FF52565A}"/>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a:t>
            </a:r>
          </a:p>
        </p:txBody>
      </p:sp>
      <p:sp>
        <p:nvSpPr>
          <p:cNvPr id="30722" name="Content Placeholder 2">
            <a:extLst>
              <a:ext uri="{FF2B5EF4-FFF2-40B4-BE49-F238E27FC236}">
                <a16:creationId xmlns:a16="http://schemas.microsoft.com/office/drawing/2014/main" id="{63DF4DC7-2BD0-CD47-9833-9601B3F155B7}"/>
              </a:ext>
            </a:extLst>
          </p:cNvPr>
          <p:cNvSpPr>
            <a:spLocks noGrp="1"/>
          </p:cNvSpPr>
          <p:nvPr>
            <p:ph idx="1"/>
          </p:nvPr>
        </p:nvSpPr>
        <p:spPr/>
        <p:txBody>
          <a:bodyPr numCol="1">
            <a:normAutofit/>
          </a:bodyPr>
          <a:lstStyle/>
          <a:p>
            <a:pPr marL="342900" indent="-342900" eaLnBrk="1" hangingPunct="1">
              <a:buFont typeface="Arial" panose="020B0604020202020204" pitchFamily="34" charset="0"/>
              <a:buChar char="•"/>
            </a:pPr>
            <a:r>
              <a:rPr lang="en-US" b="1" dirty="0">
                <a:solidFill>
                  <a:srgbClr val="FF00FF"/>
                </a:solidFill>
                <a:ea typeface="ＭＳ Ｐゴシック" panose="020B0600070205080204" pitchFamily="34" charset="-128"/>
              </a:rPr>
              <a:t>Cognitive consistency theories</a:t>
            </a:r>
          </a:p>
          <a:p>
            <a:pPr marL="914400" lvl="1" indent="-342900">
              <a:buFont typeface="Courier New" panose="02070309020205020404" pitchFamily="49" charset="0"/>
              <a:buChar char="o"/>
            </a:pPr>
            <a:r>
              <a:rPr lang="en-US" dirty="0">
                <a:ea typeface="ＭＳ Ｐゴシック" panose="020B0600070205080204" pitchFamily="34" charset="-128"/>
              </a:rPr>
              <a:t>Theories that maintain that the impact of behavior on attitudes reflects our tendency to justify or rationalize our behavior and to minimize any inconsistencies between our attitudes and actions</a:t>
            </a:r>
          </a:p>
          <a:p>
            <a:pPr marL="115887" indent="-342900">
              <a:buFont typeface="Arial" panose="020B0604020202020204" pitchFamily="34" charset="0"/>
              <a:buChar char="•"/>
            </a:pPr>
            <a:r>
              <a:rPr lang="en-US" b="1" dirty="0">
                <a:solidFill>
                  <a:srgbClr val="9900FF"/>
                </a:solidFill>
                <a:ea typeface="ＭＳ Ｐゴシック" panose="020B0600070205080204" pitchFamily="34" charset="-128"/>
              </a:rPr>
              <a:t>Cognitive dissonance theory</a:t>
            </a:r>
          </a:p>
          <a:p>
            <a:pPr marL="687387" lvl="1" indent="-342900">
              <a:buFont typeface="Courier New" panose="02070309020205020404" pitchFamily="49" charset="0"/>
              <a:buChar char="o"/>
            </a:pPr>
            <a:r>
              <a:rPr lang="en-US" dirty="0">
                <a:ea typeface="ＭＳ Ｐゴシック" panose="020B0600070205080204" pitchFamily="34" charset="-128"/>
              </a:rPr>
              <a:t>Theory that inconsistencies among a person’</a:t>
            </a:r>
            <a:r>
              <a:rPr lang="en-US" altLang="ja-JP" dirty="0">
                <a:ea typeface="ＭＳ Ｐゴシック" panose="020B0600070205080204" pitchFamily="34" charset="-128"/>
              </a:rPr>
              <a:t>s thoughts, sentiments, and actions cause an aversive emotional state (dissonance) that leads to efforts to restore consistency</a:t>
            </a:r>
          </a:p>
          <a:p>
            <a:endParaRPr lang="en-US"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49DC42BB-5F32-4244-814C-CB6928D45A4A}"/>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Reducing Cognitive Dissonance </a:t>
            </a:r>
          </a:p>
        </p:txBody>
      </p:sp>
      <p:sp>
        <p:nvSpPr>
          <p:cNvPr id="31746" name="Content Placeholder 2">
            <a:extLst>
              <a:ext uri="{FF2B5EF4-FFF2-40B4-BE49-F238E27FC236}">
                <a16:creationId xmlns:a16="http://schemas.microsoft.com/office/drawing/2014/main" id="{562EA371-5426-9A49-8A3F-E86A214037D8}"/>
              </a:ext>
            </a:extLst>
          </p:cNvPr>
          <p:cNvSpPr>
            <a:spLocks noGrp="1"/>
          </p:cNvSpPr>
          <p:nvPr>
            <p:ph idx="1"/>
          </p:nvPr>
        </p:nvSpPr>
        <p:spPr>
          <a:xfrm>
            <a:off x="838200" y="1456791"/>
            <a:ext cx="9992710" cy="4755473"/>
          </a:xfrm>
        </p:spPr>
        <p:txBody>
          <a:bodyPr numCol="1"/>
          <a:lstStyle/>
          <a:p>
            <a:pPr lvl="1" eaLnBrk="1" hangingPunct="1"/>
            <a:r>
              <a:rPr lang="en-US" sz="2800" b="1" dirty="0">
                <a:solidFill>
                  <a:srgbClr val="0000FF"/>
                </a:solidFill>
                <a:ea typeface="ＭＳ Ｐゴシック" panose="020B0600070205080204" pitchFamily="34" charset="-128"/>
              </a:rPr>
              <a:t>Cognitive dissonance can be reduced by changing thoughts, feelings, or behavior in order to make them consistent.</a:t>
            </a:r>
          </a:p>
          <a:p>
            <a:pPr lvl="2" eaLnBrk="1" hangingPunct="1">
              <a:buFont typeface="Courier New" panose="02070309020205020404" pitchFamily="49" charset="0"/>
              <a:buChar char="o"/>
            </a:pPr>
            <a:r>
              <a:rPr lang="en-US" sz="2400" dirty="0">
                <a:ea typeface="ＭＳ Ｐゴシック" panose="020B0600070205080204" pitchFamily="34" charset="-128"/>
              </a:rPr>
              <a:t>For instance, smoking may cause dissonance because it is bad for health and most people want to be healthy.</a:t>
            </a:r>
          </a:p>
          <a:p>
            <a:pPr lvl="2" eaLnBrk="1" hangingPunct="1">
              <a:buFont typeface="Courier New" panose="02070309020205020404" pitchFamily="49" charset="0"/>
              <a:buChar char="o"/>
            </a:pPr>
            <a:r>
              <a:rPr lang="en-US" sz="2400" dirty="0">
                <a:ea typeface="ＭＳ Ｐゴシック" panose="020B0600070205080204" pitchFamily="34" charset="-128"/>
              </a:rPr>
              <a:t>Dissonance can be reduced by quitting smoking.</a:t>
            </a:r>
          </a:p>
          <a:p>
            <a:pPr lvl="2">
              <a:buFont typeface="Courier New"/>
              <a:buChar char="o"/>
            </a:pPr>
            <a:endParaRPr lang="en-US" dirty="0">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6B7EEEC7-74A2-7B43-BF26-CBF0F83B1920}"/>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Reducing Cognitive Dissonance </a:t>
            </a:r>
          </a:p>
        </p:txBody>
      </p:sp>
      <p:sp>
        <p:nvSpPr>
          <p:cNvPr id="32770" name="Content Placeholder 2">
            <a:extLst>
              <a:ext uri="{FF2B5EF4-FFF2-40B4-BE49-F238E27FC236}">
                <a16:creationId xmlns:a16="http://schemas.microsoft.com/office/drawing/2014/main" id="{C0FBE104-4CD0-754D-93F8-99F189F8D8DD}"/>
              </a:ext>
            </a:extLst>
          </p:cNvPr>
          <p:cNvSpPr>
            <a:spLocks noGrp="1"/>
          </p:cNvSpPr>
          <p:nvPr>
            <p:ph idx="1"/>
          </p:nvPr>
        </p:nvSpPr>
        <p:spPr>
          <a:xfrm>
            <a:off x="838199" y="1456791"/>
            <a:ext cx="10229193" cy="4755473"/>
          </a:xfrm>
        </p:spPr>
        <p:txBody>
          <a:bodyPr numCol="1"/>
          <a:lstStyle/>
          <a:p>
            <a:pPr lvl="1" eaLnBrk="1" hangingPunct="1"/>
            <a:r>
              <a:rPr lang="en-US" b="1" dirty="0">
                <a:solidFill>
                  <a:srgbClr val="00B050"/>
                </a:solidFill>
                <a:ea typeface="ＭＳ Ｐゴシック" panose="020B0600070205080204" pitchFamily="34" charset="-128"/>
              </a:rPr>
              <a:t>Cognitive dissonance can also be reduced by adding thoughts, feelings, or behaviors to reduce apparent inconsistencies.</a:t>
            </a:r>
          </a:p>
          <a:p>
            <a:pPr lvl="2" eaLnBrk="1" hangingPunct="1">
              <a:buFont typeface="Courier New" panose="02070309020205020404" pitchFamily="49" charset="0"/>
              <a:buChar char="o"/>
            </a:pPr>
            <a:r>
              <a:rPr lang="en-US" dirty="0">
                <a:ea typeface="ＭＳ Ｐゴシック" panose="020B0600070205080204" pitchFamily="34" charset="-128"/>
              </a:rPr>
              <a:t>For instance, many people may find it too difficult to quit smoking.</a:t>
            </a:r>
          </a:p>
          <a:p>
            <a:pPr lvl="2" eaLnBrk="1" hangingPunct="1">
              <a:buFont typeface="Courier New" panose="02070309020205020404" pitchFamily="49" charset="0"/>
              <a:buChar char="o"/>
            </a:pPr>
            <a:r>
              <a:rPr lang="en-US" dirty="0">
                <a:ea typeface="ＭＳ Ｐゴシック" panose="020B0600070205080204" pitchFamily="34" charset="-128"/>
              </a:rPr>
              <a:t>Dissonance can be reduced by adding such thoughts as </a:t>
            </a:r>
            <a:r>
              <a:rPr lang="ja-JP" dirty="0">
                <a:ea typeface="ＭＳ Ｐゴシック" panose="020B0600070205080204" pitchFamily="34" charset="-128"/>
              </a:rPr>
              <a:t>“</a:t>
            </a:r>
            <a:r>
              <a:rPr lang="en-US" altLang="ja-JP" dirty="0">
                <a:ea typeface="ＭＳ Ｐゴシック" panose="020B0600070205080204" pitchFamily="34" charset="-128"/>
              </a:rPr>
              <a:t>My grandfather smoked every day and he lived to be 100 years old,</a:t>
            </a:r>
            <a:r>
              <a:rPr lang="ja-JP" dirty="0">
                <a:ea typeface="ＭＳ Ｐゴシック" panose="020B0600070205080204" pitchFamily="34" charset="-128"/>
              </a:rPr>
              <a:t>”</a:t>
            </a:r>
            <a:r>
              <a:rPr lang="en-US" altLang="ja-JP" dirty="0">
                <a:ea typeface="ＭＳ Ｐゴシック" panose="020B0600070205080204" pitchFamily="34" charset="-128"/>
              </a:rPr>
              <a:t> or, </a:t>
            </a:r>
            <a:r>
              <a:rPr lang="ja-JP" dirty="0">
                <a:ea typeface="ＭＳ Ｐゴシック" panose="020B0600070205080204" pitchFamily="34" charset="-128"/>
              </a:rPr>
              <a:t>“</a:t>
            </a:r>
            <a:r>
              <a:rPr lang="en-US" altLang="ja-JP" dirty="0">
                <a:ea typeface="ＭＳ Ｐゴシック" panose="020B0600070205080204" pitchFamily="34" charset="-128"/>
              </a:rPr>
              <a:t>Yes, I know it’s bad for me, but it helps me relax.</a:t>
            </a:r>
            <a:r>
              <a:rPr lang="ja-JP" dirty="0">
                <a:ea typeface="ＭＳ Ｐゴシック" panose="020B0600070205080204" pitchFamily="34" charset="-128"/>
              </a:rPr>
              <a:t>”</a:t>
            </a:r>
            <a:endParaRPr lang="en-US" dirty="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B3FB-FBB3-0E4C-8CDE-CCE8E2E166C8}"/>
              </a:ext>
            </a:extLst>
          </p:cNvPr>
          <p:cNvSpPr>
            <a:spLocks noGrp="1"/>
          </p:cNvSpPr>
          <p:nvPr>
            <p:ph type="title"/>
          </p:nvPr>
        </p:nvSpPr>
        <p:spPr/>
        <p:txBody>
          <a:bodyPr numCol="1"/>
          <a:lstStyle/>
          <a:p>
            <a:r>
              <a:rPr lang="en-US" dirty="0"/>
              <a:t>Cognitive Dissonance Theory and Decisions</a:t>
            </a:r>
          </a:p>
        </p:txBody>
      </p:sp>
      <p:sp>
        <p:nvSpPr>
          <p:cNvPr id="3" name="Content Placeholder 2">
            <a:extLst>
              <a:ext uri="{FF2B5EF4-FFF2-40B4-BE49-F238E27FC236}">
                <a16:creationId xmlns:a16="http://schemas.microsoft.com/office/drawing/2014/main" id="{23B42C1C-34C9-1549-873B-836B56246A08}"/>
              </a:ext>
            </a:extLst>
          </p:cNvPr>
          <p:cNvSpPr>
            <a:spLocks noGrp="1"/>
          </p:cNvSpPr>
          <p:nvPr>
            <p:ph idx="1"/>
          </p:nvPr>
        </p:nvSpPr>
        <p:spPr>
          <a:xfrm>
            <a:off x="838200" y="1456791"/>
            <a:ext cx="9992710" cy="4755473"/>
          </a:xfrm>
        </p:spPr>
        <p:txBody>
          <a:bodyPr numCol="1"/>
          <a:lstStyle/>
          <a:p>
            <a:r>
              <a:rPr lang="en-US" b="1" dirty="0">
                <a:solidFill>
                  <a:srgbClr val="00B050"/>
                </a:solidFill>
                <a:ea typeface="ＭＳ Ｐゴシック" panose="020B0600070205080204" pitchFamily="34" charset="-128"/>
              </a:rPr>
              <a:t>Because behaviors cannot be taken back, cognitive dissonance often causes changes in thoughts and/or feelings to rationalize behaviors</a:t>
            </a:r>
            <a:r>
              <a:rPr lang="en-US" b="1" dirty="0">
                <a:ea typeface="ＭＳ Ｐゴシック" panose="020B0600070205080204" pitchFamily="34" charset="-128"/>
              </a:rPr>
              <a:t>.</a:t>
            </a:r>
          </a:p>
          <a:p>
            <a:pPr lvl="1"/>
            <a:r>
              <a:rPr lang="en-US" dirty="0">
                <a:ea typeface="ＭＳ Ｐゴシック" panose="020B0600070205080204" pitchFamily="34" charset="-128"/>
              </a:rPr>
              <a:t>Difficult choices can induce cognitive dissonance.</a:t>
            </a:r>
          </a:p>
          <a:p>
            <a:pPr lvl="1"/>
            <a:r>
              <a:rPr lang="en-US" dirty="0">
                <a:ea typeface="ＭＳ Ｐゴシック" panose="020B0600070205080204" pitchFamily="34" charset="-128"/>
              </a:rPr>
              <a:t>Dissonance can be aroused by the inconsistency of accepting the negatives of one choice while rejecting the positives of the other choice.</a:t>
            </a:r>
          </a:p>
          <a:p>
            <a:endParaRPr 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3754827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ognitive Dissonance Illustration Stock Photo, Picture And Royalty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7172" y="851338"/>
            <a:ext cx="7535917" cy="5754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286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File:Cognitive dissonance.png - Wikimedia Comm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934" y="1291352"/>
            <a:ext cx="8572500"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93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FC3E9446-23CE-BA47-82C2-636EB82BD801}"/>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Rationalizations Can Reduce Decision Dissonance</a:t>
            </a:r>
          </a:p>
        </p:txBody>
      </p:sp>
      <p:sp>
        <p:nvSpPr>
          <p:cNvPr id="35842" name="Content Placeholder 2">
            <a:extLst>
              <a:ext uri="{FF2B5EF4-FFF2-40B4-BE49-F238E27FC236}">
                <a16:creationId xmlns:a16="http://schemas.microsoft.com/office/drawing/2014/main" id="{025CE527-41D8-F34D-BD9A-E8FF190BF182}"/>
              </a:ext>
            </a:extLst>
          </p:cNvPr>
          <p:cNvSpPr>
            <a:spLocks noGrp="1"/>
          </p:cNvSpPr>
          <p:nvPr>
            <p:ph idx="1"/>
          </p:nvPr>
        </p:nvSpPr>
        <p:spPr>
          <a:xfrm>
            <a:off x="838199" y="1456791"/>
            <a:ext cx="9787759" cy="4755473"/>
          </a:xfrm>
        </p:spPr>
        <p:txBody>
          <a:bodyPr numCol="1"/>
          <a:lstStyle/>
          <a:p>
            <a:pPr eaLnBrk="1" hangingPunct="1"/>
            <a:r>
              <a:rPr lang="en-US" b="1" dirty="0">
                <a:solidFill>
                  <a:srgbClr val="00B050"/>
                </a:solidFill>
                <a:ea typeface="ＭＳ Ｐゴシック" panose="020B0600070205080204" pitchFamily="34" charset="-128"/>
              </a:rPr>
              <a:t>Decision dissonance typically is resolved by emphasizing the positives and minimizing the negatives of the selected choice.</a:t>
            </a:r>
          </a:p>
          <a:p>
            <a:pPr lvl="1" eaLnBrk="1" hangingPunct="1"/>
            <a:r>
              <a:rPr lang="en-US" dirty="0">
                <a:ea typeface="ＭＳ Ｐゴシック" panose="020B0600070205080204" pitchFamily="34" charset="-128"/>
              </a:rPr>
              <a:t>Also resolved by emphasizing the negatives of the unselected choices and minimizing the positives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9CEF5FF9-5895-5547-9B0C-6C9AF678553D}"/>
              </a:ext>
            </a:extLst>
          </p:cNvPr>
          <p:cNvSpPr>
            <a:spLocks noGrp="1"/>
          </p:cNvSpPr>
          <p:nvPr>
            <p:ph type="title"/>
          </p:nvPr>
        </p:nvSpPr>
        <p:spPr/>
        <p:txBody>
          <a:bodyPr numCol="1">
            <a:normAutofit/>
          </a:bodyPr>
          <a:lstStyle/>
          <a:p>
            <a:r>
              <a:rPr lang="en-US" dirty="0">
                <a:ea typeface="ＭＳ Ｐゴシック" panose="020B0600070205080204" pitchFamily="34" charset="-128"/>
              </a:rPr>
              <a:t>Rationalization: Example</a:t>
            </a:r>
          </a:p>
        </p:txBody>
      </p:sp>
      <p:sp>
        <p:nvSpPr>
          <p:cNvPr id="36866" name="Content Placeholder 2">
            <a:extLst>
              <a:ext uri="{FF2B5EF4-FFF2-40B4-BE49-F238E27FC236}">
                <a16:creationId xmlns:a16="http://schemas.microsoft.com/office/drawing/2014/main" id="{739C8840-8194-1D42-82D6-27B598E1DB9A}"/>
              </a:ext>
            </a:extLst>
          </p:cNvPr>
          <p:cNvSpPr>
            <a:spLocks noGrp="1"/>
          </p:cNvSpPr>
          <p:nvPr>
            <p:ph idx="1"/>
          </p:nvPr>
        </p:nvSpPr>
        <p:spPr>
          <a:xfrm>
            <a:off x="838199" y="1456791"/>
            <a:ext cx="9961179" cy="4755473"/>
          </a:xfrm>
        </p:spPr>
        <p:txBody>
          <a:bodyPr numCol="1">
            <a:normAutofit/>
          </a:bodyPr>
          <a:lstStyle/>
          <a:p>
            <a:r>
              <a:rPr lang="en-US" dirty="0">
                <a:ea typeface="ＭＳ Ｐゴシック" panose="020B0600070205080204" pitchFamily="34" charset="-128"/>
              </a:rPr>
              <a:t>For instance, choosing between living in a big city or small town</a:t>
            </a:r>
          </a:p>
          <a:p>
            <a:pPr marL="688975" lvl="1" indent="-342900"/>
            <a:r>
              <a:rPr lang="en-US" dirty="0">
                <a:ea typeface="ＭＳ Ｐゴシック" panose="020B0600070205080204" pitchFamily="34" charset="-128"/>
              </a:rPr>
              <a:t>If the big city is chosen, people may emphasize how great it is to go to restaurants and museums and minimize how frustrating the traffic is</a:t>
            </a:r>
            <a:r>
              <a:rPr lang="en-US" dirty="0" smtClean="0">
                <a:ea typeface="ＭＳ Ｐゴシック" panose="020B0600070205080204" pitchFamily="34" charset="-128"/>
              </a:rPr>
              <a:t>.</a:t>
            </a:r>
          </a:p>
          <a:p>
            <a:pPr marL="346075" lvl="1" indent="0">
              <a:buNone/>
            </a:pPr>
            <a:endParaRPr lang="en-US" dirty="0">
              <a:ea typeface="ＭＳ Ｐゴシック" panose="020B0600070205080204" pitchFamily="34" charset="-128"/>
            </a:endParaRPr>
          </a:p>
          <a:p>
            <a:pPr marL="688975" lvl="1" indent="-342900"/>
            <a:r>
              <a:rPr lang="en-US" dirty="0">
                <a:ea typeface="ＭＳ Ｐゴシック" panose="020B0600070205080204" pitchFamily="34" charset="-128"/>
              </a:rPr>
              <a:t>If the small town is chosen, people may emphasize how great it is to not deal with traffic and minimize not being able to go to fancy restaurants or museums.</a:t>
            </a:r>
          </a:p>
          <a:p>
            <a:pPr marL="688975" lvl="1" indent="-342900"/>
            <a:endParaRPr lang="en-US" dirty="0">
              <a:ea typeface="ＭＳ Ｐゴシック" panose="020B0600070205080204" pitchFamily="34" charset="-128"/>
            </a:endParaRPr>
          </a:p>
          <a:p>
            <a:pPr marL="688975" lvl="1" indent="-342900" algn="ctr">
              <a:buNone/>
            </a:pPr>
            <a:r>
              <a:rPr b="1" i="1" dirty="0">
                <a:solidFill>
                  <a:srgbClr val="00B050"/>
                </a:solidFill>
              </a:rPr>
              <a:t>Rationalizations can occur before or after the decision is </a:t>
            </a:r>
            <a:r>
              <a:rPr b="1" i="1" dirty="0" smtClean="0">
                <a:solidFill>
                  <a:srgbClr val="00B050"/>
                </a:solidFill>
              </a:rPr>
              <a:t>made</a:t>
            </a:r>
            <a:endParaRPr b="1" i="1"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2C37F495-E2F7-BB4D-94D9-A3EFDD3F4CB1}"/>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 Effort Justification</a:t>
            </a:r>
          </a:p>
        </p:txBody>
      </p:sp>
      <p:sp>
        <p:nvSpPr>
          <p:cNvPr id="38914" name="Content Placeholder 2">
            <a:extLst>
              <a:ext uri="{FF2B5EF4-FFF2-40B4-BE49-F238E27FC236}">
                <a16:creationId xmlns:a16="http://schemas.microsoft.com/office/drawing/2014/main" id="{32D71A02-A74F-4949-AC87-8E62963713AE}"/>
              </a:ext>
            </a:extLst>
          </p:cNvPr>
          <p:cNvSpPr>
            <a:spLocks noGrp="1"/>
          </p:cNvSpPr>
          <p:nvPr>
            <p:ph idx="1"/>
          </p:nvPr>
        </p:nvSpPr>
        <p:spPr>
          <a:xfrm>
            <a:off x="838200" y="1456791"/>
            <a:ext cx="10515600" cy="4755473"/>
          </a:xfrm>
        </p:spPr>
        <p:txBody>
          <a:bodyPr numCol="1"/>
          <a:lstStyle/>
          <a:p>
            <a:r>
              <a:rPr lang="en-US" sz="2800" b="1" dirty="0">
                <a:solidFill>
                  <a:srgbClr val="00B050"/>
                </a:solidFill>
                <a:ea typeface="ＭＳ Ｐゴシック" panose="020B0600070205080204" pitchFamily="34" charset="-128"/>
              </a:rPr>
              <a:t>Effort J</a:t>
            </a:r>
            <a:r>
              <a:rPr lang="en-US" sz="2800" b="1" dirty="0" smtClean="0">
                <a:solidFill>
                  <a:srgbClr val="00B050"/>
                </a:solidFill>
                <a:ea typeface="ＭＳ Ｐゴシック" panose="020B0600070205080204" pitchFamily="34" charset="-128"/>
              </a:rPr>
              <a:t>ustification</a:t>
            </a:r>
          </a:p>
          <a:p>
            <a:endParaRPr lang="en-US" b="1" dirty="0">
              <a:solidFill>
                <a:srgbClr val="00B050"/>
              </a:solidFill>
              <a:ea typeface="ＭＳ Ｐゴシック" panose="020B0600070205080204" pitchFamily="34" charset="-128"/>
            </a:endParaRPr>
          </a:p>
          <a:p>
            <a:pPr lvl="1"/>
            <a:r>
              <a:rPr lang="en-US" dirty="0">
                <a:ea typeface="ＭＳ Ｐゴシック" panose="020B0600070205080204" pitchFamily="34" charset="-128"/>
              </a:rPr>
              <a:t>The tendency to reduce dissonance by justifying the time, effort, or money devoted to something that turned out to be unpleasant or </a:t>
            </a:r>
            <a:r>
              <a:rPr lang="en-US" dirty="0" smtClean="0">
                <a:ea typeface="ＭＳ Ｐゴシック" panose="020B0600070205080204" pitchFamily="34" charset="-128"/>
              </a:rPr>
              <a:t>disappointing</a:t>
            </a:r>
          </a:p>
          <a:p>
            <a:pPr marL="344487" lvl="1" indent="0">
              <a:buNone/>
            </a:pPr>
            <a:endParaRPr lang="en-US" dirty="0">
              <a:ea typeface="ＭＳ Ｐゴシック" panose="020B0600070205080204" pitchFamily="34" charset="-128"/>
            </a:endParaRPr>
          </a:p>
          <a:p>
            <a:pPr lvl="1"/>
            <a:r>
              <a:rPr lang="en-US" dirty="0">
                <a:ea typeface="ＭＳ Ｐゴシック" panose="020B0600070205080204" pitchFamily="34" charset="-128"/>
              </a:rPr>
              <a:t>Greater effort expended leads to more dissonance and more attempts to rationalize behavior</a:t>
            </a:r>
          </a:p>
          <a:p>
            <a:pPr lvl="1"/>
            <a:endParaRPr lang="en-US" dirty="0">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77408791-4AFC-CD42-8716-0CF1DE3E11BB}"/>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Effort Justification: Examples</a:t>
            </a:r>
          </a:p>
        </p:txBody>
      </p:sp>
      <p:sp>
        <p:nvSpPr>
          <p:cNvPr id="40962" name="Content Placeholder 2">
            <a:extLst>
              <a:ext uri="{FF2B5EF4-FFF2-40B4-BE49-F238E27FC236}">
                <a16:creationId xmlns:a16="http://schemas.microsoft.com/office/drawing/2014/main" id="{4D48DAD2-9D97-7D47-B83C-B588EA5DF02E}"/>
              </a:ext>
            </a:extLst>
          </p:cNvPr>
          <p:cNvSpPr>
            <a:spLocks noGrp="1"/>
          </p:cNvSpPr>
          <p:nvPr>
            <p:ph idx="1"/>
          </p:nvPr>
        </p:nvSpPr>
        <p:spPr/>
        <p:txBody>
          <a:bodyPr numCol="1"/>
          <a:lstStyle/>
          <a:p>
            <a:pPr marL="342900" indent="-342900">
              <a:buFont typeface="Arial" panose="020B0604020202020204" pitchFamily="34" charset="0"/>
              <a:buChar char="•"/>
            </a:pPr>
            <a:r>
              <a:rPr lang="en-US" b="1" dirty="0">
                <a:ea typeface="ＭＳ Ｐゴシック" panose="020B0600070205080204" pitchFamily="34" charset="-128"/>
              </a:rPr>
              <a:t>Club initiations</a:t>
            </a:r>
          </a:p>
          <a:p>
            <a:pPr lvl="2" eaLnBrk="1" hangingPunct="1">
              <a:buFont typeface="Courier New" panose="02070309020205020404" pitchFamily="49" charset="0"/>
              <a:buChar char="o"/>
            </a:pPr>
            <a:r>
              <a:rPr lang="en-US" dirty="0">
                <a:ea typeface="ＭＳ Ｐゴシック" panose="020B0600070205080204" pitchFamily="34" charset="-128"/>
              </a:rPr>
              <a:t>A study found that women who had to undergo the most severe initiation to join a discussion group reported the most liking for the group, even though the discussion was actually uninteresting.</a:t>
            </a:r>
          </a:p>
          <a:p>
            <a:pPr marL="342900" indent="-342900">
              <a:buFont typeface="Arial" panose="020B0604020202020204" pitchFamily="34" charset="0"/>
              <a:buChar char="•"/>
            </a:pPr>
            <a:r>
              <a:rPr lang="en-US" b="1" dirty="0">
                <a:ea typeface="ＭＳ Ｐゴシック" panose="020B0600070205080204" pitchFamily="34" charset="-128"/>
              </a:rPr>
              <a:t>Fraternity hazings</a:t>
            </a:r>
          </a:p>
          <a:p>
            <a:pPr lvl="2">
              <a:buFont typeface="Courier New" panose="02070309020205020404" pitchFamily="49" charset="0"/>
              <a:buChar char="o"/>
            </a:pPr>
            <a:r>
              <a:rPr lang="en-US" dirty="0">
                <a:ea typeface="ＭＳ Ｐゴシック" panose="020B0600070205080204" pitchFamily="34" charset="-128"/>
              </a:rPr>
              <a:t>Fraternities with more severe initiations have more loyal members.</a:t>
            </a:r>
          </a:p>
          <a:p>
            <a:pPr marL="342900" indent="-342900">
              <a:buFont typeface="Arial" panose="020B0604020202020204" pitchFamily="34" charset="0"/>
              <a:buChar char="•"/>
            </a:pPr>
            <a:r>
              <a:rPr lang="ja-JP" dirty="0">
                <a:ea typeface="ＭＳ Ｐゴシック" panose="020B0600070205080204" pitchFamily="34" charset="-128"/>
              </a:rPr>
              <a:t>“</a:t>
            </a:r>
            <a:r>
              <a:rPr lang="en-US" altLang="ja-JP" b="1" dirty="0">
                <a:ea typeface="ＭＳ Ｐゴシック" panose="020B0600070205080204" pitchFamily="34" charset="-128"/>
              </a:rPr>
              <a:t>Sweet lemons rationalization</a:t>
            </a:r>
            <a:r>
              <a:rPr lang="ja-JP" altLang="ja-JP" b="1" dirty="0">
                <a:ea typeface="ＭＳ Ｐゴシック" panose="020B0600070205080204" pitchFamily="34" charset="-128"/>
              </a:rPr>
              <a:t>”</a:t>
            </a:r>
            <a:endParaRPr lang="en-US" altLang="ja-JP" dirty="0">
              <a:ea typeface="ＭＳ Ｐゴシック" panose="020B0600070205080204" pitchFamily="34" charset="-128"/>
            </a:endParaRPr>
          </a:p>
          <a:p>
            <a:pPr lvl="2">
              <a:buFont typeface="Courier New" panose="02070309020205020404" pitchFamily="49" charset="0"/>
              <a:buChar char="o"/>
            </a:pPr>
            <a:r>
              <a:rPr lang="en-US" dirty="0">
                <a:ea typeface="ＭＳ Ｐゴシック" panose="020B0600070205080204" pitchFamily="34" charset="-128"/>
              </a:rPr>
              <a:t>People may think </a:t>
            </a:r>
            <a:r>
              <a:rPr lang="ja-JP" dirty="0">
                <a:ea typeface="ＭＳ Ｐゴシック" panose="020B0600070205080204" pitchFamily="34" charset="-128"/>
              </a:rPr>
              <a:t>“</a:t>
            </a:r>
            <a:r>
              <a:rPr lang="en-US" altLang="ja-JP" dirty="0">
                <a:ea typeface="ＭＳ Ｐゴシック" panose="020B0600070205080204" pitchFamily="34" charset="-128"/>
              </a:rPr>
              <a:t>It’s not so bad after all</a:t>
            </a:r>
            <a:r>
              <a:rPr lang="ja-JP" dirty="0">
                <a:ea typeface="ＭＳ Ｐゴシック" panose="020B0600070205080204" pitchFamily="34" charset="-128"/>
              </a:rPr>
              <a:t>”</a:t>
            </a:r>
            <a:r>
              <a:rPr lang="en-US" altLang="ja-JP" dirty="0">
                <a:ea typeface="ＭＳ Ｐゴシック" panose="020B0600070205080204" pitchFamily="34" charset="-128"/>
              </a:rPr>
              <a:t> to justify a costly or unpleasant effort.</a:t>
            </a:r>
            <a:endParaRPr lang="en-US" dirty="0">
              <a:ea typeface="ＭＳ Ｐゴシック" panose="020B0600070205080204" pitchFamily="34" charset="-128"/>
            </a:endParaRPr>
          </a:p>
          <a:p>
            <a:pPr lvl="1"/>
            <a:endParaRPr lang="en-US" dirty="0">
              <a:ea typeface="ＭＳ Ｐゴシック" panose="020B0600070205080204"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3283-F551-40EA-9900-B4C60D20B0E7}"/>
              </a:ext>
            </a:extLst>
          </p:cNvPr>
          <p:cNvSpPr>
            <a:spLocks noGrp="1"/>
          </p:cNvSpPr>
          <p:nvPr>
            <p:ph type="title"/>
          </p:nvPr>
        </p:nvSpPr>
        <p:spPr/>
        <p:txBody>
          <a:bodyPr numCol="1"/>
          <a:lstStyle/>
          <a:p>
            <a:r>
              <a:rPr lang="en-US" dirty="0"/>
              <a:t>Effort Justification</a:t>
            </a:r>
          </a:p>
        </p:txBody>
      </p:sp>
      <p:graphicFrame>
        <p:nvGraphicFramePr>
          <p:cNvPr id="4" name="Table 3">
            <a:extLst>
              <a:ext uri="{FF2B5EF4-FFF2-40B4-BE49-F238E27FC236}">
                <a16:creationId xmlns:a16="http://schemas.microsoft.com/office/drawing/2014/main" id="{E8ED50F1-DE03-47C3-80CD-C5A05F1F34C5}"/>
              </a:ext>
            </a:extLst>
          </p:cNvPr>
          <p:cNvGraphicFramePr>
            <a:graphicFrameLocks noGrp="1"/>
          </p:cNvGraphicFramePr>
          <p:nvPr/>
        </p:nvGraphicFramePr>
        <p:xfrm>
          <a:off x="4152900" y="2629852"/>
          <a:ext cx="3886200" cy="1598295"/>
        </p:xfrm>
        <a:graphic>
          <a:graphicData uri="http://schemas.openxmlformats.org/drawingml/2006/table">
            <a:tbl>
              <a:tblPr firstRow="1" bandRow="1">
                <a:tableStyleId>{5C22544A-7EE6-4342-B048-85BDC9FD1C3A}</a:tableStyleId>
              </a:tblPr>
              <a:tblGrid>
                <a:gridCol w="1943100">
                  <a:extLst>
                    <a:ext uri="{9D8B030D-6E8A-4147-A177-3AD203B41FA5}">
                      <a16:colId xmlns:a16="http://schemas.microsoft.com/office/drawing/2014/main" val="3234128660"/>
                    </a:ext>
                  </a:extLst>
                </a:gridCol>
                <a:gridCol w="1943100">
                  <a:extLst>
                    <a:ext uri="{9D8B030D-6E8A-4147-A177-3AD203B41FA5}">
                      <a16:colId xmlns:a16="http://schemas.microsoft.com/office/drawing/2014/main" val="1905216328"/>
                    </a:ext>
                  </a:extLst>
                </a:gridCol>
              </a:tblGrid>
              <a:tr h="390525">
                <a:tc>
                  <a:txBody>
                    <a:bodyPr/>
                    <a:lstStyle/>
                    <a:p>
                      <a:pPr fontAlgn="base"/>
                      <a:r>
                        <a:rPr lang="en-IN" altLang="en-IN" sz="1100">
                          <a:effectLst/>
                        </a:rPr>
                        <a:t>Condition (x-axis)​</a:t>
                      </a:r>
                      <a:endParaRPr lang="en-IN" altLang="en-IN" b="1">
                        <a:solidFill>
                          <a:srgbClr val="FFFFFF"/>
                        </a:solidFill>
                        <a:effectLst/>
                      </a:endParaRPr>
                    </a:p>
                  </a:txBody>
                  <a:tcPr anchor="ctr"/>
                </a:tc>
                <a:tc>
                  <a:txBody>
                    <a:bodyPr/>
                    <a:lstStyle/>
                    <a:p>
                      <a:pPr fontAlgn="base"/>
                      <a:r>
                        <a:rPr lang="en-IN" altLang="en-IN" sz="1100">
                          <a:effectLst/>
                        </a:rPr>
                        <a:t>Ratings of discussion group  (y-axis)​</a:t>
                      </a:r>
                      <a:endParaRPr lang="en-IN" altLang="en-IN" b="1">
                        <a:solidFill>
                          <a:srgbClr val="FFFFFF"/>
                        </a:solidFill>
                        <a:effectLst/>
                      </a:endParaRPr>
                    </a:p>
                  </a:txBody>
                  <a:tcPr anchor="b"/>
                </a:tc>
                <a:extLst>
                  <a:ext uri="{0D108BD9-81ED-4DB2-BD59-A6C34878D82A}">
                    <a16:rowId xmlns:a16="http://schemas.microsoft.com/office/drawing/2014/main" val="1059297742"/>
                  </a:ext>
                </a:extLst>
              </a:tr>
              <a:tr h="390525">
                <a:tc>
                  <a:txBody>
                    <a:bodyPr/>
                    <a:lstStyle/>
                    <a:p>
                      <a:pPr fontAlgn="base"/>
                      <a:r>
                        <a:rPr lang="en-IN" altLang="en-IN" sz="1100">
                          <a:effectLst/>
                        </a:rPr>
                        <a:t>Control​</a:t>
                      </a:r>
                      <a:endParaRPr lang="en-IN" altLang="en-IN">
                        <a:effectLst/>
                      </a:endParaRPr>
                    </a:p>
                  </a:txBody>
                  <a:tcPr anchor="ctr"/>
                </a:tc>
                <a:tc>
                  <a:txBody>
                    <a:bodyPr/>
                    <a:lstStyle/>
                    <a:p>
                      <a:pPr fontAlgn="base"/>
                      <a:r>
                        <a:rPr lang="en-IN" altLang="en-IN" sz="1100">
                          <a:effectLst/>
                        </a:rPr>
                        <a:t>165​</a:t>
                      </a:r>
                      <a:endParaRPr lang="en-IN" altLang="en-IN">
                        <a:effectLst/>
                      </a:endParaRPr>
                    </a:p>
                  </a:txBody>
                  <a:tcPr anchor="b"/>
                </a:tc>
                <a:extLst>
                  <a:ext uri="{0D108BD9-81ED-4DB2-BD59-A6C34878D82A}">
                    <a16:rowId xmlns:a16="http://schemas.microsoft.com/office/drawing/2014/main" val="2185130710"/>
                  </a:ext>
                </a:extLst>
              </a:tr>
              <a:tr h="390525">
                <a:tc>
                  <a:txBody>
                    <a:bodyPr/>
                    <a:lstStyle/>
                    <a:p>
                      <a:pPr fontAlgn="base"/>
                      <a:r>
                        <a:rPr lang="en-IN" altLang="en-IN" sz="1100">
                          <a:effectLst/>
                        </a:rPr>
                        <a:t>Mild initiation​</a:t>
                      </a:r>
                      <a:endParaRPr lang="en-IN" altLang="en-IN">
                        <a:effectLst/>
                      </a:endParaRPr>
                    </a:p>
                  </a:txBody>
                  <a:tcPr anchor="ctr"/>
                </a:tc>
                <a:tc>
                  <a:txBody>
                    <a:bodyPr/>
                    <a:lstStyle/>
                    <a:p>
                      <a:pPr fontAlgn="base"/>
                      <a:r>
                        <a:rPr lang="en-IN" altLang="en-IN" sz="1100">
                          <a:effectLst/>
                        </a:rPr>
                        <a:t>170​</a:t>
                      </a:r>
                      <a:endParaRPr lang="en-IN" altLang="en-IN">
                        <a:effectLst/>
                      </a:endParaRPr>
                    </a:p>
                  </a:txBody>
                  <a:tcPr anchor="b"/>
                </a:tc>
                <a:extLst>
                  <a:ext uri="{0D108BD9-81ED-4DB2-BD59-A6C34878D82A}">
                    <a16:rowId xmlns:a16="http://schemas.microsoft.com/office/drawing/2014/main" val="2061674932"/>
                  </a:ext>
                </a:extLst>
              </a:tr>
              <a:tr h="390525">
                <a:tc>
                  <a:txBody>
                    <a:bodyPr/>
                    <a:lstStyle/>
                    <a:p>
                      <a:pPr fontAlgn="base"/>
                      <a:r>
                        <a:rPr lang="en-IN" altLang="en-IN" sz="1100">
                          <a:effectLst/>
                        </a:rPr>
                        <a:t>Severe initiation​</a:t>
                      </a:r>
                      <a:endParaRPr lang="en-IN" altLang="en-IN">
                        <a:effectLst/>
                      </a:endParaRPr>
                    </a:p>
                  </a:txBody>
                  <a:tcPr anchor="ctr"/>
                </a:tc>
                <a:tc>
                  <a:txBody>
                    <a:bodyPr/>
                    <a:lstStyle/>
                    <a:p>
                      <a:pPr fontAlgn="base"/>
                      <a:r>
                        <a:rPr lang="en-IN" altLang="en-IN" sz="1100">
                          <a:effectLst/>
                        </a:rPr>
                        <a:t>195​</a:t>
                      </a:r>
                      <a:endParaRPr lang="en-IN" altLang="en-IN">
                        <a:effectLst/>
                      </a:endParaRPr>
                    </a:p>
                  </a:txBody>
                  <a:tcPr anchor="b"/>
                </a:tc>
                <a:extLst>
                  <a:ext uri="{0D108BD9-81ED-4DB2-BD59-A6C34878D82A}">
                    <a16:rowId xmlns:a16="http://schemas.microsoft.com/office/drawing/2014/main" val="1562242680"/>
                  </a:ext>
                </a:extLst>
              </a:tr>
            </a:tbl>
          </a:graphicData>
        </a:graphic>
      </p:graphicFrame>
      <p:pic>
        <p:nvPicPr>
          <p:cNvPr id="7" name="Content Placeholder 6" descr="Group initiation and liking for the group. A bar graph showing relationship between different ratings of discussion group by the condition of the participants. The ratings of discussion group are represented on y-axis on the scale of 0–200 and condition is represented on the x-axis. Text above the bars reads: The participants in the severe initiation condition rated the discussion group most highly, reducing their dissonance. Three bars of different colors represent Control, Mild initiation and Severe initiation. The caption reads: This graph shows the different ratings of a discussion group by participants who experienced no initiation (the control condition), a mild initiation, or a severe initiation to join the group.">
            <a:extLst>
              <a:ext uri="{FF2B5EF4-FFF2-40B4-BE49-F238E27FC236}">
                <a16:creationId xmlns:a16="http://schemas.microsoft.com/office/drawing/2014/main" id="{11CC2427-7B7C-0046-8E49-74E30C724B8F}"/>
              </a:ext>
            </a:extLst>
          </p:cNvPr>
          <p:cNvPicPr>
            <a:picLocks noGrp="1" noChangeAspect="1"/>
          </p:cNvPicPr>
          <p:nvPr>
            <p:ph idx="1"/>
          </p:nvPr>
        </p:nvPicPr>
        <p:blipFill>
          <a:blip r:embed="rId3"/>
          <a:stretch>
            <a:fillRect/>
          </a:stretch>
        </p:blipFill>
        <p:spPr>
          <a:xfrm>
            <a:off x="4074200" y="1457325"/>
            <a:ext cx="4043600" cy="475456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6B0337FD-44C1-CC45-85C3-30B41F3C0AF7}"/>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 Induced (Forced) Compliance</a:t>
            </a:r>
          </a:p>
        </p:txBody>
      </p:sp>
      <p:sp>
        <p:nvSpPr>
          <p:cNvPr id="45058" name="Content Placeholder 2">
            <a:extLst>
              <a:ext uri="{FF2B5EF4-FFF2-40B4-BE49-F238E27FC236}">
                <a16:creationId xmlns:a16="http://schemas.microsoft.com/office/drawing/2014/main" id="{9C2D063E-7E74-E441-8EEE-1ED25EEF5DE8}"/>
              </a:ext>
            </a:extLst>
          </p:cNvPr>
          <p:cNvSpPr>
            <a:spLocks noGrp="1"/>
          </p:cNvSpPr>
          <p:nvPr>
            <p:ph idx="1"/>
          </p:nvPr>
        </p:nvSpPr>
        <p:spPr>
          <a:xfrm>
            <a:off x="838199" y="1456791"/>
            <a:ext cx="9898117" cy="4755473"/>
          </a:xfrm>
        </p:spPr>
        <p:txBody>
          <a:bodyPr numCol="1"/>
          <a:lstStyle/>
          <a:p>
            <a:r>
              <a:rPr lang="en-US" b="1" dirty="0">
                <a:solidFill>
                  <a:srgbClr val="0000FF"/>
                </a:solidFill>
                <a:ea typeface="ＭＳ Ｐゴシック" panose="020B0600070205080204" pitchFamily="34" charset="-128"/>
              </a:rPr>
              <a:t>Induced (forced) compliance</a:t>
            </a:r>
            <a:r>
              <a:rPr lang="en-US" sz="2800" b="1" dirty="0">
                <a:solidFill>
                  <a:srgbClr val="0000FF"/>
                </a:solidFill>
                <a:ea typeface="ＭＳ Ｐゴシック" panose="020B0600070205080204" pitchFamily="34" charset="-128"/>
              </a:rPr>
              <a:t> </a:t>
            </a:r>
          </a:p>
          <a:p>
            <a:pPr lvl="1"/>
            <a:r>
              <a:rPr lang="en-US" dirty="0">
                <a:ea typeface="ＭＳ Ｐゴシック" panose="020B0600070205080204" pitchFamily="34" charset="-128"/>
              </a:rPr>
              <a:t>Subtly compelling people to behave in a manner that is inconsistent with their beliefs, attitudes, or values, in order to elicit dissonance, and therefore a change in their original views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ACB89817-D15A-6343-9A3C-EE6F17867348}"/>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 Experiment</a:t>
            </a:r>
          </a:p>
        </p:txBody>
      </p:sp>
      <p:sp>
        <p:nvSpPr>
          <p:cNvPr id="46082" name="Content Placeholder 2">
            <a:extLst>
              <a:ext uri="{FF2B5EF4-FFF2-40B4-BE49-F238E27FC236}">
                <a16:creationId xmlns:a16="http://schemas.microsoft.com/office/drawing/2014/main" id="{2B567998-D477-894B-B3E1-2E6C71E026A7}"/>
              </a:ext>
            </a:extLst>
          </p:cNvPr>
          <p:cNvSpPr>
            <a:spLocks noGrp="1"/>
          </p:cNvSpPr>
          <p:nvPr>
            <p:ph idx="1"/>
          </p:nvPr>
        </p:nvSpPr>
        <p:spPr/>
        <p:txBody>
          <a:bodyPr numCol="1">
            <a:normAutofit/>
          </a:bodyPr>
          <a:lstStyle/>
          <a:p>
            <a:pPr eaLnBrk="1" hangingPunct="1">
              <a:lnSpc>
                <a:spcPct val="90000"/>
              </a:lnSpc>
            </a:pPr>
            <a:r>
              <a:rPr lang="en-US" b="1" dirty="0">
                <a:ea typeface="ＭＳ Ｐゴシック" panose="020B0600070205080204" pitchFamily="34" charset="-128"/>
              </a:rPr>
              <a:t>Original study of dissonance</a:t>
            </a:r>
          </a:p>
          <a:p>
            <a:pPr lvl="1" eaLnBrk="1" hangingPunct="1">
              <a:lnSpc>
                <a:spcPct val="90000"/>
              </a:lnSpc>
            </a:pPr>
            <a:r>
              <a:rPr lang="en-US" dirty="0">
                <a:ea typeface="ＭＳ Ｐゴシック" panose="020B0600070205080204" pitchFamily="34" charset="-128"/>
              </a:rPr>
              <a:t>Participants first completed a long and boring task.</a:t>
            </a:r>
          </a:p>
          <a:p>
            <a:pPr lvl="1" eaLnBrk="1" hangingPunct="1">
              <a:lnSpc>
                <a:spcPct val="90000"/>
              </a:lnSpc>
            </a:pPr>
            <a:r>
              <a:rPr lang="en-US" dirty="0">
                <a:ea typeface="ＭＳ Ｐゴシック" panose="020B0600070205080204" pitchFamily="34" charset="-128"/>
              </a:rPr>
              <a:t>Then participants were either paid $1 or $20 to lie to another person and say the task was really fun.</a:t>
            </a:r>
          </a:p>
          <a:p>
            <a:pPr lvl="1" eaLnBrk="1" hangingPunct="1">
              <a:lnSpc>
                <a:spcPct val="90000"/>
              </a:lnSpc>
            </a:pPr>
            <a:r>
              <a:rPr lang="en-US" dirty="0">
                <a:ea typeface="ＭＳ Ｐゴシック" panose="020B0600070205080204" pitchFamily="34" charset="-128"/>
              </a:rPr>
              <a:t>Then participants were asked how much fun they really thought the task was.</a:t>
            </a:r>
          </a:p>
          <a:p>
            <a:pPr lvl="1" eaLnBrk="1" hangingPunct="1">
              <a:lnSpc>
                <a:spcPct val="90000"/>
              </a:lnSpc>
            </a:pPr>
            <a:r>
              <a:rPr lang="en-US" dirty="0">
                <a:ea typeface="ＭＳ Ｐゴシック" panose="020B0600070205080204" pitchFamily="34" charset="-128"/>
              </a:rPr>
              <a:t>Participants who were paid $20 thought the task was boring, but participants who were paid only $1 said the task was actually enjoyable.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a:extLst>
              <a:ext uri="{FF2B5EF4-FFF2-40B4-BE49-F238E27FC236}">
                <a16:creationId xmlns:a16="http://schemas.microsoft.com/office/drawing/2014/main" id="{04346F49-C384-F04D-AA91-1D6254FF6004}"/>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Why Did Cognitive Dissonance Occur?</a:t>
            </a:r>
          </a:p>
        </p:txBody>
      </p:sp>
      <p:sp>
        <p:nvSpPr>
          <p:cNvPr id="47106" name="Content Placeholder 2">
            <a:extLst>
              <a:ext uri="{FF2B5EF4-FFF2-40B4-BE49-F238E27FC236}">
                <a16:creationId xmlns:a16="http://schemas.microsoft.com/office/drawing/2014/main" id="{AD35E280-C485-884A-A7E8-948B031A7A71}"/>
              </a:ext>
            </a:extLst>
          </p:cNvPr>
          <p:cNvSpPr>
            <a:spLocks noGrp="1"/>
          </p:cNvSpPr>
          <p:nvPr>
            <p:ph idx="1"/>
          </p:nvPr>
        </p:nvSpPr>
        <p:spPr/>
        <p:txBody>
          <a:bodyPr numCol="1"/>
          <a:lstStyle/>
          <a:p>
            <a:pPr eaLnBrk="1" hangingPunct="1"/>
            <a:r>
              <a:rPr lang="en-US" dirty="0">
                <a:ea typeface="ＭＳ Ｐゴシック" panose="020B0600070205080204" pitchFamily="34" charset="-128"/>
              </a:rPr>
              <a:t>Why?</a:t>
            </a:r>
          </a:p>
          <a:p>
            <a:pPr lvl="1" eaLnBrk="1" hangingPunct="1"/>
            <a:r>
              <a:rPr lang="en-US" dirty="0">
                <a:ea typeface="ＭＳ Ｐゴシック" panose="020B0600070205080204" pitchFamily="34" charset="-128"/>
              </a:rPr>
              <a:t>Lying to someone for $1 caused more dissonance than lying to someone for $20; $1 is not a lot of money to reward acting against one’</a:t>
            </a:r>
            <a:r>
              <a:rPr lang="en-US" altLang="ja-JP" dirty="0">
                <a:ea typeface="ＭＳ Ｐゴシック" panose="020B0600070205080204" pitchFamily="34" charset="-128"/>
              </a:rPr>
              <a:t>s beliefs.</a:t>
            </a:r>
          </a:p>
          <a:p>
            <a:pPr lvl="1" eaLnBrk="1" hangingPunct="1"/>
            <a:r>
              <a:rPr lang="en-US" dirty="0">
                <a:ea typeface="ＭＳ Ｐゴシック" panose="020B0600070205080204" pitchFamily="34" charset="-128"/>
              </a:rPr>
              <a:t>So attitude changes to match behavior and resolve cognitive dissonance</a:t>
            </a:r>
          </a:p>
          <a:p>
            <a:pPr lvl="2" eaLnBrk="1" hangingPunct="1">
              <a:buFont typeface="Courier New" panose="02070309020205020404" pitchFamily="49" charset="0"/>
              <a:buChar char="o"/>
            </a:pPr>
            <a:r>
              <a:rPr lang="ja-JP" dirty="0">
                <a:ea typeface="ＭＳ Ｐゴシック" panose="020B0600070205080204" pitchFamily="34" charset="-128"/>
              </a:rPr>
              <a:t>“</a:t>
            </a:r>
            <a:r>
              <a:rPr lang="en-US" altLang="ja-JP" dirty="0">
                <a:ea typeface="ＭＳ Ｐゴシック" panose="020B0600070205080204" pitchFamily="34" charset="-128"/>
              </a:rPr>
              <a:t>I didn’t really lie [for only $1]; that task wasn’t so bad after all.</a:t>
            </a:r>
            <a:r>
              <a:rPr lang="ja-JP" dirty="0">
                <a:ea typeface="ＭＳ Ｐゴシック" panose="020B0600070205080204" pitchFamily="34" charset="-128"/>
              </a:rPr>
              <a:t>”</a:t>
            </a:r>
            <a:endParaRPr lang="en-US" dirty="0">
              <a:ea typeface="ＭＳ Ｐゴシック"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D7831-CFAA-4BD4-8668-244DA5B04D49}"/>
              </a:ext>
            </a:extLst>
          </p:cNvPr>
          <p:cNvSpPr>
            <a:spLocks noGrp="1"/>
          </p:cNvSpPr>
          <p:nvPr>
            <p:ph type="title"/>
          </p:nvPr>
        </p:nvSpPr>
        <p:spPr/>
        <p:txBody>
          <a:bodyPr numCol="1"/>
          <a:lstStyle/>
          <a:p>
            <a:r>
              <a:rPr lang="en-US" dirty="0"/>
              <a:t>Induced Compliance and Attitude Change</a:t>
            </a:r>
          </a:p>
        </p:txBody>
      </p:sp>
      <p:graphicFrame>
        <p:nvGraphicFramePr>
          <p:cNvPr id="4" name="Table 3">
            <a:extLst>
              <a:ext uri="{FF2B5EF4-FFF2-40B4-BE49-F238E27FC236}">
                <a16:creationId xmlns:a16="http://schemas.microsoft.com/office/drawing/2014/main" id="{5F863155-6DC1-46B7-ABC7-97C104F5AEE1}"/>
              </a:ext>
            </a:extLst>
          </p:cNvPr>
          <p:cNvGraphicFramePr>
            <a:graphicFrameLocks noGrp="1"/>
          </p:cNvGraphicFramePr>
          <p:nvPr>
            <p:extLst>
              <p:ext uri="{D42A27DB-BD31-4B8C-83A1-F6EECF244321}">
                <p14:modId xmlns:p14="http://schemas.microsoft.com/office/powerpoint/2010/main" val="3850249729"/>
              </p:ext>
            </p:extLst>
          </p:nvPr>
        </p:nvGraphicFramePr>
        <p:xfrm>
          <a:off x="3895725" y="2381250"/>
          <a:ext cx="3721684" cy="2043376"/>
        </p:xfrm>
        <a:graphic>
          <a:graphicData uri="http://schemas.openxmlformats.org/drawingml/2006/table">
            <a:tbl>
              <a:tblPr firstRow="1" bandRow="1">
                <a:tableStyleId>{5C22544A-7EE6-4342-B048-85BDC9FD1C3A}</a:tableStyleId>
              </a:tblPr>
              <a:tblGrid>
                <a:gridCol w="1860842">
                  <a:extLst>
                    <a:ext uri="{9D8B030D-6E8A-4147-A177-3AD203B41FA5}">
                      <a16:colId xmlns:a16="http://schemas.microsoft.com/office/drawing/2014/main" val="3230405587"/>
                    </a:ext>
                  </a:extLst>
                </a:gridCol>
                <a:gridCol w="1860842">
                  <a:extLst>
                    <a:ext uri="{9D8B030D-6E8A-4147-A177-3AD203B41FA5}">
                      <a16:colId xmlns:a16="http://schemas.microsoft.com/office/drawing/2014/main" val="16913948"/>
                    </a:ext>
                  </a:extLst>
                </a:gridCol>
              </a:tblGrid>
              <a:tr h="553414">
                <a:tc>
                  <a:txBody>
                    <a:bodyPr/>
                    <a:lstStyle/>
                    <a:p>
                      <a:pPr fontAlgn="base"/>
                      <a:r>
                        <a:rPr lang="en-IN" altLang="en-IN" sz="1100" dirty="0">
                          <a:effectLst/>
                        </a:rPr>
                        <a:t>Experimental Condition (x-axis)​</a:t>
                      </a:r>
                      <a:endParaRPr lang="en-IN" altLang="en-IN" b="1" dirty="0">
                        <a:solidFill>
                          <a:srgbClr val="FFFFFF"/>
                        </a:solidFill>
                        <a:effectLst/>
                      </a:endParaRPr>
                    </a:p>
                  </a:txBody>
                  <a:tcPr anchor="ctr"/>
                </a:tc>
                <a:tc>
                  <a:txBody>
                    <a:bodyPr/>
                    <a:lstStyle/>
                    <a:p>
                      <a:pPr fontAlgn="base"/>
                      <a:r>
                        <a:rPr lang="en-IN" altLang="en-IN" sz="1100" dirty="0">
                          <a:effectLst/>
                        </a:rPr>
                        <a:t>Ratings of enjoyment of tasks  (y-axis)​</a:t>
                      </a:r>
                      <a:endParaRPr lang="en-IN" altLang="en-IN" b="1" dirty="0">
                        <a:solidFill>
                          <a:srgbClr val="FFFFFF"/>
                        </a:solidFill>
                        <a:effectLst/>
                      </a:endParaRPr>
                    </a:p>
                  </a:txBody>
                  <a:tcPr anchor="b"/>
                </a:tc>
                <a:extLst>
                  <a:ext uri="{0D108BD9-81ED-4DB2-BD59-A6C34878D82A}">
                    <a16:rowId xmlns:a16="http://schemas.microsoft.com/office/drawing/2014/main" val="778825532"/>
                  </a:ext>
                </a:extLst>
              </a:tr>
              <a:tr h="496654">
                <a:tc>
                  <a:txBody>
                    <a:bodyPr/>
                    <a:lstStyle/>
                    <a:p>
                      <a:pPr fontAlgn="base"/>
                      <a:r>
                        <a:rPr lang="en-IN" altLang="en-IN" sz="1100" dirty="0">
                          <a:effectLst/>
                        </a:rPr>
                        <a:t>Control​</a:t>
                      </a:r>
                      <a:endParaRPr lang="en-IN" altLang="en-IN" dirty="0">
                        <a:effectLst/>
                      </a:endParaRPr>
                    </a:p>
                  </a:txBody>
                  <a:tcPr anchor="ctr"/>
                </a:tc>
                <a:tc>
                  <a:txBody>
                    <a:bodyPr/>
                    <a:lstStyle/>
                    <a:p>
                      <a:pPr fontAlgn="base"/>
                      <a:r>
                        <a:rPr lang="en-IN" altLang="en-IN" sz="1100" dirty="0">
                          <a:effectLst/>
                        </a:rPr>
                        <a:t>–0.5 to 0​</a:t>
                      </a:r>
                      <a:endParaRPr lang="en-IN" altLang="en-IN" dirty="0">
                        <a:effectLst/>
                      </a:endParaRPr>
                    </a:p>
                  </a:txBody>
                  <a:tcPr anchor="b"/>
                </a:tc>
                <a:extLst>
                  <a:ext uri="{0D108BD9-81ED-4DB2-BD59-A6C34878D82A}">
                    <a16:rowId xmlns:a16="http://schemas.microsoft.com/office/drawing/2014/main" val="1683767825"/>
                  </a:ext>
                </a:extLst>
              </a:tr>
              <a:tr h="496654">
                <a:tc>
                  <a:txBody>
                    <a:bodyPr/>
                    <a:lstStyle/>
                    <a:p>
                      <a:pPr fontAlgn="base"/>
                      <a:r>
                        <a:rPr lang="en-IN" altLang="en-IN" sz="1100" dirty="0">
                          <a:effectLst/>
                        </a:rPr>
                        <a:t>$1 ​</a:t>
                      </a:r>
                      <a:endParaRPr lang="en-IN" altLang="en-IN" dirty="0">
                        <a:effectLst/>
                      </a:endParaRPr>
                    </a:p>
                  </a:txBody>
                  <a:tcPr anchor="ctr"/>
                </a:tc>
                <a:tc>
                  <a:txBody>
                    <a:bodyPr/>
                    <a:lstStyle/>
                    <a:p>
                      <a:pPr fontAlgn="base"/>
                      <a:r>
                        <a:rPr lang="en-IN" altLang="en-IN" sz="1100" dirty="0">
                          <a:effectLst/>
                        </a:rPr>
                        <a:t>0 to 1.3​</a:t>
                      </a:r>
                      <a:endParaRPr lang="en-IN" altLang="en-IN" dirty="0">
                        <a:effectLst/>
                      </a:endParaRPr>
                    </a:p>
                  </a:txBody>
                  <a:tcPr anchor="b"/>
                </a:tc>
                <a:extLst>
                  <a:ext uri="{0D108BD9-81ED-4DB2-BD59-A6C34878D82A}">
                    <a16:rowId xmlns:a16="http://schemas.microsoft.com/office/drawing/2014/main" val="1644003805"/>
                  </a:ext>
                </a:extLst>
              </a:tr>
              <a:tr h="496654">
                <a:tc>
                  <a:txBody>
                    <a:bodyPr/>
                    <a:lstStyle/>
                    <a:p>
                      <a:pPr fontAlgn="base"/>
                      <a:r>
                        <a:rPr lang="en-IN" altLang="en-IN" sz="1100" dirty="0">
                          <a:effectLst/>
                        </a:rPr>
                        <a:t>$20 ​</a:t>
                      </a:r>
                      <a:endParaRPr lang="en-IN" altLang="en-IN" dirty="0">
                        <a:effectLst/>
                      </a:endParaRPr>
                    </a:p>
                  </a:txBody>
                  <a:tcPr anchor="ctr"/>
                </a:tc>
                <a:tc>
                  <a:txBody>
                    <a:bodyPr/>
                    <a:lstStyle/>
                    <a:p>
                      <a:pPr fontAlgn="base"/>
                      <a:r>
                        <a:rPr lang="en-IN" altLang="en-IN" sz="1100" dirty="0">
                          <a:effectLst/>
                        </a:rPr>
                        <a:t>0 to –0.1​</a:t>
                      </a:r>
                      <a:endParaRPr lang="en-IN" altLang="en-IN" dirty="0">
                        <a:effectLst/>
                      </a:endParaRPr>
                    </a:p>
                  </a:txBody>
                  <a:tcPr anchor="b"/>
                </a:tc>
                <a:extLst>
                  <a:ext uri="{0D108BD9-81ED-4DB2-BD59-A6C34878D82A}">
                    <a16:rowId xmlns:a16="http://schemas.microsoft.com/office/drawing/2014/main" val="3327542851"/>
                  </a:ext>
                </a:extLst>
              </a:tr>
            </a:tbl>
          </a:graphicData>
        </a:graphic>
      </p:graphicFrame>
      <p:pic>
        <p:nvPicPr>
          <p:cNvPr id="7" name="Content Placeholder 6">
            <a:extLst>
              <a:ext uri="{FF2B5EF4-FFF2-40B4-BE49-F238E27FC236}">
                <a16:creationId xmlns:a16="http://schemas.microsoft.com/office/drawing/2014/main" id="{87C1B91F-18E8-4944-B5CC-5A5BA3EBB750}"/>
              </a:ext>
            </a:extLst>
          </p:cNvPr>
          <p:cNvPicPr>
            <a:picLocks noGrp="1" noChangeAspect="1"/>
          </p:cNvPicPr>
          <p:nvPr>
            <p:ph idx="1"/>
          </p:nvPr>
        </p:nvPicPr>
        <p:blipFill>
          <a:blip r:embed="rId3"/>
          <a:stretch>
            <a:fillRect/>
          </a:stretch>
        </p:blipFill>
        <p:spPr>
          <a:xfrm>
            <a:off x="3723075" y="1457325"/>
            <a:ext cx="4384903" cy="5182352"/>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B8F31-1AFF-4B45-96DD-16E3D827F0EA}"/>
              </a:ext>
            </a:extLst>
          </p:cNvPr>
          <p:cNvSpPr>
            <a:spLocks noGrp="1"/>
          </p:cNvSpPr>
          <p:nvPr>
            <p:ph type="title"/>
          </p:nvPr>
        </p:nvSpPr>
        <p:spPr/>
        <p:txBody>
          <a:bodyPr numCol="1"/>
          <a:lstStyle/>
          <a:p>
            <a:r>
              <a:rPr lang="en-US" dirty="0"/>
              <a:t>Fraternity Hazing and Commitment</a:t>
            </a:r>
          </a:p>
        </p:txBody>
      </p:sp>
      <p:pic>
        <p:nvPicPr>
          <p:cNvPr id="7" name="Content Placeholder 6" descr="Fraternity hazing and commitment. The image shows a hazing incident in which five men are lying on the floor with their chest touching the floor. They are wearing only pants and shorts, are blindfolded and suffer head and back injuries.  Empty cans and disposables are lying around. The caption reads: Fraternities try to increase the commitment of members by having them undergo difficult and embarrassing initiation rituals like the one shown here.">
            <a:extLst>
              <a:ext uri="{FF2B5EF4-FFF2-40B4-BE49-F238E27FC236}">
                <a16:creationId xmlns:a16="http://schemas.microsoft.com/office/drawing/2014/main" id="{B66F46D8-BCED-E24D-A4BA-E4DC6A6D826E}"/>
              </a:ext>
            </a:extLst>
          </p:cNvPr>
          <p:cNvPicPr>
            <a:picLocks noGrp="1" noChangeAspect="1"/>
          </p:cNvPicPr>
          <p:nvPr>
            <p:ph idx="1"/>
          </p:nvPr>
        </p:nvPicPr>
        <p:blipFill>
          <a:blip r:embed="rId3"/>
          <a:stretch>
            <a:fillRect/>
          </a:stretch>
        </p:blipFill>
        <p:spPr>
          <a:xfrm>
            <a:off x="3048497" y="1457324"/>
            <a:ext cx="6095412" cy="475488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CDC9BD78-E080-9347-B8A2-713BED6961E8}"/>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 Forbidden Toy Study</a:t>
            </a:r>
          </a:p>
        </p:txBody>
      </p:sp>
      <p:sp>
        <p:nvSpPr>
          <p:cNvPr id="54274" name="Content Placeholder 2">
            <a:extLst>
              <a:ext uri="{FF2B5EF4-FFF2-40B4-BE49-F238E27FC236}">
                <a16:creationId xmlns:a16="http://schemas.microsoft.com/office/drawing/2014/main" id="{B6F344CC-4845-4147-8F8C-72FB2286457C}"/>
              </a:ext>
            </a:extLst>
          </p:cNvPr>
          <p:cNvSpPr>
            <a:spLocks noGrp="1"/>
          </p:cNvSpPr>
          <p:nvPr>
            <p:ph idx="1"/>
          </p:nvPr>
        </p:nvSpPr>
        <p:spPr/>
        <p:txBody>
          <a:bodyPr numCol="1"/>
          <a:lstStyle/>
          <a:p>
            <a:pPr eaLnBrk="1" hangingPunct="1"/>
            <a:r>
              <a:rPr lang="ja-JP" b="1" dirty="0">
                <a:solidFill>
                  <a:srgbClr val="00B050"/>
                </a:solidFill>
                <a:ea typeface="ＭＳ Ｐゴシック" panose="020B0600070205080204" pitchFamily="34" charset="-128"/>
              </a:rPr>
              <a:t>“</a:t>
            </a:r>
            <a:r>
              <a:rPr lang="en-US" altLang="ja-JP" b="1" dirty="0">
                <a:solidFill>
                  <a:srgbClr val="00B050"/>
                </a:solidFill>
                <a:ea typeface="ＭＳ Ｐゴシック" panose="020B0600070205080204" pitchFamily="34" charset="-128"/>
              </a:rPr>
              <a:t>Forbidden toy</a:t>
            </a:r>
            <a:r>
              <a:rPr lang="ja-JP" b="1" dirty="0">
                <a:solidFill>
                  <a:srgbClr val="00B050"/>
                </a:solidFill>
                <a:ea typeface="ＭＳ Ｐゴシック" panose="020B0600070205080204" pitchFamily="34" charset="-128"/>
              </a:rPr>
              <a:t>”</a:t>
            </a:r>
            <a:r>
              <a:rPr lang="en-US" altLang="ja-JP" b="1" dirty="0">
                <a:solidFill>
                  <a:srgbClr val="00B050"/>
                </a:solidFill>
                <a:ea typeface="ＭＳ Ｐゴシック" panose="020B0600070205080204" pitchFamily="34" charset="-128"/>
              </a:rPr>
              <a:t> study</a:t>
            </a:r>
          </a:p>
          <a:p>
            <a:pPr lvl="1" eaLnBrk="1" hangingPunct="1"/>
            <a:r>
              <a:rPr lang="en-US" dirty="0">
                <a:ea typeface="ＭＳ Ｐゴシック" panose="020B0600070205080204" pitchFamily="34" charset="-128"/>
              </a:rPr>
              <a:t>Children are given a set of toys and asked to rate each one.</a:t>
            </a:r>
          </a:p>
          <a:p>
            <a:pPr lvl="1" eaLnBrk="1" hangingPunct="1"/>
            <a:r>
              <a:rPr lang="en-US" dirty="0">
                <a:ea typeface="ＭＳ Ｐゴシック" panose="020B0600070205080204" pitchFamily="34" charset="-128"/>
              </a:rPr>
              <a:t>They are then told that they could play with any of the toys, except for one.</a:t>
            </a:r>
          </a:p>
          <a:p>
            <a:pPr lvl="1" eaLnBrk="1" hangingPunct="1"/>
            <a:r>
              <a:rPr lang="en-US" dirty="0">
                <a:ea typeface="ＭＳ Ｐゴシック" panose="020B0600070205080204" pitchFamily="34" charset="-128"/>
              </a:rPr>
              <a:t>They then are told that playing with the forbidden toy would make an adult </a:t>
            </a:r>
            <a:r>
              <a:rPr lang="ja-JP" dirty="0">
                <a:ea typeface="ＭＳ Ｐゴシック" panose="020B0600070205080204" pitchFamily="34" charset="-128"/>
              </a:rPr>
              <a:t>“</a:t>
            </a:r>
            <a:r>
              <a:rPr lang="en-US" altLang="ja-JP" dirty="0">
                <a:ea typeface="ＭＳ Ｐゴシック" panose="020B0600070205080204" pitchFamily="34" charset="-128"/>
              </a:rPr>
              <a:t>annoyed</a:t>
            </a:r>
            <a:r>
              <a:rPr lang="ja-JP" dirty="0">
                <a:ea typeface="ＭＳ Ｐゴシック" panose="020B0600070205080204" pitchFamily="34" charset="-128"/>
              </a:rPr>
              <a:t>”</a:t>
            </a:r>
            <a:r>
              <a:rPr lang="en-US" altLang="ja-JP" dirty="0">
                <a:ea typeface="ＭＳ Ｐゴシック" panose="020B0600070205080204" pitchFamily="34" charset="-128"/>
              </a:rPr>
              <a:t> (mild threat) or </a:t>
            </a:r>
            <a:r>
              <a:rPr lang="ja-JP" dirty="0">
                <a:ea typeface="ＭＳ Ｐゴシック" panose="020B0600070205080204" pitchFamily="34" charset="-128"/>
              </a:rPr>
              <a:t>“</a:t>
            </a:r>
            <a:r>
              <a:rPr lang="en-US" altLang="ja-JP" dirty="0">
                <a:ea typeface="ＭＳ Ｐゴシック" panose="020B0600070205080204" pitchFamily="34" charset="-128"/>
              </a:rPr>
              <a:t>very, very angry</a:t>
            </a:r>
            <a:r>
              <a:rPr lang="ja-JP" dirty="0">
                <a:ea typeface="ＭＳ Ｐゴシック" panose="020B0600070205080204" pitchFamily="34" charset="-128"/>
              </a:rPr>
              <a:t>”</a:t>
            </a:r>
            <a:r>
              <a:rPr lang="en-US" altLang="ja-JP" dirty="0">
                <a:ea typeface="ＭＳ Ｐゴシック" panose="020B0600070205080204" pitchFamily="34" charset="-128"/>
              </a:rPr>
              <a:t> (severe threat).</a:t>
            </a:r>
            <a:endParaRPr 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9943B502-D403-904E-9055-7EBFA562EBE5}"/>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Cognitive Dissonance Theory: Devaluing the Forbidden Toy </a:t>
            </a:r>
          </a:p>
        </p:txBody>
      </p:sp>
      <p:sp>
        <p:nvSpPr>
          <p:cNvPr id="55298" name="Content Placeholder 2">
            <a:extLst>
              <a:ext uri="{FF2B5EF4-FFF2-40B4-BE49-F238E27FC236}">
                <a16:creationId xmlns:a16="http://schemas.microsoft.com/office/drawing/2014/main" id="{22661AD4-C0E3-E648-AC09-42262732AE47}"/>
              </a:ext>
            </a:extLst>
          </p:cNvPr>
          <p:cNvSpPr>
            <a:spLocks noGrp="1"/>
          </p:cNvSpPr>
          <p:nvPr>
            <p:ph idx="1"/>
          </p:nvPr>
        </p:nvSpPr>
        <p:spPr/>
        <p:txBody>
          <a:bodyPr numCol="1"/>
          <a:lstStyle/>
          <a:p>
            <a:pPr lvl="1" eaLnBrk="1" hangingPunct="1"/>
            <a:r>
              <a:rPr lang="en-US" dirty="0">
                <a:ea typeface="ＭＳ Ｐゴシック" panose="020B0600070205080204" pitchFamily="34" charset="-128"/>
              </a:rPr>
              <a:t>All children resisted playing with the forbidden toy.</a:t>
            </a:r>
          </a:p>
          <a:p>
            <a:pPr lvl="1" eaLnBrk="1" hangingPunct="1"/>
            <a:r>
              <a:rPr lang="en-US" dirty="0">
                <a:ea typeface="ＭＳ Ｐゴシック" panose="020B0600070205080204" pitchFamily="34" charset="-128"/>
              </a:rPr>
              <a:t>Later, children were asked to rate the toys again.</a:t>
            </a:r>
          </a:p>
          <a:p>
            <a:pPr lvl="1" eaLnBrk="1" hangingPunct="1"/>
            <a:r>
              <a:rPr lang="en-US" dirty="0">
                <a:ea typeface="ＭＳ Ｐゴシック" panose="020B0600070205080204" pitchFamily="34" charset="-128"/>
              </a:rPr>
              <a:t>Many children given a mild threat found the toy less desirable than before, but children given a severe threat found the toy more desirable. Why?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687848D7-887C-8A48-94AA-AE8AB9F69B6E}"/>
              </a:ext>
            </a:extLst>
          </p:cNvPr>
          <p:cNvSpPr>
            <a:spLocks noGrp="1"/>
          </p:cNvSpPr>
          <p:nvPr>
            <p:ph type="title"/>
          </p:nvPr>
        </p:nvSpPr>
        <p:spPr/>
        <p:txBody>
          <a:bodyPr numCol="1">
            <a:normAutofit/>
          </a:bodyPr>
          <a:lstStyle/>
          <a:p>
            <a:r>
              <a:rPr lang="en-US" dirty="0">
                <a:ea typeface="ＭＳ Ｐゴシック" panose="020B0600070205080204" pitchFamily="34" charset="-128"/>
              </a:rPr>
              <a:t>Cognitive Dissonance Theory: Devaluing the Forbidden Toy </a:t>
            </a:r>
          </a:p>
        </p:txBody>
      </p:sp>
      <p:sp>
        <p:nvSpPr>
          <p:cNvPr id="56322" name="Content Placeholder 2">
            <a:extLst>
              <a:ext uri="{FF2B5EF4-FFF2-40B4-BE49-F238E27FC236}">
                <a16:creationId xmlns:a16="http://schemas.microsoft.com/office/drawing/2014/main" id="{A47988AB-F696-414D-9E44-CD09BEA5D076}"/>
              </a:ext>
            </a:extLst>
          </p:cNvPr>
          <p:cNvSpPr>
            <a:spLocks noGrp="1"/>
          </p:cNvSpPr>
          <p:nvPr>
            <p:ph idx="1"/>
          </p:nvPr>
        </p:nvSpPr>
        <p:spPr/>
        <p:txBody>
          <a:bodyPr numCol="1">
            <a:normAutofit/>
          </a:bodyPr>
          <a:lstStyle/>
          <a:p>
            <a:pPr marL="342900" indent="-342900">
              <a:buFont typeface="Arial" panose="020B0604020202020204" pitchFamily="34" charset="0"/>
              <a:buChar char="•"/>
            </a:pPr>
            <a:r>
              <a:rPr lang="en-US" dirty="0">
                <a:ea typeface="ＭＳ Ｐゴシック" panose="020B0600070205080204" pitchFamily="34" charset="-128"/>
              </a:rPr>
              <a:t>Mild threats of punishment are a weak reason for resisting something that is desired, so attitude changes to rationalize behavior.</a:t>
            </a:r>
          </a:p>
          <a:p>
            <a:pPr marL="1028700" lvl="1" indent="-457200">
              <a:buFont typeface="Courier New" panose="02070309020205020404" pitchFamily="49" charset="0"/>
              <a:buChar char="o"/>
            </a:pPr>
            <a:r>
              <a:rPr lang="ja-JP" dirty="0">
                <a:ea typeface="ＭＳ Ｐゴシック" panose="020B0600070205080204" pitchFamily="34" charset="-128"/>
              </a:rPr>
              <a:t>“</a:t>
            </a:r>
            <a:r>
              <a:rPr lang="en-US" altLang="ja-JP" dirty="0">
                <a:ea typeface="ＭＳ Ｐゴシック" panose="020B0600070205080204" pitchFamily="34" charset="-128"/>
              </a:rPr>
              <a:t>That toy isn’t so great after all.</a:t>
            </a:r>
            <a:r>
              <a:rPr lang="ja-JP" dirty="0">
                <a:ea typeface="ＭＳ Ｐゴシック" panose="020B0600070205080204" pitchFamily="34" charset="-128"/>
              </a:rPr>
              <a:t>”</a:t>
            </a:r>
            <a:endParaRPr lang="en-US" altLang="ja-JP" dirty="0">
              <a:ea typeface="ＭＳ Ｐゴシック" panose="020B0600070205080204" pitchFamily="34" charset="-128"/>
            </a:endParaRPr>
          </a:p>
          <a:p>
            <a:pPr marL="342900" indent="-342900">
              <a:buFont typeface="Arial" panose="020B0604020202020204" pitchFamily="34" charset="0"/>
              <a:buChar char="•"/>
            </a:pPr>
            <a:r>
              <a:rPr lang="en-US" dirty="0">
                <a:ea typeface="ＭＳ Ｐゴシック" panose="020B0600070205080204" pitchFamily="34" charset="-128"/>
              </a:rPr>
              <a:t>Severe threats are a good reason to resist a behavior, but may result in the behavior seeming even more appealing.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2DE5-B8E0-4E52-A596-CD06D289D9B2}"/>
              </a:ext>
            </a:extLst>
          </p:cNvPr>
          <p:cNvSpPr>
            <a:spLocks noGrp="1"/>
          </p:cNvSpPr>
          <p:nvPr>
            <p:ph type="title"/>
          </p:nvPr>
        </p:nvSpPr>
        <p:spPr/>
        <p:txBody>
          <a:bodyPr numCol="1"/>
          <a:lstStyle/>
          <a:p>
            <a:r>
              <a:rPr lang="en-US" dirty="0">
                <a:ea typeface="ＭＳ Ｐゴシック" panose="020B0600070205080204" pitchFamily="34" charset="-128"/>
              </a:rPr>
              <a:t>Cognitive Dissonance Theory: Devaluing the Forbidden Toy</a:t>
            </a:r>
            <a:endParaRPr lang="en-US" dirty="0"/>
          </a:p>
        </p:txBody>
      </p:sp>
      <p:graphicFrame>
        <p:nvGraphicFramePr>
          <p:cNvPr id="4" name="Table 3">
            <a:extLst>
              <a:ext uri="{FF2B5EF4-FFF2-40B4-BE49-F238E27FC236}">
                <a16:creationId xmlns:a16="http://schemas.microsoft.com/office/drawing/2014/main" id="{247FEF7E-ADB2-4543-AB8E-1EE4980A8683}"/>
              </a:ext>
            </a:extLst>
          </p:cNvPr>
          <p:cNvGraphicFramePr>
            <a:graphicFrameLocks noGrp="1"/>
          </p:cNvGraphicFramePr>
          <p:nvPr/>
        </p:nvGraphicFramePr>
        <p:xfrm>
          <a:off x="3048000" y="2886075"/>
          <a:ext cx="6096000" cy="108585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23537195"/>
                    </a:ext>
                  </a:extLst>
                </a:gridCol>
                <a:gridCol w="3048000">
                  <a:extLst>
                    <a:ext uri="{9D8B030D-6E8A-4147-A177-3AD203B41FA5}">
                      <a16:colId xmlns:a16="http://schemas.microsoft.com/office/drawing/2014/main" val="735662676"/>
                    </a:ext>
                  </a:extLst>
                </a:gridCol>
              </a:tblGrid>
              <a:tr h="361950">
                <a:tc>
                  <a:txBody>
                    <a:bodyPr/>
                    <a:lstStyle/>
                    <a:p>
                      <a:pPr fontAlgn="base"/>
                      <a:r>
                        <a:rPr lang="en-IN" altLang="en-IN" sz="1100">
                          <a:effectLst/>
                        </a:rPr>
                        <a:t>Threat Condition (x-axis)​</a:t>
                      </a:r>
                      <a:endParaRPr lang="en-IN" altLang="en-IN" b="1">
                        <a:solidFill>
                          <a:srgbClr val="FFFFFF"/>
                        </a:solidFill>
                        <a:effectLst/>
                      </a:endParaRPr>
                    </a:p>
                  </a:txBody>
                  <a:tcPr anchor="ctr"/>
                </a:tc>
                <a:tc>
                  <a:txBody>
                    <a:bodyPr/>
                    <a:lstStyle/>
                    <a:p>
                      <a:pPr fontAlgn="base"/>
                      <a:r>
                        <a:rPr lang="en-IN" altLang="en-IN" sz="1100">
                          <a:effectLst/>
                        </a:rPr>
                        <a:t>Percentage of subjects  (y-axis)​</a:t>
                      </a:r>
                      <a:endParaRPr lang="en-IN" altLang="en-IN" b="1">
                        <a:solidFill>
                          <a:srgbClr val="FFFFFF"/>
                        </a:solidFill>
                        <a:effectLst/>
                      </a:endParaRPr>
                    </a:p>
                  </a:txBody>
                  <a:tcPr anchor="b"/>
                </a:tc>
                <a:extLst>
                  <a:ext uri="{0D108BD9-81ED-4DB2-BD59-A6C34878D82A}">
                    <a16:rowId xmlns:a16="http://schemas.microsoft.com/office/drawing/2014/main" val="1605692968"/>
                  </a:ext>
                </a:extLst>
              </a:tr>
              <a:tr h="361950">
                <a:tc>
                  <a:txBody>
                    <a:bodyPr/>
                    <a:lstStyle/>
                    <a:p>
                      <a:pPr fontAlgn="base"/>
                      <a:r>
                        <a:rPr lang="en-IN" altLang="en-IN" sz="1100">
                          <a:effectLst/>
                        </a:rPr>
                        <a:t>Mild threat​</a:t>
                      </a:r>
                      <a:endParaRPr lang="en-IN" altLang="en-IN">
                        <a:effectLst/>
                      </a:endParaRPr>
                    </a:p>
                  </a:txBody>
                  <a:tcPr anchor="ctr"/>
                </a:tc>
                <a:tc>
                  <a:txBody>
                    <a:bodyPr/>
                    <a:lstStyle/>
                    <a:p>
                      <a:pPr fontAlgn="base"/>
                      <a:r>
                        <a:rPr lang="en-IN" altLang="en-IN" sz="1100">
                          <a:effectLst/>
                        </a:rPr>
                        <a:t>18 to increased, 45 to same, 35 to decreased​</a:t>
                      </a:r>
                      <a:endParaRPr lang="en-IN" altLang="en-IN">
                        <a:effectLst/>
                      </a:endParaRPr>
                    </a:p>
                  </a:txBody>
                  <a:tcPr anchor="b"/>
                </a:tc>
                <a:extLst>
                  <a:ext uri="{0D108BD9-81ED-4DB2-BD59-A6C34878D82A}">
                    <a16:rowId xmlns:a16="http://schemas.microsoft.com/office/drawing/2014/main" val="2467402858"/>
                  </a:ext>
                </a:extLst>
              </a:tr>
              <a:tr h="361950">
                <a:tc>
                  <a:txBody>
                    <a:bodyPr/>
                    <a:lstStyle/>
                    <a:p>
                      <a:pPr fontAlgn="base"/>
                      <a:r>
                        <a:rPr lang="en-IN" altLang="en-IN" sz="1100">
                          <a:effectLst/>
                        </a:rPr>
                        <a:t>Severe threat​</a:t>
                      </a:r>
                      <a:endParaRPr lang="en-IN" altLang="en-IN">
                        <a:effectLst/>
                      </a:endParaRPr>
                    </a:p>
                  </a:txBody>
                  <a:tcPr anchor="ctr"/>
                </a:tc>
                <a:tc>
                  <a:txBody>
                    <a:bodyPr/>
                    <a:lstStyle/>
                    <a:p>
                      <a:pPr fontAlgn="base"/>
                      <a:r>
                        <a:rPr lang="en-IN" altLang="en-IN" sz="1100">
                          <a:effectLst/>
                        </a:rPr>
                        <a:t>64 to increased, 35 to same​</a:t>
                      </a:r>
                      <a:endParaRPr lang="en-IN" altLang="en-IN">
                        <a:effectLst/>
                      </a:endParaRPr>
                    </a:p>
                  </a:txBody>
                  <a:tcPr anchor="b"/>
                </a:tc>
                <a:extLst>
                  <a:ext uri="{0D108BD9-81ED-4DB2-BD59-A6C34878D82A}">
                    <a16:rowId xmlns:a16="http://schemas.microsoft.com/office/drawing/2014/main" val="1033944522"/>
                  </a:ext>
                </a:extLst>
              </a:tr>
            </a:tbl>
          </a:graphicData>
        </a:graphic>
      </p:graphicFrame>
      <p:pic>
        <p:nvPicPr>
          <p:cNvPr id="7" name="Content Placeholder 6" descr="Devaluing the forbidden toy. A bar graph shows the percentages of subjects in the threat conditions. Threat conditions are represented on the x-axis and percentages of subjects are represented on the y-axis. Three bars represent the Increased, Same and Decreased values. A box points to the Decreased bar in Mild threat conditions reads: Those who did not play with the toy after receiving a mild threat needed to justify their inaction, so many of them devalued the toy. Another box points to Increased bar in Severe threat reads: Those who did not play with the toy because they were severely threatened experienced no dissonance and liked the toy as much as or more than before. The caption reads: For this study, the graphs show the percentages of children in the mild and severe threat conditions whose opinion of the forbidden toy increased, stayed the same, or decreased.">
            <a:extLst>
              <a:ext uri="{FF2B5EF4-FFF2-40B4-BE49-F238E27FC236}">
                <a16:creationId xmlns:a16="http://schemas.microsoft.com/office/drawing/2014/main" id="{49F5E924-0310-B642-921A-3DFE6057A43F}"/>
              </a:ext>
            </a:extLst>
          </p:cNvPr>
          <p:cNvPicPr>
            <a:picLocks noGrp="1" noChangeAspect="1"/>
          </p:cNvPicPr>
          <p:nvPr>
            <p:ph idx="1"/>
          </p:nvPr>
        </p:nvPicPr>
        <p:blipFill>
          <a:blip r:embed="rId3"/>
          <a:stretch>
            <a:fillRect/>
          </a:stretch>
        </p:blipFill>
        <p:spPr>
          <a:xfrm>
            <a:off x="2051050" y="1472406"/>
            <a:ext cx="8089900" cy="47244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F792900E-636A-E447-90E8-6EFC4749CC44}"/>
              </a:ext>
            </a:extLst>
          </p:cNvPr>
          <p:cNvSpPr>
            <a:spLocks noGrp="1"/>
          </p:cNvSpPr>
          <p:nvPr>
            <p:ph type="title"/>
          </p:nvPr>
        </p:nvSpPr>
        <p:spPr/>
        <p:txBody>
          <a:bodyPr numCol="1">
            <a:normAutofit/>
          </a:bodyPr>
          <a:lstStyle/>
          <a:p>
            <a:pPr eaLnBrk="1" hangingPunct="1">
              <a:defRPr/>
            </a:pPr>
            <a:r>
              <a:rPr lang="en-US" dirty="0">
                <a:ea typeface="ＭＳ Ｐゴシック" charset="0"/>
                <a:cs typeface="ＭＳ Ｐゴシック" charset="0"/>
              </a:rPr>
              <a:t>When Does Inconsistency Produce Dissonance? Free Choice</a:t>
            </a:r>
          </a:p>
        </p:txBody>
      </p:sp>
      <p:sp>
        <p:nvSpPr>
          <p:cNvPr id="59394" name="Content Placeholder 2">
            <a:extLst>
              <a:ext uri="{FF2B5EF4-FFF2-40B4-BE49-F238E27FC236}">
                <a16:creationId xmlns:a16="http://schemas.microsoft.com/office/drawing/2014/main" id="{63299482-4861-0549-9251-8AEA067D7471}"/>
              </a:ext>
            </a:extLst>
          </p:cNvPr>
          <p:cNvSpPr>
            <a:spLocks noGrp="1"/>
          </p:cNvSpPr>
          <p:nvPr>
            <p:ph idx="1"/>
          </p:nvPr>
        </p:nvSpPr>
        <p:spPr>
          <a:xfrm>
            <a:off x="838199" y="1456791"/>
            <a:ext cx="10166131" cy="4755473"/>
          </a:xfrm>
        </p:spPr>
        <p:txBody>
          <a:bodyPr numCol="1"/>
          <a:lstStyle/>
          <a:p>
            <a:pPr eaLnBrk="1" hangingPunct="1"/>
            <a:r>
              <a:rPr lang="en-US" b="1" dirty="0">
                <a:solidFill>
                  <a:srgbClr val="00B050"/>
                </a:solidFill>
                <a:ea typeface="ＭＳ Ｐゴシック" panose="020B0600070205080204" pitchFamily="34" charset="-128"/>
              </a:rPr>
              <a:t>Free choice</a:t>
            </a:r>
          </a:p>
          <a:p>
            <a:pPr lvl="1" eaLnBrk="1" hangingPunct="1"/>
            <a:r>
              <a:rPr lang="en-US" dirty="0">
                <a:ea typeface="ＭＳ Ｐゴシック" panose="020B0600070205080204" pitchFamily="34" charset="-128"/>
              </a:rPr>
              <a:t>Choosing to engage in a behavior that is inconsistent with beliefs will cause dissonance.</a:t>
            </a:r>
          </a:p>
          <a:p>
            <a:pPr lvl="1" eaLnBrk="1" hangingPunct="1"/>
            <a:r>
              <a:rPr lang="en-US" dirty="0">
                <a:ea typeface="ＭＳ Ｐゴシック" panose="020B0600070205080204" pitchFamily="34" charset="-128"/>
              </a:rPr>
              <a:t>Forced behavior </a:t>
            </a:r>
            <a:r>
              <a:rPr lang="en-US" b="1" u="sng" dirty="0">
                <a:ea typeface="ＭＳ Ｐゴシック" panose="020B0600070205080204" pitchFamily="34" charset="-128"/>
              </a:rPr>
              <a:t>does not </a:t>
            </a:r>
            <a:r>
              <a:rPr lang="en-US" dirty="0">
                <a:ea typeface="ＭＳ Ｐゴシック" panose="020B0600070205080204" pitchFamily="34" charset="-128"/>
              </a:rPr>
              <a:t>cause dissonance, since the reason for the behavior is clear (</a:t>
            </a:r>
            <a:r>
              <a:rPr lang="ja-JP" dirty="0">
                <a:ea typeface="ＭＳ Ｐゴシック" panose="020B0600070205080204" pitchFamily="34" charset="-128"/>
              </a:rPr>
              <a:t>“</a:t>
            </a:r>
            <a:r>
              <a:rPr lang="en-US" altLang="ja-JP" dirty="0">
                <a:ea typeface="ＭＳ Ｐゴシック" panose="020B0600070205080204" pitchFamily="34" charset="-128"/>
              </a:rPr>
              <a:t>I didn’t have a choice</a:t>
            </a:r>
            <a:r>
              <a:rPr lang="ja-JP" dirty="0">
                <a:ea typeface="ＭＳ Ｐゴシック" panose="020B0600070205080204" pitchFamily="34" charset="-128"/>
              </a:rPr>
              <a:t>”</a:t>
            </a:r>
            <a:r>
              <a:rPr lang="en-US" altLang="ja-JP" dirty="0">
                <a:ea typeface="ＭＳ Ｐゴシック" panose="020B0600070205080204" pitchFamily="34" charset="-128"/>
              </a:rPr>
              <a:t>).</a:t>
            </a:r>
          </a:p>
          <a:p>
            <a:pPr lvl="1" eaLnBrk="1" hangingPunct="1"/>
            <a:r>
              <a:rPr lang="en-US" dirty="0">
                <a:ea typeface="ＭＳ Ｐゴシック" panose="020B0600070205080204" pitchFamily="34" charset="-128"/>
              </a:rPr>
              <a:t>There is no need to rationalize behaviors we didn’</a:t>
            </a:r>
            <a:r>
              <a:rPr lang="en-US" altLang="ja-JP" dirty="0">
                <a:ea typeface="ＭＳ Ｐゴシック" panose="020B0600070205080204" pitchFamily="34" charset="-128"/>
              </a:rPr>
              <a:t>t choose.</a:t>
            </a:r>
            <a:endParaRPr lang="en-US" dirty="0">
              <a:ea typeface="ＭＳ Ｐゴシック"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1D8A1599-F57C-744F-BE59-5F5C943139D1}"/>
              </a:ext>
            </a:extLst>
          </p:cNvPr>
          <p:cNvSpPr>
            <a:spLocks noGrp="1"/>
          </p:cNvSpPr>
          <p:nvPr>
            <p:ph type="title"/>
          </p:nvPr>
        </p:nvSpPr>
        <p:spPr/>
        <p:txBody>
          <a:bodyPr numCol="1">
            <a:normAutofit/>
          </a:bodyPr>
          <a:lstStyle/>
          <a:p>
            <a:pPr eaLnBrk="1" hangingPunct="1">
              <a:defRPr/>
            </a:pPr>
            <a:r>
              <a:rPr lang="en-US" sz="2700" dirty="0">
                <a:ea typeface="ＭＳ Ｐゴシック" charset="0"/>
                <a:cs typeface="ＭＳ Ｐゴシック" charset="0"/>
              </a:rPr>
              <a:t>When Does Inconsistency Produce Dissonance? Insufficient Justification</a:t>
            </a:r>
          </a:p>
        </p:txBody>
      </p:sp>
      <p:sp>
        <p:nvSpPr>
          <p:cNvPr id="60418" name="Content Placeholder 2">
            <a:extLst>
              <a:ext uri="{FF2B5EF4-FFF2-40B4-BE49-F238E27FC236}">
                <a16:creationId xmlns:a16="http://schemas.microsoft.com/office/drawing/2014/main" id="{F8531EAA-8C98-484B-8EF6-846FEB3F5891}"/>
              </a:ext>
            </a:extLst>
          </p:cNvPr>
          <p:cNvSpPr>
            <a:spLocks noGrp="1"/>
          </p:cNvSpPr>
          <p:nvPr>
            <p:ph idx="1"/>
          </p:nvPr>
        </p:nvSpPr>
        <p:spPr/>
        <p:txBody>
          <a:bodyPr numCol="1">
            <a:normAutofit/>
          </a:bodyPr>
          <a:lstStyle/>
          <a:p>
            <a:pPr algn="l" eaLnBrk="1" hangingPunct="1"/>
            <a:r>
              <a:rPr lang="en-US" b="1" dirty="0">
                <a:solidFill>
                  <a:srgbClr val="00B050"/>
                </a:solidFill>
                <a:ea typeface="ＭＳ Ｐゴシック" panose="020B0600070205080204" pitchFamily="34" charset="-128"/>
              </a:rPr>
              <a:t>Insufficient justification</a:t>
            </a:r>
          </a:p>
          <a:p>
            <a:pPr marL="342900" indent="-342900" algn="l" eaLnBrk="1" hangingPunct="1">
              <a:buFont typeface="Arial" panose="020B0604020202020204" pitchFamily="34" charset="0"/>
              <a:buChar char="•"/>
            </a:pPr>
            <a:r>
              <a:rPr lang="en-US" dirty="0">
                <a:ea typeface="ＭＳ Ｐゴシック" panose="020B0600070205080204" pitchFamily="34" charset="-128"/>
              </a:rPr>
              <a:t>Dissonance may occur when the reason for a behavior is weak or unclear.</a:t>
            </a:r>
          </a:p>
          <a:p>
            <a:pPr marL="914400" lvl="1" indent="-342900">
              <a:buFont typeface="Courier New" panose="02070309020205020404" pitchFamily="49" charset="0"/>
              <a:buChar char="o"/>
            </a:pPr>
            <a:r>
              <a:rPr lang="en-US" dirty="0">
                <a:ea typeface="ＭＳ Ｐゴシック" panose="020B0600070205080204" pitchFamily="34" charset="-128"/>
              </a:rPr>
              <a:t>Payment of $1 may be insufficient justification for lying.</a:t>
            </a:r>
          </a:p>
          <a:p>
            <a:pPr marL="914400" lvl="1" indent="-342900">
              <a:buFont typeface="Courier New" panose="02070309020205020404" pitchFamily="49" charset="0"/>
              <a:buChar char="o"/>
            </a:pPr>
            <a:r>
              <a:rPr lang="en-US" dirty="0">
                <a:ea typeface="ＭＳ Ｐゴシック" panose="020B0600070205080204" pitchFamily="34" charset="-128"/>
              </a:rPr>
              <a:t>Annoying an adult may be insufficient punishment to resist playing with a favorite toy.</a:t>
            </a:r>
          </a:p>
          <a:p>
            <a:pPr marL="342900" indent="-342900" algn="l" eaLnBrk="1" hangingPunct="1">
              <a:buFont typeface="Arial" panose="020B0604020202020204" pitchFamily="34" charset="0"/>
              <a:buChar char="•"/>
            </a:pPr>
            <a:r>
              <a:rPr lang="en-US" dirty="0">
                <a:ea typeface="ＭＳ Ｐゴシック" panose="020B0600070205080204" pitchFamily="34" charset="-128"/>
              </a:rPr>
              <a:t>With sufficient justification (that is, more money, larger threat), the behavior doesn’</a:t>
            </a:r>
            <a:r>
              <a:rPr lang="en-US" altLang="ja-JP" dirty="0">
                <a:ea typeface="ＭＳ Ｐゴシック" panose="020B0600070205080204" pitchFamily="34" charset="-128"/>
              </a:rPr>
              <a:t>t need to be rationalized.</a:t>
            </a:r>
            <a:endParaRPr lang="en-US" dirty="0">
              <a:ea typeface="ＭＳ Ｐゴシック"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F2958735-55ED-1849-898B-4145F559E7CA}"/>
              </a:ext>
            </a:extLst>
          </p:cNvPr>
          <p:cNvSpPr>
            <a:spLocks noGrp="1"/>
          </p:cNvSpPr>
          <p:nvPr>
            <p:ph type="title"/>
          </p:nvPr>
        </p:nvSpPr>
        <p:spPr/>
        <p:txBody>
          <a:bodyPr numCol="1">
            <a:normAutofit fontScale="90000"/>
          </a:bodyPr>
          <a:lstStyle/>
          <a:p>
            <a:pPr eaLnBrk="1" hangingPunct="1">
              <a:defRPr/>
            </a:pPr>
            <a:r>
              <a:rPr lang="en-US" dirty="0">
                <a:ea typeface="ＭＳ Ｐゴシック" charset="0"/>
                <a:cs typeface="ＭＳ Ｐゴシック" charset="0"/>
              </a:rPr>
              <a:t>When Does Inconsistency Produce Dissonance? </a:t>
            </a:r>
            <a:br>
              <a:rPr lang="en-US" dirty="0">
                <a:ea typeface="ＭＳ Ｐゴシック" charset="0"/>
                <a:cs typeface="ＭＳ Ｐゴシック" charset="0"/>
              </a:rPr>
            </a:br>
            <a:endParaRPr lang="en-US" dirty="0">
              <a:ea typeface="ＭＳ Ｐゴシック" charset="0"/>
              <a:cs typeface="ＭＳ Ｐゴシック" charset="0"/>
            </a:endParaRPr>
          </a:p>
        </p:txBody>
      </p:sp>
      <p:sp>
        <p:nvSpPr>
          <p:cNvPr id="61442" name="Content Placeholder 2">
            <a:extLst>
              <a:ext uri="{FF2B5EF4-FFF2-40B4-BE49-F238E27FC236}">
                <a16:creationId xmlns:a16="http://schemas.microsoft.com/office/drawing/2014/main" id="{473DB1B3-1F6E-7F4C-A847-5140B7C43838}"/>
              </a:ext>
            </a:extLst>
          </p:cNvPr>
          <p:cNvSpPr>
            <a:spLocks noGrp="1"/>
          </p:cNvSpPr>
          <p:nvPr>
            <p:ph idx="1"/>
          </p:nvPr>
        </p:nvSpPr>
        <p:spPr/>
        <p:txBody>
          <a:bodyPr numCol="1">
            <a:normAutofit/>
          </a:bodyPr>
          <a:lstStyle/>
          <a:p>
            <a:pPr eaLnBrk="1" hangingPunct="1"/>
            <a:r>
              <a:rPr lang="en-US" b="1" dirty="0">
                <a:solidFill>
                  <a:srgbClr val="980000"/>
                </a:solidFill>
                <a:ea typeface="ＭＳ Ｐゴシック" panose="020B0600070205080204" pitchFamily="34" charset="-128"/>
              </a:rPr>
              <a:t>Negative consequences</a:t>
            </a:r>
          </a:p>
          <a:p>
            <a:pPr marL="342900" indent="-342900" eaLnBrk="1" hangingPunct="1">
              <a:buFont typeface="Arial" panose="020B0604020202020204" pitchFamily="34" charset="0"/>
              <a:buChar char="•"/>
            </a:pPr>
            <a:r>
              <a:rPr lang="en-US" dirty="0">
                <a:ea typeface="ＭＳ Ｐゴシック" panose="020B0600070205080204" pitchFamily="34" charset="-128"/>
              </a:rPr>
              <a:t>Freely chosen inconsistent behaviors may not cause dissonance if there was no negative consequence of the behavior.</a:t>
            </a:r>
          </a:p>
          <a:p>
            <a:pPr marL="914400" lvl="1" indent="-342900">
              <a:buFont typeface="Courier New" panose="02070309020205020404" pitchFamily="49" charset="0"/>
              <a:buChar char="o"/>
            </a:pPr>
            <a:r>
              <a:rPr lang="en-US" dirty="0">
                <a:ea typeface="ＭＳ Ｐゴシック" panose="020B0600070205080204" pitchFamily="34" charset="-128"/>
              </a:rPr>
              <a:t>Lying may not cause dissonance if the person doesn’</a:t>
            </a:r>
            <a:r>
              <a:rPr lang="en-US" altLang="ja-JP" dirty="0">
                <a:ea typeface="ＭＳ Ｐゴシック" panose="020B0600070205080204" pitchFamily="34" charset="-128"/>
              </a:rPr>
              <a:t>t believe what you say anyway.</a:t>
            </a:r>
          </a:p>
          <a:p>
            <a:pPr marL="342900" indent="-342900" eaLnBrk="1" hangingPunct="1">
              <a:buFont typeface="Arial" panose="020B0604020202020204" pitchFamily="34" charset="0"/>
              <a:buChar char="•"/>
            </a:pPr>
            <a:r>
              <a:rPr lang="en-US" dirty="0">
                <a:ea typeface="ＭＳ Ｐゴシック" panose="020B0600070205080204" pitchFamily="34" charset="-128"/>
              </a:rPr>
              <a:t>If nothing happened as a result, there is nothing to rationalize.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5BD88B80-90B2-0E49-B9EF-6485E9803BE0}"/>
              </a:ext>
            </a:extLst>
          </p:cNvPr>
          <p:cNvSpPr>
            <a:spLocks noGrp="1"/>
          </p:cNvSpPr>
          <p:nvPr>
            <p:ph type="title"/>
          </p:nvPr>
        </p:nvSpPr>
        <p:spPr/>
        <p:txBody>
          <a:bodyPr numCol="1">
            <a:normAutofit fontScale="90000"/>
          </a:bodyPr>
          <a:lstStyle/>
          <a:p>
            <a:pPr eaLnBrk="1" hangingPunct="1">
              <a:defRPr/>
            </a:pPr>
            <a:r>
              <a:rPr lang="en-US" dirty="0">
                <a:ea typeface="ＭＳ Ｐゴシック" charset="0"/>
                <a:cs typeface="ＭＳ Ｐゴシック" charset="0"/>
              </a:rPr>
              <a:t>When Does Inconsistency Produce Dissonance? Foreseeability</a:t>
            </a:r>
          </a:p>
        </p:txBody>
      </p:sp>
      <p:sp>
        <p:nvSpPr>
          <p:cNvPr id="62466" name="Content Placeholder 2">
            <a:extLst>
              <a:ext uri="{FF2B5EF4-FFF2-40B4-BE49-F238E27FC236}">
                <a16:creationId xmlns:a16="http://schemas.microsoft.com/office/drawing/2014/main" id="{149AB1ED-B682-D442-A5A5-D4B918177312}"/>
              </a:ext>
            </a:extLst>
          </p:cNvPr>
          <p:cNvSpPr>
            <a:spLocks noGrp="1"/>
          </p:cNvSpPr>
          <p:nvPr>
            <p:ph idx="1"/>
          </p:nvPr>
        </p:nvSpPr>
        <p:spPr>
          <a:xfrm>
            <a:off x="838200" y="1456791"/>
            <a:ext cx="9945414" cy="4755473"/>
          </a:xfrm>
        </p:spPr>
        <p:txBody>
          <a:bodyPr numCol="1">
            <a:normAutofit/>
          </a:bodyPr>
          <a:lstStyle/>
          <a:p>
            <a:pPr eaLnBrk="1" hangingPunct="1"/>
            <a:r>
              <a:rPr lang="en-US" b="1" dirty="0">
                <a:solidFill>
                  <a:srgbClr val="980000"/>
                </a:solidFill>
                <a:ea typeface="ＭＳ Ｐゴシック" panose="020B0600070205080204" pitchFamily="34" charset="-128"/>
              </a:rPr>
              <a:t>Foreseeability</a:t>
            </a:r>
          </a:p>
          <a:p>
            <a:pPr marL="342900" indent="-342900" eaLnBrk="1" hangingPunct="1">
              <a:buFont typeface="Arial" panose="020B0604020202020204" pitchFamily="34" charset="0"/>
              <a:buChar char="•"/>
            </a:pPr>
            <a:r>
              <a:rPr lang="en-US" dirty="0">
                <a:ea typeface="ＭＳ Ｐゴシック" panose="020B0600070205080204" pitchFamily="34" charset="-128"/>
              </a:rPr>
              <a:t>Dissonance may not occur if the negative consequence was not something that could be foreseen.</a:t>
            </a:r>
          </a:p>
          <a:p>
            <a:pPr marL="914400" lvl="1" indent="-342900">
              <a:buFont typeface="Courier New" panose="02070309020205020404" pitchFamily="49" charset="0"/>
              <a:buChar char="o"/>
            </a:pPr>
            <a:r>
              <a:rPr lang="en-US" dirty="0">
                <a:ea typeface="ＭＳ Ｐゴシック" panose="020B0600070205080204" pitchFamily="34" charset="-128"/>
              </a:rPr>
              <a:t>For instance, if you give someone food they are allergic to but you had no prior knowledge of the allergy, then you have no reason to rationalize your behavior.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C1AD426D-6AA4-324A-9095-40B785E29C8D}"/>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Self-Affirmation and Dissonance</a:t>
            </a:r>
          </a:p>
        </p:txBody>
      </p:sp>
      <p:sp>
        <p:nvSpPr>
          <p:cNvPr id="63490" name="Content Placeholder 2">
            <a:extLst>
              <a:ext uri="{FF2B5EF4-FFF2-40B4-BE49-F238E27FC236}">
                <a16:creationId xmlns:a16="http://schemas.microsoft.com/office/drawing/2014/main" id="{20C5AE45-41CA-E44B-8E85-D019483B0C72}"/>
              </a:ext>
            </a:extLst>
          </p:cNvPr>
          <p:cNvSpPr>
            <a:spLocks noGrp="1"/>
          </p:cNvSpPr>
          <p:nvPr>
            <p:ph idx="1"/>
          </p:nvPr>
        </p:nvSpPr>
        <p:spPr/>
        <p:txBody>
          <a:bodyPr numCol="1"/>
          <a:lstStyle/>
          <a:p>
            <a:pPr eaLnBrk="1" hangingPunct="1"/>
            <a:r>
              <a:rPr lang="en-US" i="1" dirty="0">
                <a:solidFill>
                  <a:srgbClr val="00B050"/>
                </a:solidFill>
                <a:ea typeface="ＭＳ Ｐゴシック" panose="020B0600070205080204" pitchFamily="34" charset="-128"/>
              </a:rPr>
              <a:t>Cognitive dissonance results from challenges or threats to people’</a:t>
            </a:r>
            <a:r>
              <a:rPr lang="en-US" altLang="ja-JP" i="1" dirty="0">
                <a:solidFill>
                  <a:srgbClr val="00B050"/>
                </a:solidFill>
                <a:ea typeface="ＭＳ Ｐゴシック" panose="020B0600070205080204" pitchFamily="34" charset="-128"/>
              </a:rPr>
              <a:t>s sense of themselves as rational, moral, and </a:t>
            </a:r>
            <a:r>
              <a:rPr lang="en-US" altLang="ja-JP" i="1" dirty="0" smtClean="0">
                <a:solidFill>
                  <a:srgbClr val="00B050"/>
                </a:solidFill>
                <a:ea typeface="ＭＳ Ｐゴシック" panose="020B0600070205080204" pitchFamily="34" charset="-128"/>
              </a:rPr>
              <a:t>competent</a:t>
            </a:r>
          </a:p>
          <a:p>
            <a:pPr eaLnBrk="1" hangingPunct="1"/>
            <a:endParaRPr lang="en-US" altLang="ja-JP" dirty="0">
              <a:ea typeface="ＭＳ Ｐゴシック" panose="020B0600070205080204" pitchFamily="34" charset="-128"/>
            </a:endParaRPr>
          </a:p>
          <a:p>
            <a:pPr eaLnBrk="1" hangingPunct="1"/>
            <a:r>
              <a:rPr lang="en-US" sz="2800" b="1" dirty="0">
                <a:solidFill>
                  <a:srgbClr val="9900FF"/>
                </a:solidFill>
                <a:ea typeface="ＭＳ Ｐゴシック" panose="020B0600070205080204" pitchFamily="34" charset="-128"/>
              </a:rPr>
              <a:t>Self-affirmation</a:t>
            </a:r>
          </a:p>
          <a:p>
            <a:pPr lvl="1" eaLnBrk="1" hangingPunct="1"/>
            <a:r>
              <a:rPr lang="en-US" dirty="0">
                <a:ea typeface="ＭＳ Ｐゴシック" panose="020B0600070205080204" pitchFamily="34" charset="-128"/>
              </a:rPr>
              <a:t>Boosting our self-esteem and identity by focusing on important aspects of the self</a:t>
            </a:r>
          </a:p>
          <a:p>
            <a:pPr indent="-227013">
              <a:buNone/>
            </a:pPr>
            <a:endParaRPr lang="en-US" dirty="0">
              <a:ea typeface="ＭＳ Ｐゴシック" panose="020B0600070205080204" pitchFamily="34" charset="-128"/>
            </a:endParaRPr>
          </a:p>
          <a:p>
            <a:pPr indent="-227013">
              <a:buNone/>
            </a:pPr>
            <a:r>
              <a:rPr dirty="0"/>
              <a:t>           </a:t>
            </a:r>
          </a:p>
          <a:p>
            <a:pPr indent="-227013">
              <a:buNone/>
            </a:pPr>
            <a:endParaRPr dirty="0"/>
          </a:p>
          <a:p>
            <a:pPr indent="-227013" algn="ctr">
              <a:buNone/>
            </a:pPr>
            <a:r>
              <a:rPr lang="en-US" b="1" i="1" dirty="0">
                <a:solidFill>
                  <a:srgbClr val="741B47"/>
                </a:solidFill>
                <a:ea typeface="ＭＳ Ｐゴシック" panose="020B0600070205080204" pitchFamily="34" charset="-128"/>
              </a:rPr>
              <a:t>Self-affirmation can reduce dissonance</a:t>
            </a:r>
          </a:p>
          <a:p>
            <a:pPr lvl="2" eaLnBrk="1" hangingPunct="1"/>
            <a:endParaRPr lang="en-US" dirty="0">
              <a:ea typeface="ＭＳ Ｐゴシック" panose="020B0600070205080204"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99563117-22AC-6748-9BA6-205A74B29803}"/>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Is Dissonance Universal?</a:t>
            </a:r>
          </a:p>
        </p:txBody>
      </p:sp>
      <p:sp>
        <p:nvSpPr>
          <p:cNvPr id="66562" name="Content Placeholder 2">
            <a:extLst>
              <a:ext uri="{FF2B5EF4-FFF2-40B4-BE49-F238E27FC236}">
                <a16:creationId xmlns:a16="http://schemas.microsoft.com/office/drawing/2014/main" id="{C77A9529-4D9A-C246-9358-63E188B42B0A}"/>
              </a:ext>
            </a:extLst>
          </p:cNvPr>
          <p:cNvSpPr>
            <a:spLocks noGrp="1"/>
          </p:cNvSpPr>
          <p:nvPr>
            <p:ph idx="1"/>
          </p:nvPr>
        </p:nvSpPr>
        <p:spPr/>
        <p:txBody>
          <a:bodyPr numCol="1"/>
          <a:lstStyle/>
          <a:p>
            <a:pPr algn="ctr" eaLnBrk="1" hangingPunct="1"/>
            <a:r>
              <a:rPr lang="en-US" b="1" dirty="0">
                <a:ea typeface="ＭＳ Ｐゴシック" panose="020B0600070205080204" pitchFamily="34" charset="-128"/>
              </a:rPr>
              <a:t>Cognitive dissonance may be universal across cultures but may be aroused by different situations.</a:t>
            </a:r>
          </a:p>
          <a:p>
            <a:endParaRPr lang="en-US" b="1" dirty="0">
              <a:ea typeface="ＭＳ Ｐゴシック" panose="020B0600070205080204" pitchFamily="34" charset="-128"/>
            </a:endParaRPr>
          </a:p>
          <a:p>
            <a:pPr lvl="1" eaLnBrk="1" hangingPunct="1"/>
            <a:r>
              <a:rPr lang="en-US" dirty="0">
                <a:ea typeface="ＭＳ Ｐゴシック" panose="020B0600070205080204" pitchFamily="34" charset="-128"/>
              </a:rPr>
              <a:t>Euro-Canadians’ cognitive dissonance may result from threats to how people see themselves.</a:t>
            </a:r>
          </a:p>
          <a:p>
            <a:pPr lvl="1"/>
            <a:endParaRPr lang="en-US" dirty="0">
              <a:ea typeface="ＭＳ Ｐゴシック" panose="020B0600070205080204" pitchFamily="34" charset="-128"/>
            </a:endParaRPr>
          </a:p>
          <a:p>
            <a:pPr lvl="1" eaLnBrk="1" hangingPunct="1"/>
            <a:r>
              <a:rPr lang="en-US" dirty="0">
                <a:ea typeface="ＭＳ Ｐゴシック" panose="020B0600070205080204" pitchFamily="34" charset="-128"/>
              </a:rPr>
              <a:t>Asian-Canadians’ cognitive dissonance may occur from threats to how people believe they are seen by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7D6BE5B0-A51D-6A4F-A364-F19CB4C19027}"/>
              </a:ext>
            </a:extLst>
          </p:cNvPr>
          <p:cNvSpPr>
            <a:spLocks noGrp="1"/>
          </p:cNvSpPr>
          <p:nvPr>
            <p:ph type="title"/>
          </p:nvPr>
        </p:nvSpPr>
        <p:spPr/>
        <p:txBody>
          <a:bodyPr numCol="1">
            <a:normAutofit/>
          </a:bodyPr>
          <a:lstStyle/>
          <a:p>
            <a:r>
              <a:rPr lang="en-US" dirty="0">
                <a:ea typeface="ＭＳ Ｐゴシック" panose="020B0600070205080204" pitchFamily="34" charset="-128"/>
              </a:rPr>
              <a:t>Cognitive Dissonance and Culture</a:t>
            </a:r>
          </a:p>
        </p:txBody>
      </p:sp>
      <p:sp>
        <p:nvSpPr>
          <p:cNvPr id="67586" name="Content Placeholder 2">
            <a:extLst>
              <a:ext uri="{FF2B5EF4-FFF2-40B4-BE49-F238E27FC236}">
                <a16:creationId xmlns:a16="http://schemas.microsoft.com/office/drawing/2014/main" id="{6D63EB20-C1CE-2246-805C-48D57C8AA096}"/>
              </a:ext>
            </a:extLst>
          </p:cNvPr>
          <p:cNvSpPr>
            <a:spLocks noGrp="1"/>
          </p:cNvSpPr>
          <p:nvPr>
            <p:ph idx="1"/>
          </p:nvPr>
        </p:nvSpPr>
        <p:spPr/>
        <p:txBody>
          <a:bodyPr numCol="1"/>
          <a:lstStyle/>
          <a:p>
            <a:pPr algn="ctr" eaLnBrk="1" hangingPunct="1">
              <a:lnSpc>
                <a:spcPct val="90000"/>
              </a:lnSpc>
            </a:pPr>
            <a:r>
              <a:rPr lang="en-US" b="1" dirty="0">
                <a:ea typeface="ＭＳ Ｐゴシック" panose="020B0600070205080204" pitchFamily="34" charset="-128"/>
              </a:rPr>
              <a:t>Culture and decision dissonance</a:t>
            </a:r>
          </a:p>
          <a:p>
            <a:pPr algn="ctr">
              <a:lnSpc>
                <a:spcPct val="90000"/>
              </a:lnSpc>
            </a:pPr>
            <a:endParaRPr lang="en-US" b="1" dirty="0">
              <a:ea typeface="ＭＳ Ｐゴシック" panose="020B0600070205080204" pitchFamily="34" charset="-128"/>
            </a:endParaRPr>
          </a:p>
          <a:p>
            <a:pPr lvl="1" eaLnBrk="1" hangingPunct="1">
              <a:lnSpc>
                <a:spcPct val="90000"/>
              </a:lnSpc>
            </a:pPr>
            <a:r>
              <a:rPr lang="en-US" dirty="0">
                <a:ea typeface="ＭＳ Ｐゴシック" panose="020B0600070205080204" pitchFamily="34" charset="-128"/>
              </a:rPr>
              <a:t>Euro-Canadians experienced more dissonance when making a choice for themselves than for a friend.</a:t>
            </a:r>
          </a:p>
          <a:p>
            <a:pPr lvl="1" eaLnBrk="1" hangingPunct="1">
              <a:lnSpc>
                <a:spcPct val="90000"/>
              </a:lnSpc>
            </a:pPr>
            <a:r>
              <a:rPr lang="en-US" dirty="0">
                <a:ea typeface="ＭＳ Ｐゴシック" panose="020B0600070205080204" pitchFamily="34" charset="-128"/>
              </a:rPr>
              <a:t>Asian-Canadians experienced more dissonance when making a choice for a friend than for themselves.</a:t>
            </a:r>
          </a:p>
          <a:p>
            <a:pPr lvl="1" eaLnBrk="1" hangingPunct="1">
              <a:lnSpc>
                <a:spcPct val="90000"/>
              </a:lnSpc>
            </a:pPr>
            <a:r>
              <a:rPr lang="en-US" dirty="0">
                <a:ea typeface="ＭＳ Ｐゴシック" panose="020B0600070205080204" pitchFamily="34" charset="-128"/>
              </a:rPr>
              <a:t>Asian-Canadians are more likely to experience dissonance when primed with thoughts of how other people would view their choices and behavior.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64067252-2032-894F-9927-0370DA30F782}"/>
              </a:ext>
            </a:extLst>
          </p:cNvPr>
          <p:cNvSpPr>
            <a:spLocks noGrp="1"/>
          </p:cNvSpPr>
          <p:nvPr>
            <p:ph type="title"/>
          </p:nvPr>
        </p:nvSpPr>
        <p:spPr/>
        <p:txBody>
          <a:bodyPr numCol="1"/>
          <a:lstStyle/>
          <a:p>
            <a:pPr eaLnBrk="1" hangingPunct="1"/>
            <a:r>
              <a:rPr lang="en-US" dirty="0">
                <a:ea typeface="ＭＳ Ｐゴシック" panose="020B0600070205080204" pitchFamily="34" charset="-128"/>
              </a:rPr>
              <a:t>Self-Perception Theory</a:t>
            </a:r>
          </a:p>
        </p:txBody>
      </p:sp>
      <p:sp>
        <p:nvSpPr>
          <p:cNvPr id="70658" name="Content Placeholder 2">
            <a:extLst>
              <a:ext uri="{FF2B5EF4-FFF2-40B4-BE49-F238E27FC236}">
                <a16:creationId xmlns:a16="http://schemas.microsoft.com/office/drawing/2014/main" id="{445A9D9C-1F28-914A-ADA7-4539DA5C3240}"/>
              </a:ext>
            </a:extLst>
          </p:cNvPr>
          <p:cNvSpPr>
            <a:spLocks noGrp="1"/>
          </p:cNvSpPr>
          <p:nvPr>
            <p:ph idx="1"/>
          </p:nvPr>
        </p:nvSpPr>
        <p:spPr>
          <a:xfrm>
            <a:off x="838200" y="1456791"/>
            <a:ext cx="10213428" cy="4755473"/>
          </a:xfrm>
        </p:spPr>
        <p:txBody>
          <a:bodyPr numCol="1"/>
          <a:lstStyle/>
          <a:p>
            <a:pPr algn="ctr"/>
            <a:endParaRPr dirty="0"/>
          </a:p>
          <a:p>
            <a:pPr algn="ctr"/>
            <a:endParaRPr lang="en-US" dirty="0" smtClean="0"/>
          </a:p>
          <a:p>
            <a:pPr algn="ctr"/>
            <a:endParaRPr dirty="0"/>
          </a:p>
          <a:p>
            <a:pPr algn="ctr"/>
            <a:r>
              <a:rPr lang="en-US" sz="3000" i="1" dirty="0">
                <a:solidFill>
                  <a:srgbClr val="00B050"/>
                </a:solidFill>
              </a:rPr>
              <a:t>Like all prominent theories that have been around for a long time, cognitive dissonance theory has faced many theoretical challenges, and there have been numerous critiques</a:t>
            </a:r>
            <a:r>
              <a:rPr lang="en-US" sz="3000" i="1" dirty="0" smtClean="0">
                <a:solidFill>
                  <a:srgbClr val="00B050"/>
                </a:solidFill>
              </a:rPr>
              <a:t>​</a:t>
            </a:r>
            <a:endParaRPr lang="en-US" i="1" dirty="0">
              <a:solidFill>
                <a:srgbClr val="00B050"/>
              </a:solidFill>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64067252-2032-894F-9927-0370DA30F782}"/>
              </a:ext>
            </a:extLst>
          </p:cNvPr>
          <p:cNvSpPr>
            <a:spLocks noGrp="1"/>
          </p:cNvSpPr>
          <p:nvPr>
            <p:ph type="title"/>
          </p:nvPr>
        </p:nvSpPr>
        <p:spPr/>
        <p:txBody>
          <a:bodyPr numCol="1"/>
          <a:lstStyle/>
          <a:p>
            <a:pPr eaLnBrk="1" hangingPunct="1"/>
            <a:r>
              <a:rPr lang="en-US" dirty="0">
                <a:ea typeface="ＭＳ Ｐゴシック" panose="020B0600070205080204" pitchFamily="34" charset="-128"/>
              </a:rPr>
              <a:t>Self-Perception Theory</a:t>
            </a:r>
          </a:p>
        </p:txBody>
      </p:sp>
      <p:sp>
        <p:nvSpPr>
          <p:cNvPr id="70658" name="Content Placeholder 2">
            <a:extLst>
              <a:ext uri="{FF2B5EF4-FFF2-40B4-BE49-F238E27FC236}">
                <a16:creationId xmlns:a16="http://schemas.microsoft.com/office/drawing/2014/main" id="{445A9D9C-1F28-914A-ADA7-4539DA5C3240}"/>
              </a:ext>
            </a:extLst>
          </p:cNvPr>
          <p:cNvSpPr>
            <a:spLocks noGrp="1"/>
          </p:cNvSpPr>
          <p:nvPr>
            <p:ph idx="1"/>
          </p:nvPr>
        </p:nvSpPr>
        <p:spPr/>
        <p:txBody>
          <a:bodyPr numCol="1"/>
          <a:lstStyle/>
          <a:p>
            <a:pPr algn="ctr"/>
            <a:r>
              <a:rPr lang="en-US" sz="3000" b="1" dirty="0">
                <a:solidFill>
                  <a:srgbClr val="0000FF"/>
                </a:solidFill>
                <a:ea typeface="ＭＳ Ｐゴシック" panose="020B0600070205080204" pitchFamily="34" charset="-128"/>
              </a:rPr>
              <a:t>Self-perception theory</a:t>
            </a:r>
          </a:p>
          <a:p>
            <a:pPr lvl="1">
              <a:buNone/>
            </a:pPr>
            <a:endParaRPr lang="en-US" sz="3000" b="1" dirty="0">
              <a:solidFill>
                <a:srgbClr val="0000FF"/>
              </a:solidFill>
              <a:ea typeface="ＭＳ Ｐゴシック" panose="020B0600070205080204" pitchFamily="34" charset="-128"/>
            </a:endParaRPr>
          </a:p>
          <a:p>
            <a:pPr lvl="1">
              <a:buNone/>
            </a:pPr>
            <a:r>
              <a:rPr lang="en-US" i="1" dirty="0">
                <a:solidFill>
                  <a:srgbClr val="00B050"/>
                </a:solidFill>
                <a:ea typeface="ＭＳ Ｐゴシック" panose="020B0600070205080204" pitchFamily="34" charset="-128"/>
              </a:rPr>
              <a:t>The theory that people come to know their own attitudes by looking at their behavior and the context in which it occurred, and inferring what their attitudes must be</a:t>
            </a:r>
          </a:p>
        </p:txBody>
      </p:sp>
    </p:spTree>
    <p:extLst>
      <p:ext uri="{BB962C8B-B14F-4D97-AF65-F5344CB8AC3E}">
        <p14:creationId xmlns:p14="http://schemas.microsoft.com/office/powerpoint/2010/main" val="1227867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The 'Neither Hate Nor Love' Self-perception Theory With Examples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4787" y="1457325"/>
            <a:ext cx="7158689" cy="475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923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9286BB4F-8A5E-4542-AE65-CD7F6FF88F40}"/>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Inferring Our Own Attitudes</a:t>
            </a:r>
          </a:p>
        </p:txBody>
      </p:sp>
      <p:sp>
        <p:nvSpPr>
          <p:cNvPr id="72706" name="Content Placeholder 2">
            <a:extLst>
              <a:ext uri="{FF2B5EF4-FFF2-40B4-BE49-F238E27FC236}">
                <a16:creationId xmlns:a16="http://schemas.microsoft.com/office/drawing/2014/main" id="{80BB4990-3D35-C148-A6AE-568E37EC0AA4}"/>
              </a:ext>
            </a:extLst>
          </p:cNvPr>
          <p:cNvSpPr>
            <a:spLocks noGrp="1"/>
          </p:cNvSpPr>
          <p:nvPr>
            <p:ph idx="1"/>
          </p:nvPr>
        </p:nvSpPr>
        <p:spPr/>
        <p:txBody>
          <a:bodyPr numCol="1">
            <a:normAutofit/>
          </a:bodyPr>
          <a:lstStyle/>
          <a:p>
            <a:pPr algn="ctr" eaLnBrk="1" hangingPunct="1"/>
            <a:r>
              <a:rPr lang="en-US" b="1" dirty="0">
                <a:ea typeface="ＭＳ Ｐゴシック" panose="020B0600070205080204" pitchFamily="34" charset="-128"/>
              </a:rPr>
              <a:t>Self-perception theory suggests a different interpretation of the cognitive dissonance research.</a:t>
            </a:r>
          </a:p>
          <a:p>
            <a:pPr algn="ctr"/>
            <a:endParaRPr lang="en-US" b="1" dirty="0">
              <a:ea typeface="ＭＳ Ｐゴシック" panose="020B0600070205080204" pitchFamily="34" charset="-128"/>
            </a:endParaRPr>
          </a:p>
          <a:p>
            <a:pPr lvl="1" eaLnBrk="1" hangingPunct="1"/>
            <a:r>
              <a:rPr lang="en-US" dirty="0">
                <a:ea typeface="ＭＳ Ｐゴシック" panose="020B0600070205080204" pitchFamily="34" charset="-128"/>
              </a:rPr>
              <a:t>Cognitive dissonance theory argues that people change attitudes to fit their behavior because inconsistencies are mentally unpleasant.</a:t>
            </a:r>
          </a:p>
          <a:p>
            <a:pPr lvl="1"/>
            <a:endParaRPr lang="en-US" dirty="0">
              <a:ea typeface="ＭＳ Ｐゴシック" panose="020B0600070205080204" pitchFamily="34" charset="-128"/>
            </a:endParaRPr>
          </a:p>
          <a:p>
            <a:pPr lvl="1" eaLnBrk="1" hangingPunct="1"/>
            <a:r>
              <a:rPr lang="en-US" dirty="0">
                <a:ea typeface="ＭＳ Ｐゴシック" panose="020B0600070205080204" pitchFamily="34" charset="-128"/>
              </a:rPr>
              <a:t>Self-perception theory argues that an unpleasant mental state is not needed as explanation for the results of the cognitive dissonance studies.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10BEFCC0-4FA2-F843-890E-405008E9CDD9}"/>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Inferring Our Own Attitudes from Our Behavior</a:t>
            </a:r>
          </a:p>
        </p:txBody>
      </p:sp>
      <p:sp>
        <p:nvSpPr>
          <p:cNvPr id="73730" name="Content Placeholder 2">
            <a:extLst>
              <a:ext uri="{FF2B5EF4-FFF2-40B4-BE49-F238E27FC236}">
                <a16:creationId xmlns:a16="http://schemas.microsoft.com/office/drawing/2014/main" id="{D0F92A35-1403-6349-A760-6A437E349B64}"/>
              </a:ext>
            </a:extLst>
          </p:cNvPr>
          <p:cNvSpPr>
            <a:spLocks noGrp="1"/>
          </p:cNvSpPr>
          <p:nvPr>
            <p:ph idx="1"/>
          </p:nvPr>
        </p:nvSpPr>
        <p:spPr/>
        <p:txBody>
          <a:bodyPr numCol="1">
            <a:normAutofit/>
          </a:bodyPr>
          <a:lstStyle/>
          <a:p>
            <a:pPr marL="342900" indent="-342900">
              <a:buFont typeface="Arial" panose="020B0604020202020204" pitchFamily="34" charset="0"/>
              <a:buChar char="•"/>
            </a:pPr>
            <a:r>
              <a:rPr lang="en-US" dirty="0">
                <a:ea typeface="ＭＳ Ｐゴシック" panose="020B0600070205080204" pitchFamily="34" charset="-128"/>
              </a:rPr>
              <a:t>Self-perception argues that people didn’</a:t>
            </a:r>
            <a:r>
              <a:rPr lang="en-US" altLang="ja-JP" dirty="0">
                <a:ea typeface="ＭＳ Ｐゴシック" panose="020B0600070205080204" pitchFamily="34" charset="-128"/>
              </a:rPr>
              <a:t>t change their attitudes; instead, they inferred their attitudes from their behavior in the situation.</a:t>
            </a:r>
          </a:p>
          <a:p>
            <a:pPr marL="914400" lvl="1" indent="-342900">
              <a:buFont typeface="Courier New" panose="02070309020205020404" pitchFamily="49" charset="0"/>
              <a:buChar char="o"/>
            </a:pPr>
            <a:r>
              <a:rPr lang="ja-JP" sz="2000" dirty="0">
                <a:solidFill>
                  <a:srgbClr val="00B050"/>
                </a:solidFill>
                <a:ea typeface="ＭＳ Ｐゴシック" panose="020B0600070205080204" pitchFamily="34" charset="-128"/>
              </a:rPr>
              <a:t>“</a:t>
            </a:r>
            <a:r>
              <a:rPr lang="en-US" altLang="ja-JP" sz="2000" dirty="0">
                <a:solidFill>
                  <a:srgbClr val="00B050"/>
                </a:solidFill>
                <a:ea typeface="ＭＳ Ｐゴシック" panose="020B0600070205080204" pitchFamily="34" charset="-128"/>
              </a:rPr>
              <a:t>I told them that the task was fun, so it must have been fun because there wasn’t any other reason to say it was.</a:t>
            </a:r>
            <a:r>
              <a:rPr lang="ja-JP" dirty="0">
                <a:solidFill>
                  <a:srgbClr val="00B050"/>
                </a:solidFill>
                <a:ea typeface="ＭＳ Ｐゴシック" panose="020B0600070205080204" pitchFamily="34" charset="-128"/>
              </a:rPr>
              <a:t>”</a:t>
            </a:r>
            <a:endParaRPr lang="en-US" dirty="0">
              <a:solidFill>
                <a:srgbClr val="00B050"/>
              </a:solidFill>
              <a:ea typeface="ＭＳ Ｐゴシック" panose="020B0600070205080204" pitchFamily="34" charset="-128"/>
            </a:endParaRPr>
          </a:p>
          <a:p>
            <a:pPr marL="914400" lvl="1" indent="-342900">
              <a:buFont typeface="Courier New"/>
              <a:buChar char="o"/>
            </a:pPr>
            <a:endParaRPr lang="en-US" dirty="0">
              <a:ea typeface="ＭＳ Ｐゴシック" panose="020B0600070205080204"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Self perception theo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5656" y="657761"/>
            <a:ext cx="7730496" cy="5458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02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82E79502-0C0D-A54E-92E5-441820DE5B88}"/>
              </a:ext>
            </a:extLst>
          </p:cNvPr>
          <p:cNvSpPr>
            <a:spLocks noGrp="1"/>
          </p:cNvSpPr>
          <p:nvPr>
            <p:ph type="title"/>
          </p:nvPr>
        </p:nvSpPr>
        <p:spPr/>
        <p:txBody>
          <a:bodyPr numCol="1">
            <a:normAutofit/>
          </a:bodyPr>
          <a:lstStyle/>
          <a:p>
            <a:pPr eaLnBrk="1" hangingPunct="1">
              <a:defRPr/>
            </a:pPr>
            <a:r>
              <a:rPr lang="en-US" dirty="0">
                <a:ea typeface="ＭＳ Ｐゴシック" charset="0"/>
                <a:cs typeface="ＭＳ Ｐゴシック" charset="0"/>
              </a:rPr>
              <a:t>Reconciling the Dissonance and Self-Perception Accounts </a:t>
            </a:r>
          </a:p>
        </p:txBody>
      </p:sp>
      <p:sp>
        <p:nvSpPr>
          <p:cNvPr id="78850" name="Content Placeholder 2">
            <a:extLst>
              <a:ext uri="{FF2B5EF4-FFF2-40B4-BE49-F238E27FC236}">
                <a16:creationId xmlns:a16="http://schemas.microsoft.com/office/drawing/2014/main" id="{328437B8-FC83-8246-A54E-9C5A96DDFC59}"/>
              </a:ext>
            </a:extLst>
          </p:cNvPr>
          <p:cNvSpPr>
            <a:spLocks noGrp="1"/>
          </p:cNvSpPr>
          <p:nvPr>
            <p:ph idx="1"/>
          </p:nvPr>
        </p:nvSpPr>
        <p:spPr>
          <a:xfrm>
            <a:off x="838199" y="1456791"/>
            <a:ext cx="10166131" cy="4755473"/>
          </a:xfrm>
        </p:spPr>
        <p:txBody>
          <a:bodyPr numCol="1"/>
          <a:lstStyle/>
          <a:p>
            <a:pPr eaLnBrk="1" hangingPunct="1"/>
            <a:r>
              <a:rPr lang="en-US" b="1" dirty="0">
                <a:solidFill>
                  <a:srgbClr val="38761D"/>
                </a:solidFill>
                <a:ea typeface="ＭＳ Ｐゴシック" panose="020B0600070205080204" pitchFamily="34" charset="-128"/>
              </a:rPr>
              <a:t>Cognitive dissonance may occur when behavior doesn’</a:t>
            </a:r>
            <a:r>
              <a:rPr lang="en-US" altLang="ja-JP" b="1" dirty="0">
                <a:solidFill>
                  <a:srgbClr val="38761D"/>
                </a:solidFill>
                <a:ea typeface="ＭＳ Ｐゴシック" panose="020B0600070205080204" pitchFamily="34" charset="-128"/>
              </a:rPr>
              <a:t>t fit a preexisting attitude, and the attitude is important to the self-concept</a:t>
            </a:r>
            <a:r>
              <a:rPr lang="en-US" altLang="ja-JP" b="1" dirty="0" smtClean="0">
                <a:solidFill>
                  <a:srgbClr val="38761D"/>
                </a:solidFill>
                <a:ea typeface="ＭＳ Ｐゴシック" panose="020B0600070205080204" pitchFamily="34" charset="-128"/>
              </a:rPr>
              <a:t>.</a:t>
            </a:r>
          </a:p>
          <a:p>
            <a:pPr eaLnBrk="1" hangingPunct="1"/>
            <a:endParaRPr lang="en-US" altLang="ja-JP" b="1" dirty="0">
              <a:solidFill>
                <a:srgbClr val="38761D"/>
              </a:solidFill>
              <a:ea typeface="ＭＳ Ｐゴシック" panose="020B0600070205080204" pitchFamily="34" charset="-128"/>
            </a:endParaRPr>
          </a:p>
          <a:p>
            <a:pPr lvl="1" eaLnBrk="1" hangingPunct="1"/>
            <a:r>
              <a:rPr lang="en-US" dirty="0">
                <a:ea typeface="ＭＳ Ｐゴシック" panose="020B0600070205080204" pitchFamily="34" charset="-128"/>
              </a:rPr>
              <a:t>Inconsistency is threatening to self-concept, so dissonance is </a:t>
            </a:r>
            <a:r>
              <a:rPr lang="en-US" dirty="0" smtClean="0">
                <a:ea typeface="ＭＳ Ｐゴシック" panose="020B0600070205080204" pitchFamily="34" charset="-128"/>
              </a:rPr>
              <a:t>aroused</a:t>
            </a:r>
            <a:endParaRPr lang="en-US" dirty="0">
              <a:ea typeface="ＭＳ Ｐゴシック" panose="020B0600070205080204"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6F7B638E-0060-364A-A6BF-221ACCA0F84C}"/>
              </a:ext>
            </a:extLst>
          </p:cNvPr>
          <p:cNvSpPr>
            <a:spLocks noGrp="1"/>
          </p:cNvSpPr>
          <p:nvPr>
            <p:ph type="title"/>
          </p:nvPr>
        </p:nvSpPr>
        <p:spPr/>
        <p:txBody>
          <a:bodyPr numCol="1">
            <a:noAutofit/>
          </a:bodyPr>
          <a:lstStyle/>
          <a:p>
            <a:pPr eaLnBrk="1" hangingPunct="1">
              <a:defRPr/>
            </a:pPr>
            <a:r>
              <a:rPr lang="en-US" dirty="0">
                <a:ea typeface="ＭＳ Ｐゴシック" charset="0"/>
                <a:cs typeface="ＭＳ Ｐゴシック" charset="0"/>
              </a:rPr>
              <a:t>Reconciling the Dissonance and Self-Perception Accounts </a:t>
            </a:r>
          </a:p>
        </p:txBody>
      </p:sp>
      <p:sp>
        <p:nvSpPr>
          <p:cNvPr id="79874" name="Content Placeholder 2">
            <a:extLst>
              <a:ext uri="{FF2B5EF4-FFF2-40B4-BE49-F238E27FC236}">
                <a16:creationId xmlns:a16="http://schemas.microsoft.com/office/drawing/2014/main" id="{83AAD985-46A1-FB4B-9DC5-C3F40CCFABC3}"/>
              </a:ext>
            </a:extLst>
          </p:cNvPr>
          <p:cNvSpPr>
            <a:spLocks noGrp="1"/>
          </p:cNvSpPr>
          <p:nvPr>
            <p:ph idx="1"/>
          </p:nvPr>
        </p:nvSpPr>
        <p:spPr/>
        <p:txBody>
          <a:bodyPr numCol="1"/>
          <a:lstStyle/>
          <a:p>
            <a:pPr algn="ctr" eaLnBrk="1" hangingPunct="1"/>
            <a:r>
              <a:rPr lang="en-US" b="1" dirty="0">
                <a:solidFill>
                  <a:srgbClr val="38761D"/>
                </a:solidFill>
                <a:ea typeface="ＭＳ Ｐゴシック" panose="020B0600070205080204" pitchFamily="34" charset="-128"/>
              </a:rPr>
              <a:t>Self-perception may occur when attitudes are weak or ambiguous.</a:t>
            </a:r>
          </a:p>
          <a:p>
            <a:pPr lvl="1" eaLnBrk="1" hangingPunct="1"/>
            <a:r>
              <a:rPr lang="en-US" dirty="0">
                <a:ea typeface="ＭＳ Ｐゴシック" panose="020B0600070205080204" pitchFamily="34" charset="-128"/>
              </a:rPr>
              <a:t>No strong prior attitude → no sense of inconsistency → no dissonance</a:t>
            </a:r>
          </a:p>
          <a:p>
            <a:pPr lvl="1" eaLnBrk="1" hangingPunct="1"/>
            <a:r>
              <a:rPr lang="en-US" dirty="0">
                <a:ea typeface="ＭＳ Ｐゴシック" panose="020B0600070205080204" pitchFamily="34" charset="-128"/>
              </a:rPr>
              <a:t>Many attitudes are relatively weak and changeable.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a:t>Overjustification Effect</a:t>
            </a:r>
          </a:p>
        </p:txBody>
      </p:sp>
      <p:sp>
        <p:nvSpPr>
          <p:cNvPr id="3" name="Content Placeholder 2"/>
          <p:cNvSpPr>
            <a:spLocks noGrp="1"/>
          </p:cNvSpPr>
          <p:nvPr>
            <p:ph idx="1"/>
          </p:nvPr>
        </p:nvSpPr>
        <p:spPr>
          <a:xfrm>
            <a:off x="838199" y="1456791"/>
            <a:ext cx="10024241" cy="4755473"/>
          </a:xfrm>
        </p:spPr>
        <p:txBody>
          <a:bodyPr/>
          <a:lstStyle/>
          <a:p>
            <a:r>
              <a:rPr lang="en-US" dirty="0"/>
              <a:t>The overjustification effect occurs when an expected external incentive such as money or prizes decreases a person's intrinsic motivation to perform a task</a:t>
            </a:r>
            <a:endParaRPr dirty="0"/>
          </a:p>
          <a:p>
            <a:endParaRPr dirty="0"/>
          </a:p>
          <a:p>
            <a:pPr>
              <a:buChar char="•"/>
            </a:pPr>
            <a:r>
              <a:rPr sz="3000" b="1" dirty="0">
                <a:solidFill>
                  <a:srgbClr val="FF9900"/>
                </a:solidFill>
              </a:rPr>
              <a:t>intrinsic vs extrinsic motivation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5BF6-0BD4-4652-AAE5-1C422752D3BC}"/>
              </a:ext>
            </a:extLst>
          </p:cNvPr>
          <p:cNvSpPr>
            <a:spLocks noGrp="1"/>
          </p:cNvSpPr>
          <p:nvPr>
            <p:ph type="title"/>
          </p:nvPr>
        </p:nvSpPr>
        <p:spPr/>
        <p:txBody>
          <a:bodyPr numCol="1"/>
          <a:lstStyle/>
          <a:p>
            <a:r>
              <a:rPr lang="en-US" dirty="0"/>
              <a:t>The Overjustification Effect and Superfluous Rewards</a:t>
            </a:r>
          </a:p>
        </p:txBody>
      </p:sp>
      <p:graphicFrame>
        <p:nvGraphicFramePr>
          <p:cNvPr id="4" name="Table 3">
            <a:extLst>
              <a:ext uri="{FF2B5EF4-FFF2-40B4-BE49-F238E27FC236}">
                <a16:creationId xmlns:a16="http://schemas.microsoft.com/office/drawing/2014/main" id="{5FC62FD5-E26D-41DF-87F5-6289682BCC63}"/>
              </a:ext>
            </a:extLst>
          </p:cNvPr>
          <p:cNvGraphicFramePr>
            <a:graphicFrameLocks noGrp="1"/>
          </p:cNvGraphicFramePr>
          <p:nvPr/>
        </p:nvGraphicFramePr>
        <p:xfrm>
          <a:off x="3086100" y="2672715"/>
          <a:ext cx="6019800" cy="151257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3627784777"/>
                    </a:ext>
                  </a:extLst>
                </a:gridCol>
                <a:gridCol w="3048000">
                  <a:extLst>
                    <a:ext uri="{9D8B030D-6E8A-4147-A177-3AD203B41FA5}">
                      <a16:colId xmlns:a16="http://schemas.microsoft.com/office/drawing/2014/main" val="1172595040"/>
                    </a:ext>
                  </a:extLst>
                </a:gridCol>
              </a:tblGrid>
              <a:tr h="0">
                <a:tc>
                  <a:txBody>
                    <a:bodyPr/>
                    <a:lstStyle/>
                    <a:p>
                      <a:pPr fontAlgn="base"/>
                      <a:r>
                        <a:rPr lang="en-IN" altLang="en-IN" sz="1100">
                          <a:effectLst/>
                        </a:rPr>
                        <a:t>Condition​</a:t>
                      </a:r>
                      <a:endParaRPr lang="en-IN" altLang="en-IN" b="1">
                        <a:solidFill>
                          <a:srgbClr val="FFFFFF"/>
                        </a:solidFill>
                        <a:effectLst/>
                      </a:endParaRPr>
                    </a:p>
                  </a:txBody>
                  <a:tcPr anchor="ctr"/>
                </a:tc>
                <a:tc>
                  <a:txBody>
                    <a:bodyPr/>
                    <a:lstStyle/>
                    <a:p>
                      <a:pPr fontAlgn="base"/>
                      <a:r>
                        <a:rPr lang="en-IN" altLang="en-IN" sz="1100">
                          <a:effectLst/>
                        </a:rPr>
                        <a:t>Time spent playing with math games (in minutes)​</a:t>
                      </a:r>
                      <a:endParaRPr lang="en-IN" altLang="en-IN" b="1">
                        <a:solidFill>
                          <a:srgbClr val="FFFFFF"/>
                        </a:solidFill>
                        <a:effectLst/>
                      </a:endParaRPr>
                    </a:p>
                  </a:txBody>
                  <a:tcPr anchor="b"/>
                </a:tc>
                <a:extLst>
                  <a:ext uri="{0D108BD9-81ED-4DB2-BD59-A6C34878D82A}">
                    <a16:rowId xmlns:a16="http://schemas.microsoft.com/office/drawing/2014/main" val="3723625130"/>
                  </a:ext>
                </a:extLst>
              </a:tr>
              <a:tr h="361950">
                <a:tc>
                  <a:txBody>
                    <a:bodyPr/>
                    <a:lstStyle/>
                    <a:p>
                      <a:pPr fontAlgn="base"/>
                      <a:r>
                        <a:rPr lang="en-IN" altLang="en-IN" sz="1100">
                          <a:effectLst/>
                        </a:rPr>
                        <a:t>Baseline phase​</a:t>
                      </a:r>
                      <a:endParaRPr lang="en-IN" altLang="en-IN">
                        <a:effectLst/>
                      </a:endParaRPr>
                    </a:p>
                  </a:txBody>
                  <a:tcPr anchor="ctr"/>
                </a:tc>
                <a:tc>
                  <a:txBody>
                    <a:bodyPr/>
                    <a:lstStyle/>
                    <a:p>
                      <a:pPr fontAlgn="base"/>
                      <a:r>
                        <a:rPr lang="en-IN" altLang="en-IN" sz="1100">
                          <a:effectLst/>
                        </a:rPr>
                        <a:t>21​</a:t>
                      </a:r>
                      <a:endParaRPr lang="en-IN" altLang="en-IN">
                        <a:effectLst/>
                      </a:endParaRPr>
                    </a:p>
                  </a:txBody>
                  <a:tcPr anchor="b"/>
                </a:tc>
                <a:extLst>
                  <a:ext uri="{0D108BD9-81ED-4DB2-BD59-A6C34878D82A}">
                    <a16:rowId xmlns:a16="http://schemas.microsoft.com/office/drawing/2014/main" val="1753989114"/>
                  </a:ext>
                </a:extLst>
              </a:tr>
              <a:tr h="361950">
                <a:tc>
                  <a:txBody>
                    <a:bodyPr/>
                    <a:lstStyle/>
                    <a:p>
                      <a:pPr fontAlgn="base"/>
                      <a:r>
                        <a:rPr lang="en-IN" altLang="en-IN" sz="1100">
                          <a:effectLst/>
                        </a:rPr>
                        <a:t>Treatment phase​</a:t>
                      </a:r>
                      <a:endParaRPr lang="en-IN" altLang="en-IN">
                        <a:effectLst/>
                      </a:endParaRPr>
                    </a:p>
                  </a:txBody>
                  <a:tcPr anchor="ctr"/>
                </a:tc>
                <a:tc>
                  <a:txBody>
                    <a:bodyPr/>
                    <a:lstStyle/>
                    <a:p>
                      <a:pPr fontAlgn="base"/>
                      <a:r>
                        <a:rPr lang="en-IN" altLang="en-IN" sz="1100">
                          <a:effectLst/>
                        </a:rPr>
                        <a:t>25​</a:t>
                      </a:r>
                      <a:endParaRPr lang="en-IN" altLang="en-IN">
                        <a:effectLst/>
                      </a:endParaRPr>
                    </a:p>
                  </a:txBody>
                  <a:tcPr anchor="b"/>
                </a:tc>
                <a:extLst>
                  <a:ext uri="{0D108BD9-81ED-4DB2-BD59-A6C34878D82A}">
                    <a16:rowId xmlns:a16="http://schemas.microsoft.com/office/drawing/2014/main" val="3191832951"/>
                  </a:ext>
                </a:extLst>
              </a:tr>
              <a:tr h="361950">
                <a:tc>
                  <a:txBody>
                    <a:bodyPr/>
                    <a:lstStyle/>
                    <a:p>
                      <a:pPr fontAlgn="base"/>
                      <a:r>
                        <a:rPr lang="en-IN" altLang="en-IN" sz="1100">
                          <a:effectLst/>
                        </a:rPr>
                        <a:t>Withdrawal phase​</a:t>
                      </a:r>
                      <a:endParaRPr lang="en-IN" altLang="en-IN">
                        <a:effectLst/>
                      </a:endParaRPr>
                    </a:p>
                  </a:txBody>
                  <a:tcPr anchor="ctr"/>
                </a:tc>
                <a:tc>
                  <a:txBody>
                    <a:bodyPr/>
                    <a:lstStyle/>
                    <a:p>
                      <a:pPr fontAlgn="base"/>
                      <a:r>
                        <a:rPr lang="en-IN" altLang="en-IN" sz="1100">
                          <a:effectLst/>
                        </a:rPr>
                        <a:t>13​</a:t>
                      </a:r>
                      <a:endParaRPr lang="en-IN" altLang="en-IN">
                        <a:effectLst/>
                      </a:endParaRPr>
                    </a:p>
                  </a:txBody>
                  <a:tcPr anchor="b"/>
                </a:tc>
                <a:extLst>
                  <a:ext uri="{0D108BD9-81ED-4DB2-BD59-A6C34878D82A}">
                    <a16:rowId xmlns:a16="http://schemas.microsoft.com/office/drawing/2014/main" val="3690124681"/>
                  </a:ext>
                </a:extLst>
              </a:tr>
            </a:tbl>
          </a:graphicData>
        </a:graphic>
      </p:graphicFrame>
      <p:pic>
        <p:nvPicPr>
          <p:cNvPr id="6" name="Content Placeholder 5" descr="The effects of superfluous rewards. Two images are provided: first one is a bar graph showing relation between time spent by school children playing math games on certain conditions. Conditions are Baseline phase (light green bar), Treatment phase (dark green bar), withdrawal phase (blue bar). Time spent is represented on 0–30 minutes scale. Second image shows a chart on which names of students are written on the left side while silver and golden stars are against each name. Two hands are also shown. A finger is pointed on a particular location whereas the other hand is placing the star on that location. The caption reads: This graph shows the amount of time elementary school children spent playing math games originally (baseline phase), when they received rewards for playing them (treatment phase), and afterward (withdrawal phase).">
            <a:extLst>
              <a:ext uri="{FF2B5EF4-FFF2-40B4-BE49-F238E27FC236}">
                <a16:creationId xmlns:a16="http://schemas.microsoft.com/office/drawing/2014/main" id="{F6E4D916-A90D-364A-BC3B-D0909CD8D2A9}"/>
              </a:ext>
            </a:extLst>
          </p:cNvPr>
          <p:cNvPicPr>
            <a:picLocks noGrp="1" noChangeAspect="1"/>
          </p:cNvPicPr>
          <p:nvPr>
            <p:ph idx="1"/>
          </p:nvPr>
        </p:nvPicPr>
        <p:blipFill>
          <a:blip r:embed="rId3"/>
          <a:stretch>
            <a:fillRect/>
          </a:stretch>
        </p:blipFill>
        <p:spPr>
          <a:xfrm>
            <a:off x="2127576" y="1457325"/>
            <a:ext cx="7936849" cy="4754563"/>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5089DDC9-C9FC-E244-897C-73E5D8E18486}"/>
              </a:ext>
            </a:extLst>
          </p:cNvPr>
          <p:cNvSpPr>
            <a:spLocks noGrp="1"/>
          </p:cNvSpPr>
          <p:nvPr>
            <p:ph type="title"/>
          </p:nvPr>
        </p:nvSpPr>
        <p:spPr/>
        <p:txBody>
          <a:bodyPr numCol="1">
            <a:noAutofit/>
          </a:bodyPr>
          <a:lstStyle/>
          <a:p>
            <a:pPr eaLnBrk="1" hangingPunct="1">
              <a:defRPr/>
            </a:pPr>
            <a:r>
              <a:rPr lang="en-US" dirty="0">
                <a:ea typeface="ＭＳ Ｐゴシック" charset="0"/>
                <a:cs typeface="ＭＳ Ｐゴシック" charset="0"/>
              </a:rPr>
              <a:t>Beyond Cognitive Consistency to Broader Rationalization</a:t>
            </a:r>
          </a:p>
        </p:txBody>
      </p:sp>
      <p:sp>
        <p:nvSpPr>
          <p:cNvPr id="90114" name="Content Placeholder 2">
            <a:extLst>
              <a:ext uri="{FF2B5EF4-FFF2-40B4-BE49-F238E27FC236}">
                <a16:creationId xmlns:a16="http://schemas.microsoft.com/office/drawing/2014/main" id="{BAF1A609-6AB6-164C-8FBA-F6A115CFDD14}"/>
              </a:ext>
            </a:extLst>
          </p:cNvPr>
          <p:cNvSpPr>
            <a:spLocks noGrp="1"/>
          </p:cNvSpPr>
          <p:nvPr>
            <p:ph idx="1"/>
          </p:nvPr>
        </p:nvSpPr>
        <p:spPr/>
        <p:txBody>
          <a:bodyPr numCol="1"/>
          <a:lstStyle/>
          <a:p>
            <a:endParaRPr lang="en-US" i="1" dirty="0" smtClean="0">
              <a:solidFill>
                <a:srgbClr val="00B050"/>
              </a:solidFill>
              <a:ea typeface="ＭＳ Ｐゴシック" panose="020B0600070205080204" pitchFamily="34" charset="-128"/>
            </a:endParaRPr>
          </a:p>
          <a:p>
            <a:endParaRPr lang="en-US" i="1" dirty="0">
              <a:solidFill>
                <a:srgbClr val="00B050"/>
              </a:solidFill>
              <a:ea typeface="ＭＳ Ｐゴシック" panose="020B0600070205080204" pitchFamily="34" charset="-128"/>
            </a:endParaRPr>
          </a:p>
          <a:p>
            <a:endParaRPr lang="en-US" i="1" dirty="0" smtClean="0">
              <a:solidFill>
                <a:srgbClr val="00B050"/>
              </a:solidFill>
              <a:ea typeface="ＭＳ Ｐゴシック" panose="020B0600070205080204" pitchFamily="34" charset="-128"/>
            </a:endParaRPr>
          </a:p>
          <a:p>
            <a:r>
              <a:rPr lang="en-US" i="1" dirty="0" smtClean="0">
                <a:solidFill>
                  <a:srgbClr val="00B050"/>
                </a:solidFill>
                <a:ea typeface="ＭＳ Ｐゴシック" panose="020B0600070205080204" pitchFamily="34" charset="-128"/>
              </a:rPr>
              <a:t>The </a:t>
            </a:r>
            <a:r>
              <a:rPr lang="en-US" i="1" dirty="0">
                <a:solidFill>
                  <a:srgbClr val="00B050"/>
                </a:solidFill>
                <a:ea typeface="ＭＳ Ｐゴシック" panose="020B0600070205080204" pitchFamily="34" charset="-128"/>
              </a:rPr>
              <a:t>core of dissonance theory is the idea that people find cognitive inconsistency uncomfortable and therefore try to find ways to relieve the discomfort.</a:t>
            </a:r>
          </a:p>
          <a:p>
            <a:pPr lvl="2" eaLnBrk="1" hangingPunct="1"/>
            <a:endParaRPr lang="en-US" sz="3600" dirty="0">
              <a:ea typeface="ＭＳ Ｐゴシック" panose="020B0600070205080204" pitchFamily="34" charset="-128"/>
            </a:endParaRPr>
          </a:p>
          <a:p>
            <a:pPr eaLnBrk="1" hangingPunct="1"/>
            <a:endParaRPr lang="en-US" dirty="0">
              <a:ea typeface="ＭＳ Ｐゴシック" panose="020B0600070205080204" pitchFamily="34" charset="-128"/>
            </a:endParaRPr>
          </a:p>
          <a:p>
            <a:pPr lvl="1" eaLnBrk="1" hangingPunct="1"/>
            <a:endParaRPr lang="en-US" dirty="0">
              <a:ea typeface="ＭＳ Ｐゴシック" panose="020B0600070205080204"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4D740382-B09A-4049-923D-FD8D6BAF0A36}"/>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System Justification Theory</a:t>
            </a:r>
          </a:p>
        </p:txBody>
      </p:sp>
      <p:sp>
        <p:nvSpPr>
          <p:cNvPr id="91138" name="Content Placeholder 2">
            <a:extLst>
              <a:ext uri="{FF2B5EF4-FFF2-40B4-BE49-F238E27FC236}">
                <a16:creationId xmlns:a16="http://schemas.microsoft.com/office/drawing/2014/main" id="{28CDB830-1DA0-8542-86EA-DA8C3228E2ED}"/>
              </a:ext>
            </a:extLst>
          </p:cNvPr>
          <p:cNvSpPr>
            <a:spLocks noGrp="1"/>
          </p:cNvSpPr>
          <p:nvPr>
            <p:ph idx="1"/>
          </p:nvPr>
        </p:nvSpPr>
        <p:spPr/>
        <p:txBody>
          <a:bodyPr numCol="1"/>
          <a:lstStyle/>
          <a:p>
            <a:pPr eaLnBrk="1" hangingPunct="1"/>
            <a:endParaRPr lang="en-US" sz="2800" b="1" dirty="0" smtClean="0">
              <a:solidFill>
                <a:srgbClr val="FF9900"/>
              </a:solidFill>
              <a:ea typeface="ＭＳ Ｐゴシック" panose="020B0600070205080204" pitchFamily="34" charset="-128"/>
            </a:endParaRPr>
          </a:p>
          <a:p>
            <a:pPr eaLnBrk="1" hangingPunct="1"/>
            <a:r>
              <a:rPr lang="en-US" sz="2800" b="1" dirty="0" smtClean="0">
                <a:solidFill>
                  <a:srgbClr val="FF9900"/>
                </a:solidFill>
                <a:ea typeface="ＭＳ Ｐゴシック" panose="020B0600070205080204" pitchFamily="34" charset="-128"/>
              </a:rPr>
              <a:t>System </a:t>
            </a:r>
            <a:r>
              <a:rPr lang="en-US" sz="2800" b="1" dirty="0">
                <a:solidFill>
                  <a:srgbClr val="FF9900"/>
                </a:solidFill>
                <a:ea typeface="ＭＳ Ｐゴシック" panose="020B0600070205080204" pitchFamily="34" charset="-128"/>
              </a:rPr>
              <a:t>justification theory</a:t>
            </a:r>
          </a:p>
          <a:p>
            <a:pPr lvl="1"/>
            <a:r>
              <a:rPr lang="en-US" dirty="0">
                <a:ea typeface="ＭＳ Ｐゴシック" panose="020B0600070205080204" pitchFamily="34" charset="-128"/>
              </a:rPr>
              <a:t>The theory that people are motivated to see the existing sociopolitical system as desirable, fair, and legitimate.</a:t>
            </a:r>
          </a:p>
          <a:p>
            <a:pPr lvl="1" eaLnBrk="1" hangingPunct="1"/>
            <a:endParaRPr lang="en-US" dirty="0">
              <a:ea typeface="ＭＳ Ｐゴシック" panose="020B0600070205080204" pitchFamily="34" charset="-128"/>
            </a:endParaRPr>
          </a:p>
          <a:p>
            <a:pPr lvl="2" eaLnBrk="1" hangingPunct="1"/>
            <a:endParaRPr lang="en-US" dirty="0">
              <a:ea typeface="ＭＳ Ｐゴシック" panose="020B0600070205080204"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Explain the formation of stereotypes and their effect on behavior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4423" y="1457325"/>
            <a:ext cx="6339417" cy="475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592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04EE49E5-0B19-944C-ACD0-4ACC01F06143}"/>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System Justification Reduces Dissonance</a:t>
            </a:r>
          </a:p>
        </p:txBody>
      </p:sp>
      <p:sp>
        <p:nvSpPr>
          <p:cNvPr id="92162" name="Content Placeholder 2">
            <a:extLst>
              <a:ext uri="{FF2B5EF4-FFF2-40B4-BE49-F238E27FC236}">
                <a16:creationId xmlns:a16="http://schemas.microsoft.com/office/drawing/2014/main" id="{792F60F8-D4E3-A04B-AD13-B2D9826D006D}"/>
              </a:ext>
            </a:extLst>
          </p:cNvPr>
          <p:cNvSpPr>
            <a:spLocks noGrp="1"/>
          </p:cNvSpPr>
          <p:nvPr>
            <p:ph idx="1"/>
          </p:nvPr>
        </p:nvSpPr>
        <p:spPr/>
        <p:txBody>
          <a:bodyPr numCol="1"/>
          <a:lstStyle/>
          <a:p>
            <a:pPr eaLnBrk="1" hangingPunct="1"/>
            <a:r>
              <a:rPr lang="en-US" sz="2800" b="1" dirty="0">
                <a:solidFill>
                  <a:srgbClr val="FF9900"/>
                </a:solidFill>
                <a:ea typeface="ＭＳ Ｐゴシック" panose="020B0600070205080204" pitchFamily="34" charset="-128"/>
              </a:rPr>
              <a:t>System justification reduces </a:t>
            </a:r>
            <a:r>
              <a:rPr lang="en-US" sz="2800" b="1" dirty="0" smtClean="0">
                <a:solidFill>
                  <a:srgbClr val="FF9900"/>
                </a:solidFill>
                <a:ea typeface="ＭＳ Ｐゴシック" panose="020B0600070205080204" pitchFamily="34" charset="-128"/>
              </a:rPr>
              <a:t>dissonance</a:t>
            </a:r>
            <a:endParaRPr lang="en-US" sz="2800" b="1" dirty="0">
              <a:solidFill>
                <a:srgbClr val="FF9900"/>
              </a:solidFill>
              <a:ea typeface="ＭＳ Ｐゴシック" panose="020B0600070205080204" pitchFamily="34" charset="-128"/>
            </a:endParaRPr>
          </a:p>
          <a:p>
            <a:pPr lvl="1" eaLnBrk="1" hangingPunct="1"/>
            <a:r>
              <a:rPr lang="en-US" dirty="0">
                <a:solidFill>
                  <a:srgbClr val="00B050"/>
                </a:solidFill>
                <a:ea typeface="ＭＳ Ｐゴシック" panose="020B0600070205080204" pitchFamily="34" charset="-128"/>
              </a:rPr>
              <a:t>Promotes the virtues of the status quo</a:t>
            </a:r>
          </a:p>
          <a:p>
            <a:pPr lvl="2" eaLnBrk="1" hangingPunct="1"/>
            <a:r>
              <a:rPr lang="ja-JP" dirty="0">
                <a:ea typeface="ＭＳ Ｐゴシック" panose="020B0600070205080204" pitchFamily="34" charset="-128"/>
              </a:rPr>
              <a:t>“</a:t>
            </a:r>
            <a:r>
              <a:rPr lang="en-US" altLang="ja-JP" dirty="0">
                <a:ea typeface="ＭＳ Ｐゴシック" panose="020B0600070205080204" pitchFamily="34" charset="-128"/>
              </a:rPr>
              <a:t>If I could go to school and get a job, then homeless people could do the same thing.</a:t>
            </a:r>
            <a:r>
              <a:rPr lang="ja-JP" dirty="0">
                <a:ea typeface="ＭＳ Ｐゴシック" panose="020B0600070205080204" pitchFamily="34" charset="-128"/>
              </a:rPr>
              <a:t>”</a:t>
            </a:r>
            <a:endParaRPr lang="en-US" altLang="ja-JP" dirty="0">
              <a:ea typeface="ＭＳ Ｐゴシック" panose="020B0600070205080204" pitchFamily="34" charset="-128"/>
            </a:endParaRPr>
          </a:p>
          <a:p>
            <a:pPr lvl="1" eaLnBrk="1" hangingPunct="1"/>
            <a:r>
              <a:rPr lang="en-US" dirty="0">
                <a:solidFill>
                  <a:srgbClr val="00B050"/>
                </a:solidFill>
                <a:ea typeface="ＭＳ Ｐゴシック" panose="020B0600070205080204" pitchFamily="34" charset="-128"/>
              </a:rPr>
              <a:t>Positive or compensatory stereotypes</a:t>
            </a:r>
          </a:p>
          <a:p>
            <a:pPr lvl="2" eaLnBrk="1" hangingPunct="1"/>
            <a:r>
              <a:rPr lang="ja-JP" dirty="0">
                <a:ea typeface="ＭＳ Ｐゴシック" panose="020B0600070205080204" pitchFamily="34" charset="-128"/>
              </a:rPr>
              <a:t>“</a:t>
            </a:r>
            <a:r>
              <a:rPr lang="en-US" altLang="ja-JP" dirty="0">
                <a:ea typeface="ＭＳ Ｐゴシック" panose="020B0600070205080204" pitchFamily="34" charset="-128"/>
              </a:rPr>
              <a:t>Sure, women make less money for the same job, but they are better liked at work.</a:t>
            </a:r>
            <a:r>
              <a:rPr lang="ja-JP" dirty="0">
                <a:ea typeface="ＭＳ Ｐゴシック" panose="020B0600070205080204" pitchFamily="34" charset="-128"/>
              </a:rPr>
              <a:t>”</a:t>
            </a:r>
            <a:endParaRPr lang="en-US" dirty="0">
              <a:ea typeface="ＭＳ Ｐゴシック" panose="020B0600070205080204" pitchFamily="34"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006DE434-C879-1C4E-A6E5-455081B87A63}"/>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Terror Management Theory</a:t>
            </a:r>
          </a:p>
        </p:txBody>
      </p:sp>
      <p:sp>
        <p:nvSpPr>
          <p:cNvPr id="93186" name="Content Placeholder 2">
            <a:extLst>
              <a:ext uri="{FF2B5EF4-FFF2-40B4-BE49-F238E27FC236}">
                <a16:creationId xmlns:a16="http://schemas.microsoft.com/office/drawing/2014/main" id="{CFEF5B69-9BFC-464B-A699-969367CAFFAE}"/>
              </a:ext>
            </a:extLst>
          </p:cNvPr>
          <p:cNvSpPr>
            <a:spLocks noGrp="1"/>
          </p:cNvSpPr>
          <p:nvPr>
            <p:ph idx="1"/>
          </p:nvPr>
        </p:nvSpPr>
        <p:spPr>
          <a:xfrm>
            <a:off x="838199" y="1456791"/>
            <a:ext cx="9913883" cy="4755473"/>
          </a:xfrm>
        </p:spPr>
        <p:txBody>
          <a:bodyPr numCol="1"/>
          <a:lstStyle/>
          <a:p>
            <a:pPr eaLnBrk="1" hangingPunct="1"/>
            <a:r>
              <a:rPr lang="en-US" sz="2800" b="1" dirty="0">
                <a:solidFill>
                  <a:srgbClr val="FF9900"/>
                </a:solidFill>
                <a:ea typeface="ＭＳ Ｐゴシック" panose="020B0600070205080204" pitchFamily="34" charset="-128"/>
              </a:rPr>
              <a:t>Terror management theory (TMT</a:t>
            </a:r>
            <a:r>
              <a:rPr lang="en-US" sz="2800" b="1" dirty="0" smtClean="0">
                <a:solidFill>
                  <a:srgbClr val="FF9900"/>
                </a:solidFill>
                <a:ea typeface="ＭＳ Ｐゴシック" panose="020B0600070205080204" pitchFamily="34" charset="-128"/>
              </a:rPr>
              <a:t>)</a:t>
            </a:r>
          </a:p>
          <a:p>
            <a:pPr eaLnBrk="1" hangingPunct="1"/>
            <a:endParaRPr lang="en-US" sz="2800" b="1" dirty="0">
              <a:solidFill>
                <a:srgbClr val="FF9900"/>
              </a:solidFill>
              <a:ea typeface="ＭＳ Ｐゴシック" panose="020B0600070205080204" pitchFamily="34" charset="-128"/>
            </a:endParaRPr>
          </a:p>
          <a:p>
            <a:pPr lvl="1"/>
            <a:r>
              <a:rPr lang="en-US" dirty="0">
                <a:ea typeface="ＭＳ Ｐゴシック" panose="020B0600070205080204" pitchFamily="34" charset="-128"/>
              </a:rPr>
              <a:t>The theory that people deal with the potentially crippling anxiety associated with the knowledge of the inevitability of death by striving for symbolic immortality through preserving valued cultural worldviews and believing they have lived up to their </a:t>
            </a:r>
            <a:r>
              <a:rPr lang="en-US" dirty="0" smtClean="0">
                <a:ea typeface="ＭＳ Ｐゴシック" panose="020B0600070205080204" pitchFamily="34" charset="-128"/>
              </a:rPr>
              <a:t>standards</a:t>
            </a:r>
            <a:endParaRPr lang="en-US" dirty="0">
              <a:ea typeface="ＭＳ Ｐゴシック" panose="020B0600070205080204" pitchFamily="34"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B739DBEE-E122-404A-9767-C177EEF7095F}"/>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Terror Management Theory and Symbolic Immortality</a:t>
            </a:r>
          </a:p>
        </p:txBody>
      </p:sp>
      <p:sp>
        <p:nvSpPr>
          <p:cNvPr id="94210" name="Content Placeholder 2">
            <a:extLst>
              <a:ext uri="{FF2B5EF4-FFF2-40B4-BE49-F238E27FC236}">
                <a16:creationId xmlns:a16="http://schemas.microsoft.com/office/drawing/2014/main" id="{639172F7-7356-E84E-A866-8CCE8E0CAF5D}"/>
              </a:ext>
            </a:extLst>
          </p:cNvPr>
          <p:cNvSpPr>
            <a:spLocks noGrp="1"/>
          </p:cNvSpPr>
          <p:nvPr>
            <p:ph idx="1"/>
          </p:nvPr>
        </p:nvSpPr>
        <p:spPr/>
        <p:txBody>
          <a:bodyPr numCol="1"/>
          <a:lstStyle/>
          <a:p>
            <a:pPr eaLnBrk="1" hangingPunct="1"/>
            <a:r>
              <a:rPr lang="en-US" b="1" dirty="0">
                <a:ea typeface="ＭＳ Ｐゴシック" panose="020B0600070205080204" pitchFamily="34" charset="-128"/>
              </a:rPr>
              <a:t>Ways to achieve symbolic immortality</a:t>
            </a:r>
          </a:p>
          <a:p>
            <a:pPr marL="342900" indent="-342900" eaLnBrk="1" hangingPunct="1">
              <a:buFont typeface="Arial" panose="020B0604020202020204" pitchFamily="34" charset="0"/>
              <a:buChar char="•"/>
            </a:pPr>
            <a:r>
              <a:rPr lang="en-US" b="1" dirty="0">
                <a:solidFill>
                  <a:srgbClr val="FF0000"/>
                </a:solidFill>
                <a:ea typeface="ＭＳ Ｐゴシック" panose="020B0600070205080204" pitchFamily="34" charset="-128"/>
              </a:rPr>
              <a:t>View self as connected to broader culture, worldview, and social institutions</a:t>
            </a:r>
          </a:p>
          <a:p>
            <a:pPr marL="914400" lvl="1" indent="-342900">
              <a:buFont typeface="Courier New" panose="02070309020205020404" pitchFamily="49" charset="0"/>
              <a:buChar char="o"/>
            </a:pPr>
            <a:r>
              <a:rPr lang="en-US" dirty="0">
                <a:ea typeface="ＭＳ Ｐゴシック" panose="020B0600070205080204" pitchFamily="34" charset="-128"/>
              </a:rPr>
              <a:t>Stronger identification with family, country, religion, and so on</a:t>
            </a:r>
          </a:p>
          <a:p>
            <a:pPr marL="342900" indent="-342900" eaLnBrk="1" hangingPunct="1">
              <a:buFont typeface="Arial" panose="020B0604020202020204" pitchFamily="34" charset="0"/>
              <a:buChar char="•"/>
            </a:pPr>
            <a:r>
              <a:rPr lang="en-US" b="1" dirty="0">
                <a:solidFill>
                  <a:srgbClr val="FF0000"/>
                </a:solidFill>
                <a:ea typeface="ＭＳ Ｐゴシック" panose="020B0600070205080204" pitchFamily="34" charset="-128"/>
              </a:rPr>
              <a:t>High self-esteem</a:t>
            </a:r>
          </a:p>
          <a:p>
            <a:pPr marL="914400" lvl="1" indent="-342900">
              <a:buFont typeface="Courier New" panose="02070309020205020404" pitchFamily="49" charset="0"/>
              <a:buChar char="o"/>
            </a:pPr>
            <a:r>
              <a:rPr lang="en-US" dirty="0">
                <a:ea typeface="ＭＳ Ｐゴシック" panose="020B0600070205080204" pitchFamily="34" charset="-128"/>
              </a:rPr>
              <a:t>View self as a good, valued member of the </a:t>
            </a:r>
            <a:r>
              <a:rPr lang="en-US" dirty="0" smtClean="0">
                <a:ea typeface="ＭＳ Ｐゴシック" panose="020B0600070205080204" pitchFamily="34" charset="-128"/>
              </a:rPr>
              <a:t>culture</a:t>
            </a:r>
          </a:p>
          <a:p>
            <a:pPr marL="342900" indent="-342900">
              <a:buFont typeface="Arial" panose="020B0604020202020204" pitchFamily="34" charset="0"/>
              <a:buChar char="•"/>
            </a:pPr>
            <a:r>
              <a:rPr lang="en-US" b="1" dirty="0" smtClean="0">
                <a:solidFill>
                  <a:srgbClr val="FF0000"/>
                </a:solidFill>
                <a:ea typeface="ＭＳ Ｐゴシック" panose="020B0600070205080204" pitchFamily="34" charset="-128"/>
              </a:rPr>
              <a:t>Meaningful Interpersonal Relationships</a:t>
            </a:r>
          </a:p>
          <a:p>
            <a:pPr marL="914400" lvl="1" indent="-342900">
              <a:buFont typeface="Courier New" panose="02070309020205020404" pitchFamily="49" charset="0"/>
              <a:buChar char="o"/>
            </a:pPr>
            <a:r>
              <a:rPr lang="en-US" dirty="0" smtClean="0">
                <a:solidFill>
                  <a:schemeClr val="accent5">
                    <a:lumMod val="75000"/>
                  </a:schemeClr>
                </a:solidFill>
                <a:ea typeface="ＭＳ Ｐゴシック" panose="020B0600070205080204" pitchFamily="34" charset="-128"/>
              </a:rPr>
              <a:t>Sense of purpose</a:t>
            </a:r>
            <a:endParaRPr lang="en-US" dirty="0">
              <a:solidFill>
                <a:schemeClr val="accent5">
                  <a:lumMod val="75000"/>
                </a:schemeClr>
              </a:solidFill>
              <a:ea typeface="ＭＳ Ｐゴシック" panose="020B0600070205080204" pitchFamily="34" charset="-128"/>
            </a:endParaRPr>
          </a:p>
          <a:p>
            <a:pPr lvl="3" eaLnBrk="1" hangingPunct="1"/>
            <a:endParaRPr lang="en-US" dirty="0">
              <a:ea typeface="ＭＳ Ｐゴシック" panose="020B0600070205080204" pitchFamily="34"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Terror Management Theory (TMT). TMT is based on the idea that as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0525" y="657761"/>
            <a:ext cx="9270124" cy="590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4149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FF985A22-6054-954E-87C7-36BD4C902F8E}"/>
              </a:ext>
            </a:extLst>
          </p:cNvPr>
          <p:cNvSpPr>
            <a:spLocks noGrp="1"/>
          </p:cNvSpPr>
          <p:nvPr>
            <p:ph type="title"/>
          </p:nvPr>
        </p:nvSpPr>
        <p:spPr/>
        <p:txBody>
          <a:bodyPr numCol="1">
            <a:normAutofit/>
          </a:bodyPr>
          <a:lstStyle/>
          <a:p>
            <a:pPr eaLnBrk="1" hangingPunct="1"/>
            <a:r>
              <a:rPr lang="en-US" dirty="0">
                <a:ea typeface="ＭＳ Ｐゴシック" panose="020B0600070205080204" pitchFamily="34" charset="-128"/>
              </a:rPr>
              <a:t>Effects of Mortality Salience </a:t>
            </a:r>
          </a:p>
        </p:txBody>
      </p:sp>
      <p:sp>
        <p:nvSpPr>
          <p:cNvPr id="97282" name="Content Placeholder 2">
            <a:extLst>
              <a:ext uri="{FF2B5EF4-FFF2-40B4-BE49-F238E27FC236}">
                <a16:creationId xmlns:a16="http://schemas.microsoft.com/office/drawing/2014/main" id="{CC6D995A-E6CB-4246-A6D2-58047330498F}"/>
              </a:ext>
            </a:extLst>
          </p:cNvPr>
          <p:cNvSpPr>
            <a:spLocks noGrp="1"/>
          </p:cNvSpPr>
          <p:nvPr>
            <p:ph idx="1"/>
          </p:nvPr>
        </p:nvSpPr>
        <p:spPr>
          <a:xfrm>
            <a:off x="838200" y="1456791"/>
            <a:ext cx="10796752" cy="4755473"/>
          </a:xfrm>
        </p:spPr>
        <p:txBody>
          <a:bodyPr numCol="1"/>
          <a:lstStyle/>
          <a:p>
            <a:pPr eaLnBrk="1" hangingPunct="1"/>
            <a:r>
              <a:rPr lang="en-US" sz="2800" b="1" dirty="0">
                <a:solidFill>
                  <a:srgbClr val="FF0000"/>
                </a:solidFill>
                <a:ea typeface="ＭＳ Ｐゴシック" panose="020B0600070205080204" pitchFamily="34" charset="-128"/>
              </a:rPr>
              <a:t>Effects of mortality salience</a:t>
            </a:r>
          </a:p>
          <a:p>
            <a:pPr lvl="1" eaLnBrk="1" hangingPunct="1"/>
            <a:r>
              <a:rPr lang="en-US" dirty="0">
                <a:ea typeface="ＭＳ Ｐゴシック" panose="020B0600070205080204" pitchFamily="34" charset="-128"/>
              </a:rPr>
              <a:t>More commitment to ingroups and more hostility to outgroups</a:t>
            </a:r>
          </a:p>
          <a:p>
            <a:pPr lvl="1" eaLnBrk="1" hangingPunct="1"/>
            <a:r>
              <a:rPr lang="en-US" dirty="0">
                <a:ea typeface="ＭＳ Ｐゴシック" panose="020B0600070205080204" pitchFamily="34" charset="-128"/>
              </a:rPr>
              <a:t>Increased hostility to people who criticize one’</a:t>
            </a:r>
            <a:r>
              <a:rPr lang="en-US" altLang="ja-JP" dirty="0">
                <a:ea typeface="ＭＳ Ｐゴシック" panose="020B0600070205080204" pitchFamily="34" charset="-128"/>
              </a:rPr>
              <a:t>s country</a:t>
            </a:r>
          </a:p>
          <a:p>
            <a:pPr lvl="1" eaLnBrk="1" hangingPunct="1"/>
            <a:r>
              <a:rPr lang="en-US" dirty="0">
                <a:ea typeface="ＭＳ Ｐゴシック" panose="020B0600070205080204" pitchFamily="34" charset="-128"/>
              </a:rPr>
              <a:t>More punitive to people who challenge prevailing laws</a:t>
            </a:r>
          </a:p>
          <a:p>
            <a:pPr lvl="1"/>
            <a:r>
              <a:rPr dirty="0"/>
              <a:t>Reluctance to use cultural artifacts for mundane purposes</a:t>
            </a:r>
          </a:p>
          <a:p>
            <a:pPr lvl="1"/>
            <a:r>
              <a:rPr dirty="0"/>
              <a:t>More acceptance of positive feedback about the self</a:t>
            </a:r>
          </a:p>
          <a:p>
            <a:pPr lvl="1"/>
            <a:r>
              <a:rPr dirty="0"/>
              <a:t>During the 2004 election, mortality salience made people feel more favorable toward Bush and less favorable toward Kerry</a:t>
            </a:r>
          </a:p>
          <a:p>
            <a:pPr lvl="2">
              <a:buFont typeface="Wingdings" panose="05000000000000000000" pitchFamily="2" charset="2"/>
              <a:buChar char="ü"/>
            </a:pPr>
            <a:r>
              <a:rPr sz="1600" dirty="0"/>
              <a:t>       </a:t>
            </a:r>
            <a:r>
              <a:rPr sz="1600" dirty="0">
                <a:solidFill>
                  <a:srgbClr val="9900FF"/>
                </a:solidFill>
              </a:rPr>
              <a:t>     </a:t>
            </a:r>
            <a:r>
              <a:rPr dirty="0">
                <a:solidFill>
                  <a:srgbClr val="9900FF"/>
                </a:solidFill>
              </a:rPr>
              <a:t>Possibly because Bush was already president and </a:t>
            </a:r>
            <a:r>
              <a:rPr dirty="0" smtClean="0">
                <a:solidFill>
                  <a:srgbClr val="9900FF"/>
                </a:solidFill>
              </a:rPr>
              <a:t>was</a:t>
            </a:r>
            <a:r>
              <a:rPr lang="en-US" dirty="0" smtClean="0">
                <a:solidFill>
                  <a:srgbClr val="9900FF"/>
                </a:solidFill>
              </a:rPr>
              <a:t> </a:t>
            </a:r>
            <a:r>
              <a:rPr dirty="0" smtClean="0">
                <a:solidFill>
                  <a:srgbClr val="9900FF"/>
                </a:solidFill>
              </a:rPr>
              <a:t>seen </a:t>
            </a:r>
            <a:r>
              <a:rPr dirty="0">
                <a:solidFill>
                  <a:srgbClr val="9900FF"/>
                </a:solidFill>
              </a:rPr>
              <a:t>as defending the </a:t>
            </a:r>
            <a:r>
              <a:rPr lang="en-US" dirty="0" smtClean="0">
                <a:solidFill>
                  <a:srgbClr val="9900FF"/>
                </a:solidFill>
              </a:rPr>
              <a:t> </a:t>
            </a:r>
          </a:p>
          <a:p>
            <a:pPr marL="804863" lvl="2" indent="0">
              <a:buNone/>
            </a:pPr>
            <a:r>
              <a:rPr lang="en-US" dirty="0">
                <a:solidFill>
                  <a:srgbClr val="9900FF"/>
                </a:solidFill>
              </a:rPr>
              <a:t> </a:t>
            </a:r>
            <a:r>
              <a:rPr lang="en-US" dirty="0" smtClean="0">
                <a:solidFill>
                  <a:srgbClr val="9900FF"/>
                </a:solidFill>
              </a:rPr>
              <a:t>              </a:t>
            </a:r>
            <a:r>
              <a:rPr dirty="0" smtClean="0">
                <a:solidFill>
                  <a:srgbClr val="9900FF"/>
                </a:solidFill>
              </a:rPr>
              <a:t>country </a:t>
            </a:r>
            <a:r>
              <a:rPr dirty="0">
                <a:solidFill>
                  <a:srgbClr val="9900FF"/>
                </a:solidFill>
              </a:rPr>
              <a:t>from outside threats </a:t>
            </a:r>
          </a:p>
        </p:txBody>
      </p:sp>
    </p:spTree>
  </p:cSld>
  <p:clrMapOvr>
    <a:masterClrMapping/>
  </p:clrMapOvr>
</p:sld>
</file>

<file path=ppt/theme/theme1.xml><?xml version="1.0" encoding="utf-8"?>
<a:theme xmlns:a="http://schemas.openxmlformats.org/drawingml/2006/main" name="Office Theme">
  <a:themeElements>
    <a:clrScheme name="W W Norton Template">
      <a:dk1>
        <a:srgbClr val="202020"/>
      </a:dk1>
      <a:lt1>
        <a:srgbClr val="F5F5F5"/>
      </a:lt1>
      <a:dk2>
        <a:srgbClr val="232323"/>
      </a:dk2>
      <a:lt2>
        <a:srgbClr val="E7E6E6"/>
      </a:lt2>
      <a:accent1>
        <a:srgbClr val="0096D5"/>
      </a:accent1>
      <a:accent2>
        <a:srgbClr val="ED7D31"/>
      </a:accent2>
      <a:accent3>
        <a:srgbClr val="A5A5A5"/>
      </a:accent3>
      <a:accent4>
        <a:srgbClr val="FFC000"/>
      </a:accent4>
      <a:accent5>
        <a:srgbClr val="4472C4"/>
      </a:accent5>
      <a:accent6>
        <a:srgbClr val="AD0011"/>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24ED871E-6C8D-D743-B622-BC8FA75960F1}" vid="{4AC473D8-0E8A-1E4B-B5F4-5E1B6F72DE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A7D3CEFF105745A9D5CFFC3D0A8963" ma:contentTypeVersion="4" ma:contentTypeDescription="Create a new document." ma:contentTypeScope="" ma:versionID="48c999d8f3364ff815009edfb6bf4f1b">
  <xsd:schema xmlns:xsd="http://www.w3.org/2001/XMLSchema" xmlns:xs="http://www.w3.org/2001/XMLSchema" xmlns:p="http://schemas.microsoft.com/office/2006/metadata/properties" xmlns:ns2="8a7f9f9b-248d-4eba-b368-174eae2fe8bc" targetNamespace="http://schemas.microsoft.com/office/2006/metadata/properties" ma:root="true" ma:fieldsID="c8e1eaf8dbec303c79aa6ab760795b39" ns2:_="">
    <xsd:import namespace="8a7f9f9b-248d-4eba-b368-174eae2fe8b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f9f9b-248d-4eba-b368-174eae2fe8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3D89CA-A595-40DA-88AD-E108DBBC5B50}">
  <ds:schemaRefs>
    <ds:schemaRef ds:uri="http://schemas.microsoft.com/office/2006/metadata/properties"/>
    <ds:schemaRef ds:uri="http://www.w3.org/XML/1998/namespace"/>
    <ds:schemaRef ds:uri="http://schemas.microsoft.com/office/infopath/2007/PartnerControls"/>
    <ds:schemaRef ds:uri="http://purl.org/dc/terms/"/>
    <ds:schemaRef ds:uri="8a7f9f9b-248d-4eba-b368-174eae2fe8bc"/>
    <ds:schemaRef ds:uri="http://purl.org/dc/dcmitype/"/>
    <ds:schemaRef ds:uri="http://schemas.microsoft.com/office/2006/documentManagement/type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FFFA0CF7-93D0-458F-BE04-D82896F9A5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7f9f9b-248d-4eba-b368-174eae2fe8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EAC869-53E3-4648-BD39-A7F034DE93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1779</TotalTime>
  <Words>2778</Words>
  <Application>Microsoft Office PowerPoint</Application>
  <PresentationFormat>Widescreen</PresentationFormat>
  <Paragraphs>283</Paragraphs>
  <Slides>55</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ＭＳ Ｐゴシック</vt:lpstr>
      <vt:lpstr>Arial</vt:lpstr>
      <vt:lpstr>Calibri</vt:lpstr>
      <vt:lpstr>Cambria</vt:lpstr>
      <vt:lpstr>Courier New</vt:lpstr>
      <vt:lpstr>Source Sans Pro Semibold</vt:lpstr>
      <vt:lpstr>Times New Roman</vt:lpstr>
      <vt:lpstr>Verdana</vt:lpstr>
      <vt:lpstr>Wingdings</vt:lpstr>
      <vt:lpstr>Office Theme</vt:lpstr>
      <vt:lpstr>CHAPTER 7</vt:lpstr>
      <vt:lpstr>Components and Measurement of Attitudes</vt:lpstr>
      <vt:lpstr>Three Components of Attitudes</vt:lpstr>
      <vt:lpstr>PowerPoint Presentation</vt:lpstr>
      <vt:lpstr>Measuring Attitudes: Self-Report Measures</vt:lpstr>
      <vt:lpstr>Measuring Attitudes</vt:lpstr>
      <vt:lpstr>PowerPoint Presentation</vt:lpstr>
      <vt:lpstr>Predicting Behavior from Attitudes</vt:lpstr>
      <vt:lpstr>Introspecting about the Reasons for Our Attitudes</vt:lpstr>
      <vt:lpstr>The Mismatch between General Attitudes and Specific Targets</vt:lpstr>
      <vt:lpstr>Cognitive Dissonance Theory</vt:lpstr>
      <vt:lpstr>Reducing Cognitive Dissonance </vt:lpstr>
      <vt:lpstr>Reducing Cognitive Dissonance </vt:lpstr>
      <vt:lpstr>Cognitive Dissonance Theory and Decisions</vt:lpstr>
      <vt:lpstr>PowerPoint Presentation</vt:lpstr>
      <vt:lpstr>PowerPoint Presentation</vt:lpstr>
      <vt:lpstr>Rationalizations Can Reduce Decision Dissonance</vt:lpstr>
      <vt:lpstr>Rationalization: Example</vt:lpstr>
      <vt:lpstr>Cognitive Dissonance Theory: Effort Justification</vt:lpstr>
      <vt:lpstr>Effort Justification: Examples</vt:lpstr>
      <vt:lpstr>Effort Justification</vt:lpstr>
      <vt:lpstr>Cognitive Dissonance Theory: Induced (Forced) Compliance</vt:lpstr>
      <vt:lpstr>Cognitive Dissonance Theory: Experiment</vt:lpstr>
      <vt:lpstr>Why Did Cognitive Dissonance Occur?</vt:lpstr>
      <vt:lpstr>Induced Compliance and Attitude Change</vt:lpstr>
      <vt:lpstr>Fraternity Hazing and Commitment</vt:lpstr>
      <vt:lpstr>Cognitive Dissonance Theory: Forbidden Toy Study</vt:lpstr>
      <vt:lpstr>Cognitive Dissonance Theory: Devaluing the Forbidden Toy </vt:lpstr>
      <vt:lpstr>Cognitive Dissonance Theory: Devaluing the Forbidden Toy </vt:lpstr>
      <vt:lpstr>Cognitive Dissonance Theory: Devaluing the Forbidden Toy</vt:lpstr>
      <vt:lpstr>When Does Inconsistency Produce Dissonance? Free Choice</vt:lpstr>
      <vt:lpstr>When Does Inconsistency Produce Dissonance? Insufficient Justification</vt:lpstr>
      <vt:lpstr>When Does Inconsistency Produce Dissonance?  </vt:lpstr>
      <vt:lpstr>When Does Inconsistency Produce Dissonance? Foreseeability</vt:lpstr>
      <vt:lpstr>Self-Affirmation and Dissonance</vt:lpstr>
      <vt:lpstr>Is Dissonance Universal?</vt:lpstr>
      <vt:lpstr>Cognitive Dissonance and Culture</vt:lpstr>
      <vt:lpstr>Self-Perception Theory</vt:lpstr>
      <vt:lpstr>Self-Perception Theory</vt:lpstr>
      <vt:lpstr>PowerPoint Presentation</vt:lpstr>
      <vt:lpstr>Inferring Our Own Attitudes</vt:lpstr>
      <vt:lpstr>Inferring Our Own Attitudes from Our Behavior</vt:lpstr>
      <vt:lpstr>PowerPoint Presentation</vt:lpstr>
      <vt:lpstr>Reconciling the Dissonance and Self-Perception Accounts </vt:lpstr>
      <vt:lpstr>Reconciling the Dissonance and Self-Perception Accounts </vt:lpstr>
      <vt:lpstr>Overjustification Effect</vt:lpstr>
      <vt:lpstr>The Overjustification Effect and Superfluous Rewards</vt:lpstr>
      <vt:lpstr>Beyond Cognitive Consistency to Broader Rationalization</vt:lpstr>
      <vt:lpstr>System Justification Theory</vt:lpstr>
      <vt:lpstr>PowerPoint Presentation</vt:lpstr>
      <vt:lpstr>System Justification Reduces Dissonance</vt:lpstr>
      <vt:lpstr>Terror Management Theory</vt:lpstr>
      <vt:lpstr>Terror Management Theory and Symbolic Immortality</vt:lpstr>
      <vt:lpstr>PowerPoint Presentation</vt:lpstr>
      <vt:lpstr>Effects of Mortality Salience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Psychology, 5th Edition</dc:title>
  <dc:creator>Microsoft Office User</dc:creator>
  <cp:lastModifiedBy>Ochoa-Galindo, Carmen</cp:lastModifiedBy>
  <cp:revision>59</cp:revision>
  <dcterms:created xsi:type="dcterms:W3CDTF">2018-07-20T16:08:05Z</dcterms:created>
  <dcterms:modified xsi:type="dcterms:W3CDTF">2020-06-24T17:56:19Z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0x01010031A7D3CEFF105745A9D5CFFC3D0A8963</vt:lpwstr>
  </property>
</Properties>
</file>