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4"/>
  </p:sldMasterIdLst>
  <p:notesMasterIdLst>
    <p:notesMasterId r:id="rId49"/>
  </p:notesMasterIdLst>
  <p:sldIdLst>
    <p:sldId id="256" r:id="rId5"/>
    <p:sldId id="257" r:id="rId6"/>
    <p:sldId id="258" r:id="rId7"/>
    <p:sldId id="259" r:id="rId8"/>
    <p:sldId id="261" r:id="rId9"/>
    <p:sldId id="263" r:id="rId10"/>
    <p:sldId id="264" r:id="rId11"/>
    <p:sldId id="265" r:id="rId12"/>
    <p:sldId id="266" r:id="rId13"/>
    <p:sldId id="267" r:id="rId14"/>
    <p:sldId id="268" r:id="rId15"/>
    <p:sldId id="269" r:id="rId16"/>
    <p:sldId id="270" r:id="rId17"/>
    <p:sldId id="271" r:id="rId18"/>
    <p:sldId id="301" r:id="rId19"/>
    <p:sldId id="272" r:id="rId20"/>
    <p:sldId id="273" r:id="rId21"/>
    <p:sldId id="274" r:id="rId22"/>
    <p:sldId id="275" r:id="rId23"/>
    <p:sldId id="277" r:id="rId24"/>
    <p:sldId id="278" r:id="rId25"/>
    <p:sldId id="309" r:id="rId26"/>
    <p:sldId id="280" r:id="rId27"/>
    <p:sldId id="281" r:id="rId28"/>
    <p:sldId id="282" r:id="rId29"/>
    <p:sldId id="283" r:id="rId30"/>
    <p:sldId id="285" r:id="rId31"/>
    <p:sldId id="286" r:id="rId32"/>
    <p:sldId id="288" r:id="rId33"/>
    <p:sldId id="290" r:id="rId34"/>
    <p:sldId id="294" r:id="rId35"/>
    <p:sldId id="295" r:id="rId36"/>
    <p:sldId id="296" r:id="rId37"/>
    <p:sldId id="297" r:id="rId38"/>
    <p:sldId id="298" r:id="rId39"/>
    <p:sldId id="299" r:id="rId40"/>
    <p:sldId id="300" r:id="rId41"/>
    <p:sldId id="302" r:id="rId42"/>
    <p:sldId id="304" r:id="rId43"/>
    <p:sldId id="305" r:id="rId44"/>
    <p:sldId id="306" r:id="rId45"/>
    <p:sldId id="307" r:id="rId46"/>
    <p:sldId id="308" r:id="rId47"/>
    <p:sldId id="378" r:id="rId48"/>
  </p:sldIdLst>
  <p:sldSz cx="12192000" cy="6858000"/>
  <p:notesSz cx="6858000" cy="9144000"/>
  <p:embeddedFontLst>
    <p:embeddedFont>
      <p:font typeface="Calibri" panose="020F0502020204030204" pitchFamily="34" charset="0"/>
      <p:regular r:id="rId50"/>
      <p:bold r:id="rId51"/>
      <p:italic r:id="rId52"/>
      <p:boldItalic r:id="rId53"/>
    </p:embeddedFont>
    <p:embeddedFont>
      <p:font typeface="Cambria" panose="02040503050406030204" pitchFamily="18" charset="0"/>
      <p:regular r:id="rId54"/>
      <p:bold r:id="rId55"/>
      <p:italic r:id="rId56"/>
      <p:boldItalic r:id="rId57"/>
    </p:embeddedFont>
    <p:embeddedFont>
      <p:font typeface="Questrial" panose="020B0604020202020204" charset="0"/>
      <p:regular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84">
          <p15:clr>
            <a:srgbClr val="A4A3A4"/>
          </p15:clr>
        </p15:guide>
        <p15:guide id="2" pos="5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44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E228BA-7470-2583-8A87-4ADA327E04F2}" v="6" dt="2019-10-10T18:55:55.836"/>
    <p1510:client id="{A645D317-714A-52AC-C824-2E86B3F20E28}" v="6" dt="2019-10-10T20:59:01.9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12"/>
    <p:restoredTop sz="73881"/>
  </p:normalViewPr>
  <p:slideViewPr>
    <p:cSldViewPr snapToGrid="0">
      <p:cViewPr varScale="1">
        <p:scale>
          <a:sx n="54" d="100"/>
          <a:sy n="54" d="100"/>
        </p:scale>
        <p:origin x="1098" y="72"/>
      </p:cViewPr>
      <p:guideLst>
        <p:guide orient="horz" pos="984"/>
        <p:guide pos="552"/>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font" Target="fonts/font6.fntdata"/><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7.fntdata"/><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chal, Ritu" userId="S::rpanchal@wwnorton.com::41c636e3-dbea-44cf-987f-85ed0a665bbd" providerId="AD" clId="Web-{1DE228BA-7470-2583-8A87-4ADA327E04F2}"/>
    <pc:docChg chg="modSld">
      <pc:chgData name="Panchal, Ritu" userId="S::rpanchal@wwnorton.com::41c636e3-dbea-44cf-987f-85ed0a665bbd" providerId="AD" clId="Web-{1DE228BA-7470-2583-8A87-4ADA327E04F2}" dt="2019-10-10T18:55:55.836" v="5"/>
      <pc:docMkLst>
        <pc:docMk/>
      </pc:docMkLst>
      <pc:sldChg chg="modSp">
        <pc:chgData name="Panchal, Ritu" userId="S::rpanchal@wwnorton.com::41c636e3-dbea-44cf-987f-85ed0a665bbd" providerId="AD" clId="Web-{1DE228BA-7470-2583-8A87-4ADA327E04F2}" dt="2019-10-10T18:54:38.395" v="0"/>
        <pc:sldMkLst>
          <pc:docMk/>
          <pc:sldMk cId="0" sldId="263"/>
        </pc:sldMkLst>
        <pc:picChg chg="mod">
          <ac:chgData name="Panchal, Ritu" userId="S::rpanchal@wwnorton.com::41c636e3-dbea-44cf-987f-85ed0a665bbd" providerId="AD" clId="Web-{1DE228BA-7470-2583-8A87-4ADA327E04F2}" dt="2019-10-10T18:54:38.395" v="0"/>
          <ac:picMkLst>
            <pc:docMk/>
            <pc:sldMk cId="0" sldId="263"/>
            <ac:picMk id="6" creationId="{4B066C54-0526-8246-A813-BFA6F051CD28}"/>
          </ac:picMkLst>
        </pc:picChg>
      </pc:sldChg>
      <pc:sldChg chg="modSp">
        <pc:chgData name="Panchal, Ritu" userId="S::rpanchal@wwnorton.com::41c636e3-dbea-44cf-987f-85ed0a665bbd" providerId="AD" clId="Web-{1DE228BA-7470-2583-8A87-4ADA327E04F2}" dt="2019-10-10T18:54:50.411" v="1"/>
        <pc:sldMkLst>
          <pc:docMk/>
          <pc:sldMk cId="0" sldId="266"/>
        </pc:sldMkLst>
        <pc:picChg chg="mod">
          <ac:chgData name="Panchal, Ritu" userId="S::rpanchal@wwnorton.com::41c636e3-dbea-44cf-987f-85ed0a665bbd" providerId="AD" clId="Web-{1DE228BA-7470-2583-8A87-4ADA327E04F2}" dt="2019-10-10T18:54:50.411" v="1"/>
          <ac:picMkLst>
            <pc:docMk/>
            <pc:sldMk cId="0" sldId="266"/>
            <ac:picMk id="6" creationId="{9B730194-3674-7E46-92BB-125E290ED54A}"/>
          </ac:picMkLst>
        </pc:picChg>
      </pc:sldChg>
      <pc:sldChg chg="modSp">
        <pc:chgData name="Panchal, Ritu" userId="S::rpanchal@wwnorton.com::41c636e3-dbea-44cf-987f-85ed0a665bbd" providerId="AD" clId="Web-{1DE228BA-7470-2583-8A87-4ADA327E04F2}" dt="2019-10-10T18:55:12.569" v="3"/>
        <pc:sldMkLst>
          <pc:docMk/>
          <pc:sldMk cId="0" sldId="278"/>
        </pc:sldMkLst>
        <pc:picChg chg="mod">
          <ac:chgData name="Panchal, Ritu" userId="S::rpanchal@wwnorton.com::41c636e3-dbea-44cf-987f-85ed0a665bbd" providerId="AD" clId="Web-{1DE228BA-7470-2583-8A87-4ADA327E04F2}" dt="2019-10-10T18:55:12.569" v="3"/>
          <ac:picMkLst>
            <pc:docMk/>
            <pc:sldMk cId="0" sldId="278"/>
            <ac:picMk id="6" creationId="{73451210-1ECE-6044-A9D8-653A20787CFF}"/>
          </ac:picMkLst>
        </pc:picChg>
      </pc:sldChg>
      <pc:sldChg chg="modSp">
        <pc:chgData name="Panchal, Ritu" userId="S::rpanchal@wwnorton.com::41c636e3-dbea-44cf-987f-85ed0a665bbd" providerId="AD" clId="Web-{1DE228BA-7470-2583-8A87-4ADA327E04F2}" dt="2019-10-10T18:55:36.835" v="4"/>
        <pc:sldMkLst>
          <pc:docMk/>
          <pc:sldMk cId="0" sldId="295"/>
        </pc:sldMkLst>
        <pc:picChg chg="mod">
          <ac:chgData name="Panchal, Ritu" userId="S::rpanchal@wwnorton.com::41c636e3-dbea-44cf-987f-85ed0a665bbd" providerId="AD" clId="Web-{1DE228BA-7470-2583-8A87-4ADA327E04F2}" dt="2019-10-10T18:55:36.835" v="4"/>
          <ac:picMkLst>
            <pc:docMk/>
            <pc:sldMk cId="0" sldId="295"/>
            <ac:picMk id="6" creationId="{4E45F409-6A35-9F43-9371-8AF36E00E95D}"/>
          </ac:picMkLst>
        </pc:picChg>
      </pc:sldChg>
      <pc:sldChg chg="modSp">
        <pc:chgData name="Panchal, Ritu" userId="S::rpanchal@wwnorton.com::41c636e3-dbea-44cf-987f-85ed0a665bbd" providerId="AD" clId="Web-{1DE228BA-7470-2583-8A87-4ADA327E04F2}" dt="2019-10-10T18:55:01.412" v="2"/>
        <pc:sldMkLst>
          <pc:docMk/>
          <pc:sldMk cId="0" sldId="301"/>
        </pc:sldMkLst>
        <pc:picChg chg="mod">
          <ac:chgData name="Panchal, Ritu" userId="S::rpanchal@wwnorton.com::41c636e3-dbea-44cf-987f-85ed0a665bbd" providerId="AD" clId="Web-{1DE228BA-7470-2583-8A87-4ADA327E04F2}" dt="2019-10-10T18:55:01.412" v="2"/>
          <ac:picMkLst>
            <pc:docMk/>
            <pc:sldMk cId="0" sldId="301"/>
            <ac:picMk id="6" creationId="{00BED744-3AA4-4B48-86CA-B77C013FFC9E}"/>
          </ac:picMkLst>
        </pc:picChg>
      </pc:sldChg>
      <pc:sldChg chg="modSp">
        <pc:chgData name="Panchal, Ritu" userId="S::rpanchal@wwnorton.com::41c636e3-dbea-44cf-987f-85ed0a665bbd" providerId="AD" clId="Web-{1DE228BA-7470-2583-8A87-4ADA327E04F2}" dt="2019-10-10T18:55:55.836" v="5"/>
        <pc:sldMkLst>
          <pc:docMk/>
          <pc:sldMk cId="0" sldId="307"/>
        </pc:sldMkLst>
        <pc:picChg chg="mod">
          <ac:chgData name="Panchal, Ritu" userId="S::rpanchal@wwnorton.com::41c636e3-dbea-44cf-987f-85ed0a665bbd" providerId="AD" clId="Web-{1DE228BA-7470-2583-8A87-4ADA327E04F2}" dt="2019-10-10T18:55:55.836" v="5"/>
          <ac:picMkLst>
            <pc:docMk/>
            <pc:sldMk cId="0" sldId="307"/>
            <ac:picMk id="6" creationId="{83278E5B-20BD-5149-95C3-3B8C13BC3324}"/>
          </ac:picMkLst>
        </pc:picChg>
      </pc:sldChg>
    </pc:docChg>
  </pc:docChgLst>
  <pc:docChgLst>
    <pc:chgData name="Smith, Allison" userId="S::asmith@wwnorton.com::066bd337-764b-4003-916c-5b785aec8451" providerId="AD" clId="Web-{A645D317-714A-52AC-C824-2E86B3F20E28}"/>
    <pc:docChg chg="modSld">
      <pc:chgData name="Smith, Allison" userId="S::asmith@wwnorton.com::066bd337-764b-4003-916c-5b785aec8451" providerId="AD" clId="Web-{A645D317-714A-52AC-C824-2E86B3F20E28}" dt="2019-10-10T20:59:01.909" v="5"/>
      <pc:docMkLst>
        <pc:docMk/>
      </pc:docMkLst>
      <pc:sldChg chg="addSp modSp">
        <pc:chgData name="Smith, Allison" userId="S::asmith@wwnorton.com::066bd337-764b-4003-916c-5b785aec8451" providerId="AD" clId="Web-{A645D317-714A-52AC-C824-2E86B3F20E28}" dt="2019-10-10T20:57:53.393" v="1"/>
        <pc:sldMkLst>
          <pc:docMk/>
          <pc:sldMk cId="0" sldId="266"/>
        </pc:sldMkLst>
        <pc:graphicFrameChg chg="add mod ord">
          <ac:chgData name="Smith, Allison" userId="S::asmith@wwnorton.com::066bd337-764b-4003-916c-5b785aec8451" providerId="AD" clId="Web-{A645D317-714A-52AC-C824-2E86B3F20E28}" dt="2019-10-10T20:57:53.393" v="1"/>
          <ac:graphicFrameMkLst>
            <pc:docMk/>
            <pc:sldMk cId="0" sldId="266"/>
            <ac:graphicFrameMk id="4" creationId="{0542F9C9-F307-4D9E-AF35-991A1C8BB8A9}"/>
          </ac:graphicFrameMkLst>
        </pc:graphicFrameChg>
      </pc:sldChg>
      <pc:sldChg chg="addSp modSp">
        <pc:chgData name="Smith, Allison" userId="S::asmith@wwnorton.com::066bd337-764b-4003-916c-5b785aec8451" providerId="AD" clId="Web-{A645D317-714A-52AC-C824-2E86B3F20E28}" dt="2019-10-10T20:58:24.862" v="3"/>
        <pc:sldMkLst>
          <pc:docMk/>
          <pc:sldMk cId="0" sldId="278"/>
        </pc:sldMkLst>
        <pc:graphicFrameChg chg="add mod ord">
          <ac:chgData name="Smith, Allison" userId="S::asmith@wwnorton.com::066bd337-764b-4003-916c-5b785aec8451" providerId="AD" clId="Web-{A645D317-714A-52AC-C824-2E86B3F20E28}" dt="2019-10-10T20:58:24.862" v="3"/>
          <ac:graphicFrameMkLst>
            <pc:docMk/>
            <pc:sldMk cId="0" sldId="278"/>
            <ac:graphicFrameMk id="4" creationId="{F904D452-3377-4759-A5A0-21C918E41148}"/>
          </ac:graphicFrameMkLst>
        </pc:graphicFrameChg>
      </pc:sldChg>
      <pc:sldChg chg="addSp modSp">
        <pc:chgData name="Smith, Allison" userId="S::asmith@wwnorton.com::066bd337-764b-4003-916c-5b785aec8451" providerId="AD" clId="Web-{A645D317-714A-52AC-C824-2E86B3F20E28}" dt="2019-10-10T20:59:01.909" v="5"/>
        <pc:sldMkLst>
          <pc:docMk/>
          <pc:sldMk cId="0" sldId="307"/>
        </pc:sldMkLst>
        <pc:graphicFrameChg chg="add mod ord">
          <ac:chgData name="Smith, Allison" userId="S::asmith@wwnorton.com::066bd337-764b-4003-916c-5b785aec8451" providerId="AD" clId="Web-{A645D317-714A-52AC-C824-2E86B3F20E28}" dt="2019-10-10T20:59:01.909" v="5"/>
          <ac:graphicFrameMkLst>
            <pc:docMk/>
            <pc:sldMk cId="0" sldId="307"/>
            <ac:graphicFrameMk id="4" creationId="{E106FA36-4D0F-441E-A8D2-1697EBC5C81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10" name="Google Shape;110;p1: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e4968e072_1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17" name="Google Shape;117;g3e4968e072_1_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e4968e072_1_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23" name="Google Shape;123;g3e4968e072_1_1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4968e072_1_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29" name="Google Shape;129;g3e4968e072_1_1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e4968e072_1_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41" name="Google Shape;141;g3e4968e072_1_2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e4968e072_1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FIGURE 8.1</a:t>
            </a:r>
          </a:p>
          <a:p>
            <a:r>
              <a:rPr lang="en-US" sz="1200" b="1" i="0" u="none" strike="noStrike" kern="1200" cap="none" baseline="0" dirty="0">
                <a:solidFill>
                  <a:schemeClr val="tx1"/>
                </a:solidFill>
                <a:latin typeface="Arial"/>
                <a:ea typeface="Calibri"/>
                <a:cs typeface="Arial"/>
                <a:sym typeface="Calibri"/>
              </a:rPr>
              <a:t>DUAL-PROCESS APPROACH TO PERSUASION</a:t>
            </a:r>
          </a:p>
          <a:p>
            <a:r>
              <a:rPr lang="en-US" sz="1200" b="0" i="0" u="none" strike="noStrike" kern="1200" cap="none" baseline="0" dirty="0">
                <a:solidFill>
                  <a:schemeClr val="tx1"/>
                </a:solidFill>
                <a:latin typeface="Arial"/>
                <a:ea typeface="Calibri"/>
                <a:cs typeface="Arial"/>
                <a:sym typeface="Calibri"/>
              </a:rPr>
              <a:t>According to Petty and Cacioppo’s elaboration likelihood model, there are two routes to persuasion: a central route and a peripheral route. The routes are engaged by different levels of motivation and ability to attend to the message, and different types of persuasive appeals are more effective through one route than through the other. Any persuasion variable, such as a source’s expertise, can bring about attitude change through either or both central and peripheral routes to persuasion.</a:t>
            </a:r>
            <a:endParaRPr lang="en-US" sz="1200" i="0" dirty="0">
              <a:solidFill>
                <a:srgbClr val="000000"/>
              </a:solidFill>
              <a:latin typeface="Arial"/>
              <a:cs typeface="Arial"/>
            </a:endParaRPr>
          </a:p>
          <a:p>
            <a:pPr marL="0" lvl="0" indent="0">
              <a:spcBef>
                <a:spcPts val="0"/>
              </a:spcBef>
              <a:spcAft>
                <a:spcPts val="0"/>
              </a:spcAft>
              <a:buNone/>
            </a:pPr>
            <a:endParaRPr dirty="0"/>
          </a:p>
        </p:txBody>
      </p:sp>
      <p:sp>
        <p:nvSpPr>
          <p:cNvPr id="153" name="Google Shape;153;g3e4968e072_1_3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e4968e072_1_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58" name="Google Shape;158;g3e4968e072_1_4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e4968e072_1_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64" name="Google Shape;164;g3e4968e072_1_4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e4968e072_1_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FIGURE 8.2</a:t>
            </a:r>
          </a:p>
          <a:p>
            <a:r>
              <a:rPr lang="en-US" sz="1200" b="1" i="0" u="none" strike="noStrike" kern="1200" cap="none" baseline="0" dirty="0">
                <a:solidFill>
                  <a:schemeClr val="tx1"/>
                </a:solidFill>
                <a:latin typeface="Arial"/>
                <a:ea typeface="Calibri"/>
                <a:cs typeface="Arial"/>
                <a:sym typeface="Calibri"/>
              </a:rPr>
              <a:t>CENTRAL OR PERIPHERAL ROUTE TO PERSUASION</a:t>
            </a:r>
          </a:p>
          <a:p>
            <a:r>
              <a:rPr lang="en-US" sz="1200" b="0" i="0" u="none" strike="noStrike" kern="1200" cap="none" baseline="0" dirty="0">
                <a:solidFill>
                  <a:schemeClr val="tx1"/>
                </a:solidFill>
                <a:latin typeface="Arial"/>
                <a:ea typeface="Calibri"/>
                <a:cs typeface="Arial"/>
                <a:sym typeface="Calibri"/>
              </a:rPr>
              <a:t>Attitude change can be brought about by (A) strong arguments when people are motivated and by (B) the expertise of the source of the persuasive message when people aren’t motivated.</a:t>
            </a:r>
            <a:endParaRPr lang="en-US" sz="1200" i="0" dirty="0">
              <a:solidFill>
                <a:srgbClr val="000000"/>
              </a:solidFill>
              <a:latin typeface="Arial"/>
              <a:cs typeface="Arial"/>
            </a:endParaRPr>
          </a:p>
          <a:p>
            <a:pPr marL="0" lvl="0" indent="0">
              <a:spcBef>
                <a:spcPts val="0"/>
              </a:spcBef>
              <a:spcAft>
                <a:spcPts val="0"/>
              </a:spcAft>
              <a:buNone/>
            </a:pPr>
            <a:endParaRPr dirty="0"/>
          </a:p>
        </p:txBody>
      </p:sp>
      <p:sp>
        <p:nvSpPr>
          <p:cNvPr id="170" name="Google Shape;170;g3e4968e072_1_5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e4968e072_1_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SUBLIMINAL ADVERTISING</a:t>
            </a:r>
          </a:p>
          <a:p>
            <a:r>
              <a:rPr lang="en-US" sz="1200" b="0" i="0" u="none" strike="noStrike" kern="1200" cap="none" baseline="0" dirty="0">
                <a:solidFill>
                  <a:schemeClr val="tx1"/>
                </a:solidFill>
                <a:latin typeface="Arial"/>
                <a:ea typeface="Calibri"/>
                <a:cs typeface="Arial"/>
                <a:sym typeface="Calibri"/>
              </a:rPr>
              <a:t>In a television ad run by the Republicans during the 2000 U.S. presidential election, the word </a:t>
            </a:r>
            <a:r>
              <a:rPr lang="en-US" sz="1200" b="0" i="1" u="none" strike="noStrike" kern="1200" cap="none" baseline="0" dirty="0">
                <a:solidFill>
                  <a:schemeClr val="tx1"/>
                </a:solidFill>
                <a:latin typeface="Arial"/>
                <a:ea typeface="Calibri"/>
                <a:cs typeface="Arial"/>
                <a:sym typeface="Calibri"/>
              </a:rPr>
              <a:t>RATS </a:t>
            </a:r>
            <a:r>
              <a:rPr lang="en-US" sz="1200" b="0" i="0" u="none" strike="noStrike" kern="1200" cap="none" baseline="0" dirty="0">
                <a:solidFill>
                  <a:schemeClr val="tx1"/>
                </a:solidFill>
                <a:latin typeface="Arial"/>
                <a:ea typeface="Calibri"/>
                <a:cs typeface="Arial"/>
                <a:sym typeface="Calibri"/>
              </a:rPr>
              <a:t>was quickly flashed on the screen in a subliminal attack on Al Gore, the Democratic candidate, and his Medicare plan.</a:t>
            </a:r>
            <a:endParaRPr lang="en-US" sz="1200" i="0" dirty="0">
              <a:solidFill>
                <a:srgbClr val="000000"/>
              </a:solidFill>
              <a:latin typeface="Arial"/>
              <a:cs typeface="Arial"/>
            </a:endParaRPr>
          </a:p>
          <a:p>
            <a:pPr marL="0" lvl="0" indent="0">
              <a:spcBef>
                <a:spcPts val="0"/>
              </a:spcBef>
              <a:spcAft>
                <a:spcPts val="0"/>
              </a:spcAft>
              <a:buNone/>
            </a:pPr>
            <a:endParaRPr dirty="0"/>
          </a:p>
        </p:txBody>
      </p:sp>
      <p:sp>
        <p:nvSpPr>
          <p:cNvPr id="175" name="Google Shape;175;g3e4968e072_1_5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e4968e072_1_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80" name="Google Shape;180;g3e4968e072_1_5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e4968e072_1_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86" name="Google Shape;186;g3e4968e072_1_6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e4968e072_1_6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92" name="Google Shape;192;g3e4968e072_1_6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e4968e072_1_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198" name="Google Shape;198;g3e4968e072_1_7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3e4968e072_1_2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CREDIBILITY AND PERSUASION</a:t>
            </a:r>
          </a:p>
          <a:p>
            <a:r>
              <a:rPr lang="en-US" sz="1200" b="0" i="0" u="none" strike="noStrike" kern="1200" cap="none" baseline="0" dirty="0">
                <a:solidFill>
                  <a:schemeClr val="tx1"/>
                </a:solidFill>
                <a:latin typeface="Arial"/>
                <a:ea typeface="Calibri"/>
                <a:cs typeface="Arial"/>
                <a:sym typeface="Calibri"/>
              </a:rPr>
              <a:t>Martin Luther King, Jr., is pictured here during the March on Washington in August 1963 as he is about to give his “I Have a Dream” speech. His credibility, due to his leading role in the civil rights movement and having repeatedly put his life on the line, undoubtedly contributed to his ability</a:t>
            </a:r>
          </a:p>
          <a:p>
            <a:r>
              <a:rPr lang="en-US" sz="1200" b="0" i="0" u="none" strike="noStrike" kern="1200" cap="none" baseline="0" dirty="0">
                <a:solidFill>
                  <a:schemeClr val="tx1"/>
                </a:solidFill>
                <a:latin typeface="Arial"/>
                <a:ea typeface="Calibri"/>
                <a:cs typeface="Arial"/>
                <a:sym typeface="Calibri"/>
              </a:rPr>
              <a:t>to persuade.</a:t>
            </a:r>
            <a:endParaRPr lang="en-US" sz="1200" i="0" dirty="0">
              <a:solidFill>
                <a:srgbClr val="000000"/>
              </a:solidFill>
              <a:latin typeface="Arial"/>
              <a:cs typeface="Arial"/>
            </a:endParaRPr>
          </a:p>
          <a:p>
            <a:pPr marL="0" lvl="0" indent="0">
              <a:spcBef>
                <a:spcPts val="0"/>
              </a:spcBef>
              <a:spcAft>
                <a:spcPts val="0"/>
              </a:spcAft>
              <a:buNone/>
            </a:pPr>
            <a:endParaRPr dirty="0"/>
          </a:p>
        </p:txBody>
      </p:sp>
      <p:sp>
        <p:nvSpPr>
          <p:cNvPr id="374" name="Google Shape;374;g3e4968e072_1_22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e4968e072_1_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04" name="Google Shape;204;g3e4968e072_1_7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e4968e072_1_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10" name="Google Shape;210;g3e4968e072_1_8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e4968e072_1_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16" name="Google Shape;216;g3e4968e072_1_8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e4968e072_1_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22" name="Google Shape;222;g3e4968e072_1_9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e4968e072_1_1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33" name="Google Shape;233;g3e4968e072_1_10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e4968e072_1_1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FIGURE 8.3</a:t>
            </a:r>
          </a:p>
          <a:p>
            <a:r>
              <a:rPr lang="en-US" sz="1200" b="1" i="0" u="none" strike="noStrike" kern="1200" cap="none" baseline="0" dirty="0">
                <a:solidFill>
                  <a:schemeClr val="tx1"/>
                </a:solidFill>
                <a:latin typeface="Arial"/>
                <a:ea typeface="Calibri"/>
                <a:cs typeface="Arial"/>
                <a:sym typeface="Calibri"/>
              </a:rPr>
              <a:t>FEAR AND PERSUASIVE MESSAGES</a:t>
            </a:r>
          </a:p>
          <a:p>
            <a:r>
              <a:rPr lang="en-US" sz="1200" b="0" i="0" u="none" strike="noStrike" kern="1200" cap="none" baseline="0" dirty="0">
                <a:solidFill>
                  <a:schemeClr val="tx1"/>
                </a:solidFill>
                <a:latin typeface="Arial"/>
                <a:ea typeface="Calibri"/>
                <a:cs typeface="Arial"/>
                <a:sym typeface="Calibri"/>
              </a:rPr>
              <a:t>Fear, especially when paired with instructions on how to respond to the fear, is likely to lead to attitude change.</a:t>
            </a:r>
            <a:endParaRPr lang="en-US" sz="1200" i="0" dirty="0">
              <a:solidFill>
                <a:srgbClr val="000000"/>
              </a:solidFill>
              <a:latin typeface="Arial"/>
              <a:cs typeface="Arial"/>
            </a:endParaRPr>
          </a:p>
          <a:p>
            <a:pPr marL="0" lvl="0" indent="0">
              <a:spcBef>
                <a:spcPts val="0"/>
              </a:spcBef>
              <a:spcAft>
                <a:spcPts val="0"/>
              </a:spcAft>
              <a:buNone/>
            </a:pPr>
            <a:endParaRPr dirty="0"/>
          </a:p>
        </p:txBody>
      </p:sp>
      <p:sp>
        <p:nvSpPr>
          <p:cNvPr id="239" name="Google Shape;239;g3e4968e072_1_10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e4968e072_1_1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50" name="Google Shape;250;g3e4968e072_1_11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e4968e072_1_1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56" name="Google Shape;256;g3e4968e072_1_12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e4968e072_1_1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62" name="Google Shape;262;g3e4968e072_1_12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e4968e072_1_1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68" name="Google Shape;268;g3e4968e072_1_13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e4968e072_1_1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80" name="Google Shape;280;g3e4968e072_1_14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e4968e072_1_1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86" name="Google Shape;286;g3e4968e072_1_14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e4968e072_1_1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297" name="Google Shape;297;g3e4968e072_1_15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e4968e072_1_1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09" name="Google Shape;309;g3e4968e072_1_16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e4968e072_1_1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33" name="Google Shape;333;g3e4968e072_1_18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e4968e072_1_1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PERCEIVED BIAS IN THE MEDIA</a:t>
            </a:r>
          </a:p>
          <a:p>
            <a:r>
              <a:rPr lang="en-US" sz="1200" b="0" i="0" u="none" strike="noStrike" kern="1200" cap="none" baseline="0" dirty="0">
                <a:solidFill>
                  <a:schemeClr val="tx1"/>
                </a:solidFill>
                <a:latin typeface="Arial"/>
                <a:ea typeface="Calibri"/>
                <a:cs typeface="Arial"/>
                <a:sym typeface="Calibri"/>
              </a:rPr>
              <a:t>The hostile media phenomenon is arguably stronger than ever in today’s political and media climate. Accusations of bias on the part of mainstream media seem to accompany reports of any controversial event or issue. The leader of our country himself regularly tweets about such bias against him.</a:t>
            </a:r>
            <a:endParaRPr lang="en-US" sz="1200" i="0" dirty="0">
              <a:solidFill>
                <a:srgbClr val="000000"/>
              </a:solidFill>
              <a:latin typeface="Arial"/>
              <a:cs typeface="Arial"/>
            </a:endParaRPr>
          </a:p>
          <a:p>
            <a:pPr marL="0" lvl="0" indent="0">
              <a:spcBef>
                <a:spcPts val="0"/>
              </a:spcBef>
              <a:spcAft>
                <a:spcPts val="0"/>
              </a:spcAft>
              <a:buNone/>
            </a:pPr>
            <a:endParaRPr dirty="0"/>
          </a:p>
        </p:txBody>
      </p:sp>
      <p:sp>
        <p:nvSpPr>
          <p:cNvPr id="339" name="Google Shape;339;g3e4968e072_1_19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e4968e072_1_1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44" name="Google Shape;344;g3e4968e072_1_19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e4968e072_1_2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50" name="Google Shape;350;g3e4968e072_1_20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e4968e072_1_2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56" name="Google Shape;356;g3e4968e072_1_20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e4968e072_1_2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62" name="Google Shape;362;g3e4968e072_1_21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e4968e072_1_2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68" name="Google Shape;368;g3e4968e072_1_21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e4968e072_1_2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79" name="Google Shape;379;g3e4968e072_1_22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e4968e072_1_2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90" name="Google Shape;390;g3e4968e072_1_23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e4968e072_1_2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396" name="Google Shape;396;g3e4968e072_1_23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e4968e072_1_2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02" name="Google Shape;402;g3e4968e072_1_24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e4968e072_1_24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408" name="Google Shape;408;g3e4968e072_1_2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sz="1200" b="1" i="0" u="none" strike="noStrike" kern="1200" cap="none" baseline="0" dirty="0">
                <a:solidFill>
                  <a:schemeClr val="tx1"/>
                </a:solidFill>
                <a:latin typeface="Arial"/>
                <a:ea typeface="Calibri"/>
                <a:cs typeface="Arial"/>
                <a:sym typeface="Calibri"/>
              </a:rPr>
              <a:t>FIGURE 8.5</a:t>
            </a:r>
          </a:p>
          <a:p>
            <a:r>
              <a:rPr lang="en-US" sz="1200" b="1" i="0" u="none" strike="noStrike" kern="1200" cap="none" baseline="0" dirty="0">
                <a:solidFill>
                  <a:schemeClr val="tx1"/>
                </a:solidFill>
                <a:latin typeface="Arial"/>
                <a:ea typeface="Calibri"/>
                <a:cs typeface="Arial"/>
                <a:sym typeface="Calibri"/>
              </a:rPr>
              <a:t>ATTITUDE INOCULATION</a:t>
            </a:r>
          </a:p>
          <a:p>
            <a:r>
              <a:rPr lang="en-US" sz="1200" b="0" i="0" u="none" strike="noStrike" kern="1200" cap="none" baseline="0" dirty="0">
                <a:solidFill>
                  <a:schemeClr val="tx1"/>
                </a:solidFill>
                <a:latin typeface="Arial"/>
                <a:ea typeface="Calibri"/>
                <a:cs typeface="Arial"/>
                <a:sym typeface="Calibri"/>
              </a:rPr>
              <a:t>This study showed that using preexisting attitudes, commitments, and knowledge to come up with counterarguments against an initial attack on an attitude makes people more resistant to persuasion in the face of a subsequent attack (third bar) compared with when there was no initial attack</a:t>
            </a:r>
          </a:p>
          <a:p>
            <a:r>
              <a:rPr lang="en-US" sz="1200" b="0" i="0" u="none" strike="noStrike" kern="1200" cap="none" baseline="0" dirty="0">
                <a:solidFill>
                  <a:schemeClr val="tx1"/>
                </a:solidFill>
                <a:latin typeface="Arial"/>
                <a:ea typeface="Calibri"/>
                <a:cs typeface="Arial"/>
                <a:sym typeface="Calibri"/>
              </a:rPr>
              <a:t>(second bar), or when they initially generated supportive arguments in favor of their attitude (fourth bar).</a:t>
            </a:r>
            <a:endParaRPr lang="en-US" sz="1200" i="0" dirty="0">
              <a:solidFill>
                <a:srgbClr val="000000"/>
              </a:solidFill>
              <a:latin typeface="Arial"/>
              <a:cs typeface="Arial"/>
            </a:endParaRPr>
          </a:p>
          <a:p>
            <a:pPr marL="0" marR="0" lvl="0" indent="0" algn="l" rtl="0">
              <a:spcBef>
                <a:spcPts val="0"/>
              </a:spcBef>
              <a:spcAft>
                <a:spcPts val="0"/>
              </a:spcAft>
              <a:buNone/>
            </a:pPr>
            <a:endParaRPr sz="1200" b="0" i="0" u="none" strike="noStrike" cap="none" dirty="0"/>
          </a:p>
        </p:txBody>
      </p:sp>
      <p:sp>
        <p:nvSpPr>
          <p:cNvPr id="409" name="Google Shape;409;g3e4968e072_1_248: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42</a:t>
            </a:fld>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e4968e072_1_2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dirty="0"/>
          </a:p>
        </p:txBody>
      </p:sp>
      <p:sp>
        <p:nvSpPr>
          <p:cNvPr id="414" name="Google Shape;414;g3e4968e072_1_25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096000" y="1307617"/>
            <a:ext cx="5257800" cy="137659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2E445C"/>
              </a:buClr>
              <a:buSzPts val="3200"/>
              <a:buFont typeface="Calibri"/>
              <a:buNone/>
              <a:defRPr sz="3200" b="1" i="0" u="none" strike="noStrike" cap="none">
                <a:solidFill>
                  <a:srgbClr val="2E445C"/>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2"/>
          <p:cNvSpPr txBox="1">
            <a:spLocks noGrp="1"/>
          </p:cNvSpPr>
          <p:nvPr>
            <p:ph type="subTitle" idx="1"/>
          </p:nvPr>
        </p:nvSpPr>
        <p:spPr>
          <a:xfrm>
            <a:off x="6096000" y="3208081"/>
            <a:ext cx="5257800" cy="969962"/>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007B80"/>
              </a:buClr>
              <a:buSzPts val="3200"/>
              <a:buFont typeface="Arial"/>
              <a:buNone/>
              <a:defRPr sz="3200" b="1" i="0" u="none" strike="noStrike" cap="none">
                <a:solidFill>
                  <a:srgbClr val="007B80"/>
                </a:solidFill>
                <a:latin typeface="Calibri"/>
                <a:ea typeface="Calibri"/>
                <a:cs typeface="Calibri"/>
                <a:sym typeface="Calibri"/>
              </a:defRPr>
            </a:lvl1pPr>
            <a:lvl2pPr marR="0" lvl="1" algn="ctr" rtl="0">
              <a:lnSpc>
                <a:spcPct val="90000"/>
              </a:lnSpc>
              <a:spcBef>
                <a:spcPts val="500"/>
              </a:spcBef>
              <a:spcAft>
                <a:spcPts val="0"/>
              </a:spcAft>
              <a:buClr>
                <a:srgbClr val="58697D"/>
              </a:buClr>
              <a:buSzPts val="2000"/>
              <a:buFont typeface="Arial"/>
              <a:buNone/>
              <a:defRPr sz="2000" b="0" i="0" u="none" strike="noStrike" cap="none">
                <a:solidFill>
                  <a:srgbClr val="58697D"/>
                </a:solidFill>
                <a:latin typeface="Cambria"/>
                <a:ea typeface="Cambria"/>
                <a:cs typeface="Cambria"/>
                <a:sym typeface="Cambria"/>
              </a:defRPr>
            </a:lvl2pPr>
            <a:lvl3pPr marR="0" lvl="2" algn="ctr" rtl="0">
              <a:lnSpc>
                <a:spcPct val="90000"/>
              </a:lnSpc>
              <a:spcBef>
                <a:spcPts val="500"/>
              </a:spcBef>
              <a:spcAft>
                <a:spcPts val="0"/>
              </a:spcAft>
              <a:buClr>
                <a:srgbClr val="58697D"/>
              </a:buClr>
              <a:buSzPts val="1800"/>
              <a:buFont typeface="Arial"/>
              <a:buNone/>
              <a:defRPr sz="1800" b="0" i="0" u="none" strike="noStrike" cap="none">
                <a:solidFill>
                  <a:srgbClr val="58697D"/>
                </a:solidFill>
                <a:latin typeface="Cambria"/>
                <a:ea typeface="Cambria"/>
                <a:cs typeface="Cambria"/>
                <a:sym typeface="Cambria"/>
              </a:defRPr>
            </a:lvl3pPr>
            <a:lvl4pPr marR="0" lvl="3" algn="ctr" rtl="0">
              <a:lnSpc>
                <a:spcPct val="90000"/>
              </a:lnSpc>
              <a:spcBef>
                <a:spcPts val="500"/>
              </a:spcBef>
              <a:spcAft>
                <a:spcPts val="0"/>
              </a:spcAft>
              <a:buClr>
                <a:srgbClr val="58697D"/>
              </a:buClr>
              <a:buSzPts val="1600"/>
              <a:buFont typeface="Arial"/>
              <a:buNone/>
              <a:defRPr sz="1600" b="0" i="0" u="none" strike="noStrike" cap="none">
                <a:solidFill>
                  <a:srgbClr val="58697D"/>
                </a:solidFill>
                <a:latin typeface="Cambria"/>
                <a:ea typeface="Cambria"/>
                <a:cs typeface="Cambria"/>
                <a:sym typeface="Cambria"/>
              </a:defRPr>
            </a:lvl4pPr>
            <a:lvl5pPr marR="0" lvl="4" algn="ctr" rtl="0">
              <a:lnSpc>
                <a:spcPct val="90000"/>
              </a:lnSpc>
              <a:spcBef>
                <a:spcPts val="500"/>
              </a:spcBef>
              <a:spcAft>
                <a:spcPts val="0"/>
              </a:spcAft>
              <a:buClr>
                <a:srgbClr val="58697D"/>
              </a:buClr>
              <a:buSzPts val="1600"/>
              <a:buFont typeface="Arial"/>
              <a:buNone/>
              <a:defRPr sz="1600" b="0" i="0" u="none" strike="noStrike" cap="none">
                <a:solidFill>
                  <a:srgbClr val="58697D"/>
                </a:solidFill>
                <a:latin typeface="Cambria"/>
                <a:ea typeface="Cambria"/>
                <a:cs typeface="Cambria"/>
                <a:sym typeface="Cambria"/>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Google Shape;18;p2"/>
          <p:cNvSpPr>
            <a:spLocks noGrp="1"/>
          </p:cNvSpPr>
          <p:nvPr>
            <p:ph type="pic" idx="2"/>
          </p:nvPr>
        </p:nvSpPr>
        <p:spPr>
          <a:xfrm>
            <a:off x="0" y="0"/>
            <a:ext cx="5638800" cy="6858000"/>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R="0" lvl="1"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R="0" lvl="2"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R="0" lvl="3"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R="0" lvl="4"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19" name="Google Shape;19;p2"/>
          <p:cNvCxnSpPr/>
          <p:nvPr/>
        </p:nvCxnSpPr>
        <p:spPr>
          <a:xfrm>
            <a:off x="6096000" y="2933092"/>
            <a:ext cx="5257800" cy="0"/>
          </a:xfrm>
          <a:prstGeom prst="straightConnector1">
            <a:avLst/>
          </a:prstGeom>
          <a:noFill/>
          <a:ln w="9525" cap="flat" cmpd="sng">
            <a:solidFill>
              <a:srgbClr val="58697D"/>
            </a:solidFill>
            <a:prstDash val="solid"/>
            <a:miter lim="800000"/>
            <a:headEnd type="none" w="sm" len="sm"/>
            <a:tailEnd type="none" w="sm" len="sm"/>
          </a:ln>
        </p:spPr>
      </p:cxnSp>
      <p:sp>
        <p:nvSpPr>
          <p:cNvPr id="20" name="Google Shape;20;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21" name="Google Shape;21;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22" name="Google Shape;22;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pic>
        <p:nvPicPr>
          <p:cNvPr id="23" name="Google Shape;23;p2" descr="A tree with a mountain in the background&#10;&#10;Description generated with high confidence"/>
          <p:cNvPicPr preferRelativeResize="0"/>
          <p:nvPr/>
        </p:nvPicPr>
        <p:blipFill rotWithShape="1">
          <a:blip r:embed="rId2">
            <a:alphaModFix/>
          </a:blip>
          <a:srcRect/>
          <a:stretch/>
        </p:blipFill>
        <p:spPr>
          <a:xfrm>
            <a:off x="11049640" y="244935"/>
            <a:ext cx="914300" cy="2921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rgbClr val="FFFFFF"/>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838200" y="657761"/>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3"/>
          <p:cNvSpPr txBox="1">
            <a:spLocks noGrp="1"/>
          </p:cNvSpPr>
          <p:nvPr>
            <p:ph type="body" idx="1"/>
          </p:nvPr>
        </p:nvSpPr>
        <p:spPr>
          <a:xfrm>
            <a:off x="838200" y="1456791"/>
            <a:ext cx="8552234" cy="475547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58697D"/>
              </a:buClr>
              <a:buSzPts val="2400"/>
              <a:buFont typeface="Arial"/>
              <a:buNone/>
              <a:defRPr sz="24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7" name="Google Shape;27;p3"/>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
        <p:nvSpPr>
          <p:cNvPr id="28" name="Google Shape;2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29" name="Google Shape;2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30" name="Google Shape;3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extLst>
    <p:ext uri="{DCECCB84-F9BA-43D5-87BE-67443E8EF086}">
      <p15:sldGuideLst xmlns:p15="http://schemas.microsoft.com/office/powerpoint/2012/main">
        <p15:guide id="1" orient="horz" pos="792">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31"/>
        <p:cNvGrpSpPr/>
        <p:nvPr/>
      </p:nvGrpSpPr>
      <p:grpSpPr>
        <a:xfrm>
          <a:off x="0" y="0"/>
          <a:ext cx="0" cy="0"/>
          <a:chOff x="0" y="0"/>
          <a:chExt cx="0" cy="0"/>
        </a:xfrm>
      </p:grpSpPr>
      <p:sp>
        <p:nvSpPr>
          <p:cNvPr id="32" name="Google Shape;3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A8A8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33" name="Google Shape;3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A8A8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34" name="Google Shape;3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A8A8A"/>
                </a:solidFill>
                <a:latin typeface="Calibri"/>
                <a:ea typeface="Calibri"/>
                <a:cs typeface="Calibri"/>
                <a:sym typeface="Calibri"/>
              </a:defRPr>
            </a:lvl1pPr>
            <a:lvl2pPr marL="0" marR="0" lvl="1" indent="0" algn="r" rtl="0">
              <a:spcBef>
                <a:spcPts val="0"/>
              </a:spcBef>
              <a:buNone/>
              <a:defRPr sz="1200" b="0" i="0" u="none" strike="noStrike" cap="none">
                <a:solidFill>
                  <a:srgbClr val="8A8A8A"/>
                </a:solidFill>
                <a:latin typeface="Calibri"/>
                <a:ea typeface="Calibri"/>
                <a:cs typeface="Calibri"/>
                <a:sym typeface="Calibri"/>
              </a:defRPr>
            </a:lvl2pPr>
            <a:lvl3pPr marL="0" marR="0" lvl="2" indent="0" algn="r" rtl="0">
              <a:spcBef>
                <a:spcPts val="0"/>
              </a:spcBef>
              <a:buNone/>
              <a:defRPr sz="1200" b="0" i="0" u="none" strike="noStrike" cap="none">
                <a:solidFill>
                  <a:srgbClr val="8A8A8A"/>
                </a:solidFill>
                <a:latin typeface="Calibri"/>
                <a:ea typeface="Calibri"/>
                <a:cs typeface="Calibri"/>
                <a:sym typeface="Calibri"/>
              </a:defRPr>
            </a:lvl3pPr>
            <a:lvl4pPr marL="0" marR="0" lvl="3" indent="0" algn="r" rtl="0">
              <a:spcBef>
                <a:spcPts val="0"/>
              </a:spcBef>
              <a:buNone/>
              <a:defRPr sz="1200" b="0" i="0" u="none" strike="noStrike" cap="none">
                <a:solidFill>
                  <a:srgbClr val="8A8A8A"/>
                </a:solidFill>
                <a:latin typeface="Calibri"/>
                <a:ea typeface="Calibri"/>
                <a:cs typeface="Calibri"/>
                <a:sym typeface="Calibri"/>
              </a:defRPr>
            </a:lvl4pPr>
            <a:lvl5pPr marL="0" marR="0" lvl="4" indent="0" algn="r" rtl="0">
              <a:spcBef>
                <a:spcPts val="0"/>
              </a:spcBef>
              <a:buNone/>
              <a:defRPr sz="1200" b="0" i="0" u="none" strike="noStrike" cap="none">
                <a:solidFill>
                  <a:srgbClr val="8A8A8A"/>
                </a:solidFill>
                <a:latin typeface="Calibri"/>
                <a:ea typeface="Calibri"/>
                <a:cs typeface="Calibri"/>
                <a:sym typeface="Calibri"/>
              </a:defRPr>
            </a:lvl5pPr>
            <a:lvl6pPr marL="0" marR="0" lvl="5" indent="0" algn="r" rtl="0">
              <a:spcBef>
                <a:spcPts val="0"/>
              </a:spcBef>
              <a:buNone/>
              <a:defRPr sz="1200" b="0" i="0" u="none" strike="noStrike" cap="none">
                <a:solidFill>
                  <a:srgbClr val="8A8A8A"/>
                </a:solidFill>
                <a:latin typeface="Calibri"/>
                <a:ea typeface="Calibri"/>
                <a:cs typeface="Calibri"/>
                <a:sym typeface="Calibri"/>
              </a:defRPr>
            </a:lvl6pPr>
            <a:lvl7pPr marL="0" marR="0" lvl="6" indent="0" algn="r" rtl="0">
              <a:spcBef>
                <a:spcPts val="0"/>
              </a:spcBef>
              <a:buNone/>
              <a:defRPr sz="1200" b="0" i="0" u="none" strike="noStrike" cap="none">
                <a:solidFill>
                  <a:srgbClr val="8A8A8A"/>
                </a:solidFill>
                <a:latin typeface="Calibri"/>
                <a:ea typeface="Calibri"/>
                <a:cs typeface="Calibri"/>
                <a:sym typeface="Calibri"/>
              </a:defRPr>
            </a:lvl7pPr>
            <a:lvl8pPr marL="0" marR="0" lvl="7" indent="0" algn="r" rtl="0">
              <a:spcBef>
                <a:spcPts val="0"/>
              </a:spcBef>
              <a:buNone/>
              <a:defRPr sz="1200" b="0" i="0" u="none" strike="noStrike" cap="none">
                <a:solidFill>
                  <a:srgbClr val="8A8A8A"/>
                </a:solidFill>
                <a:latin typeface="Calibri"/>
                <a:ea typeface="Calibri"/>
                <a:cs typeface="Calibri"/>
                <a:sym typeface="Calibri"/>
              </a:defRPr>
            </a:lvl8pPr>
            <a:lvl9pPr marL="0" marR="0" lvl="8" indent="0" algn="r" rtl="0">
              <a:spcBef>
                <a:spcPts val="0"/>
              </a:spcBef>
              <a:buNone/>
              <a:defRPr sz="1200" b="0" i="0" u="none" strike="noStrike" cap="none">
                <a:solidFill>
                  <a:srgbClr val="8A8A8A"/>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FFFFFF"/>
        </a:solidFill>
        <a:effectLst/>
      </p:bgPr>
    </p:bg>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831850" y="1690074"/>
            <a:ext cx="10515600" cy="2056017"/>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2E445C"/>
              </a:buClr>
              <a:buSzPts val="4400"/>
              <a:buFont typeface="Calibri"/>
              <a:buNone/>
              <a:defRPr sz="4400" b="1" i="0" u="none" strike="noStrike" cap="none">
                <a:solidFill>
                  <a:srgbClr val="2E445C"/>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Google Shape;37;p5"/>
          <p:cNvSpPr txBox="1">
            <a:spLocks noGrp="1"/>
          </p:cNvSpPr>
          <p:nvPr>
            <p:ph type="body" idx="1"/>
          </p:nvPr>
        </p:nvSpPr>
        <p:spPr>
          <a:xfrm>
            <a:off x="831850" y="4291295"/>
            <a:ext cx="10515600" cy="150018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58697D"/>
              </a:buClr>
              <a:buSzPts val="2400"/>
              <a:buFont typeface="Arial"/>
              <a:buNone/>
              <a:defRPr sz="2400" b="0" i="0" u="none" strike="noStrike" cap="none">
                <a:solidFill>
                  <a:srgbClr val="58697D"/>
                </a:solidFill>
                <a:latin typeface="Cambria"/>
                <a:ea typeface="Cambria"/>
                <a:cs typeface="Cambria"/>
                <a:sym typeface="Cambria"/>
              </a:defRPr>
            </a:lvl1pPr>
            <a:lvl2pPr marL="914400" marR="0" lvl="1" indent="-228600" algn="l" rtl="0">
              <a:lnSpc>
                <a:spcPct val="90000"/>
              </a:lnSpc>
              <a:spcBef>
                <a:spcPts val="500"/>
              </a:spcBef>
              <a:spcAft>
                <a:spcPts val="0"/>
              </a:spcAft>
              <a:buClr>
                <a:srgbClr val="8A8A8A"/>
              </a:buClr>
              <a:buSzPts val="2000"/>
              <a:buFont typeface="Arial"/>
              <a:buNone/>
              <a:defRPr sz="2000" b="0" i="0" u="none" strike="noStrike" cap="none">
                <a:solidFill>
                  <a:srgbClr val="8A8A8A"/>
                </a:solidFill>
                <a:latin typeface="Cambria"/>
                <a:ea typeface="Cambria"/>
                <a:cs typeface="Cambria"/>
                <a:sym typeface="Cambria"/>
              </a:defRPr>
            </a:lvl2pPr>
            <a:lvl3pPr marL="1371600" marR="0" lvl="2" indent="-228600" algn="l" rtl="0">
              <a:lnSpc>
                <a:spcPct val="90000"/>
              </a:lnSpc>
              <a:spcBef>
                <a:spcPts val="500"/>
              </a:spcBef>
              <a:spcAft>
                <a:spcPts val="0"/>
              </a:spcAft>
              <a:buClr>
                <a:srgbClr val="8A8A8A"/>
              </a:buClr>
              <a:buSzPts val="1800"/>
              <a:buFont typeface="Arial"/>
              <a:buNone/>
              <a:defRPr sz="1800" b="0" i="0" u="none" strike="noStrike" cap="none">
                <a:solidFill>
                  <a:srgbClr val="8A8A8A"/>
                </a:solidFill>
                <a:latin typeface="Cambria"/>
                <a:ea typeface="Cambria"/>
                <a:cs typeface="Cambria"/>
                <a:sym typeface="Cambria"/>
              </a:defRPr>
            </a:lvl3pPr>
            <a:lvl4pPr marL="1828800" marR="0" lvl="3" indent="-228600" algn="l" rtl="0">
              <a:lnSpc>
                <a:spcPct val="90000"/>
              </a:lnSpc>
              <a:spcBef>
                <a:spcPts val="500"/>
              </a:spcBef>
              <a:spcAft>
                <a:spcPts val="0"/>
              </a:spcAft>
              <a:buClr>
                <a:srgbClr val="8A8A8A"/>
              </a:buClr>
              <a:buSzPts val="1600"/>
              <a:buFont typeface="Arial"/>
              <a:buNone/>
              <a:defRPr sz="1600" b="0" i="0" u="none" strike="noStrike" cap="none">
                <a:solidFill>
                  <a:srgbClr val="8A8A8A"/>
                </a:solidFill>
                <a:latin typeface="Cambria"/>
                <a:ea typeface="Cambria"/>
                <a:cs typeface="Cambria"/>
                <a:sym typeface="Cambria"/>
              </a:defRPr>
            </a:lvl4pPr>
            <a:lvl5pPr marL="2286000" marR="0" lvl="4" indent="-228600" algn="l" rtl="0">
              <a:lnSpc>
                <a:spcPct val="90000"/>
              </a:lnSpc>
              <a:spcBef>
                <a:spcPts val="500"/>
              </a:spcBef>
              <a:spcAft>
                <a:spcPts val="0"/>
              </a:spcAft>
              <a:buClr>
                <a:srgbClr val="8A8A8A"/>
              </a:buClr>
              <a:buSzPts val="1600"/>
              <a:buFont typeface="Arial"/>
              <a:buNone/>
              <a:defRPr sz="1600" b="0" i="0" u="none" strike="noStrike" cap="none">
                <a:solidFill>
                  <a:srgbClr val="8A8A8A"/>
                </a:solidFill>
                <a:latin typeface="Cambria"/>
                <a:ea typeface="Cambria"/>
                <a:cs typeface="Cambria"/>
                <a:sym typeface="Cambria"/>
              </a:defRPr>
            </a:lvl5pPr>
            <a:lvl6pPr marL="2743200" marR="0" lvl="5" indent="-228600" algn="l" rtl="0">
              <a:lnSpc>
                <a:spcPct val="90000"/>
              </a:lnSpc>
              <a:spcBef>
                <a:spcPts val="500"/>
              </a:spcBef>
              <a:spcAft>
                <a:spcPts val="0"/>
              </a:spcAft>
              <a:buClr>
                <a:srgbClr val="8A8A8A"/>
              </a:buClr>
              <a:buSzPts val="1600"/>
              <a:buFont typeface="Arial"/>
              <a:buNone/>
              <a:defRPr sz="1600" b="0" i="0" u="none" strike="noStrike" cap="none">
                <a:solidFill>
                  <a:srgbClr val="8A8A8A"/>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A8A8A"/>
              </a:buClr>
              <a:buSzPts val="1600"/>
              <a:buFont typeface="Arial"/>
              <a:buNone/>
              <a:defRPr sz="1600" b="0" i="0" u="none" strike="noStrike" cap="none">
                <a:solidFill>
                  <a:srgbClr val="8A8A8A"/>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A8A8A"/>
              </a:buClr>
              <a:buSzPts val="1600"/>
              <a:buFont typeface="Arial"/>
              <a:buNone/>
              <a:defRPr sz="1600" b="0" i="0" u="none" strike="noStrike" cap="none">
                <a:solidFill>
                  <a:srgbClr val="8A8A8A"/>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A8A8A"/>
              </a:buClr>
              <a:buSzPts val="1600"/>
              <a:buFont typeface="Arial"/>
              <a:buNone/>
              <a:defRPr sz="1600" b="0" i="0" u="none" strike="noStrike" cap="none">
                <a:solidFill>
                  <a:srgbClr val="8A8A8A"/>
                </a:solidFill>
                <a:latin typeface="Calibri"/>
                <a:ea typeface="Calibri"/>
                <a:cs typeface="Calibri"/>
                <a:sym typeface="Calibri"/>
              </a:defRPr>
            </a:lvl9pPr>
          </a:lstStyle>
          <a:p>
            <a:endParaRPr/>
          </a:p>
        </p:txBody>
      </p:sp>
      <p:sp>
        <p:nvSpPr>
          <p:cNvPr id="38" name="Google Shape;3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0" name="Google Shape;4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rgbClr val="FFFFFF"/>
        </a:solidFill>
        <a:effectLst/>
      </p:bgPr>
    </p:bg>
    <p:spTree>
      <p:nvGrpSpPr>
        <p:cNvPr id="1" name="Shape 41"/>
        <p:cNvGrpSpPr/>
        <p:nvPr/>
      </p:nvGrpSpPr>
      <p:grpSpPr>
        <a:xfrm>
          <a:off x="0" y="0"/>
          <a:ext cx="0" cy="0"/>
          <a:chOff x="0" y="0"/>
          <a:chExt cx="0" cy="0"/>
        </a:xfrm>
      </p:grpSpPr>
      <p:sp>
        <p:nvSpPr>
          <p:cNvPr id="42" name="Google Shape;42;p6"/>
          <p:cNvSpPr/>
          <p:nvPr/>
        </p:nvSpPr>
        <p:spPr>
          <a:xfrm>
            <a:off x="0" y="0"/>
            <a:ext cx="12192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3" name="Google Shape;43;p6"/>
          <p:cNvSpPr txBox="1">
            <a:spLocks noGrp="1"/>
          </p:cNvSpPr>
          <p:nvPr>
            <p:ph type="title"/>
          </p:nvPr>
        </p:nvSpPr>
        <p:spPr>
          <a:xfrm>
            <a:off x="838200" y="657761"/>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 name="Google Shape;44;p6"/>
          <p:cNvSpPr txBox="1">
            <a:spLocks noGrp="1"/>
          </p:cNvSpPr>
          <p:nvPr>
            <p:ph type="body" idx="1"/>
          </p:nvPr>
        </p:nvSpPr>
        <p:spPr>
          <a:xfrm>
            <a:off x="838200" y="1460944"/>
            <a:ext cx="5181600" cy="4758881"/>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6"/>
          <p:cNvSpPr txBox="1">
            <a:spLocks noGrp="1"/>
          </p:cNvSpPr>
          <p:nvPr>
            <p:ph type="body" idx="2"/>
          </p:nvPr>
        </p:nvSpPr>
        <p:spPr>
          <a:xfrm>
            <a:off x="6172200" y="1460944"/>
            <a:ext cx="5181600" cy="4758881"/>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6" name="Google Shape;46;p6"/>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
        <p:nvSpPr>
          <p:cNvPr id="47" name="Google Shape;4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8" name="Google Shape;4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9" name="Google Shape;4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Content">
  <p:cSld name="Four Content">
    <p:bg>
      <p:bgPr>
        <a:solidFill>
          <a:srgbClr val="FFFFFF"/>
        </a:solidFill>
        <a:effectLst/>
      </p:bgPr>
    </p:bg>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838200" y="663169"/>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7"/>
          <p:cNvSpPr txBox="1">
            <a:spLocks noGrp="1"/>
          </p:cNvSpPr>
          <p:nvPr>
            <p:ph type="body" idx="1"/>
          </p:nvPr>
        </p:nvSpPr>
        <p:spPr>
          <a:xfrm>
            <a:off x="838200" y="1457505"/>
            <a:ext cx="5159375" cy="216712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7"/>
          <p:cNvSpPr txBox="1">
            <a:spLocks noGrp="1"/>
          </p:cNvSpPr>
          <p:nvPr>
            <p:ph type="body" idx="2"/>
          </p:nvPr>
        </p:nvSpPr>
        <p:spPr>
          <a:xfrm>
            <a:off x="6172200" y="1457095"/>
            <a:ext cx="5181600" cy="21669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7"/>
          <p:cNvSpPr txBox="1">
            <a:spLocks noGrp="1"/>
          </p:cNvSpPr>
          <p:nvPr>
            <p:ph type="body" idx="3"/>
          </p:nvPr>
        </p:nvSpPr>
        <p:spPr>
          <a:xfrm>
            <a:off x="839788" y="4040252"/>
            <a:ext cx="5157787" cy="216827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7"/>
          <p:cNvSpPr txBox="1">
            <a:spLocks noGrp="1"/>
          </p:cNvSpPr>
          <p:nvPr>
            <p:ph type="body" idx="4"/>
          </p:nvPr>
        </p:nvSpPr>
        <p:spPr>
          <a:xfrm>
            <a:off x="6172200" y="4040252"/>
            <a:ext cx="5183188" cy="216827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56" name="Google Shape;56;p7"/>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
        <p:nvSpPr>
          <p:cNvPr id="57" name="Google Shape;5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8" name="Google Shape;5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9" name="Google Shape;5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FFFFFF"/>
        </a:solidFill>
        <a:effectLst/>
      </p:bgPr>
    </p:bg>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838200" y="660957"/>
            <a:ext cx="10515600" cy="624689"/>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2" name="Google Shape;6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63" name="Google Shape;6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64" name="Google Shape;6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cxnSp>
        <p:nvCxnSpPr>
          <p:cNvPr id="65" name="Google Shape;65;p8"/>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o with description ">
  <p:cSld name="Video with description ">
    <p:bg>
      <p:bgPr>
        <a:solidFill>
          <a:srgbClr val="FFFFFF"/>
        </a:solidFill>
        <a:effectLst/>
      </p:bgPr>
    </p:bg>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58697D"/>
              </a:buClr>
              <a:buSzPts val="1600"/>
              <a:buFont typeface="Arial"/>
              <a:buNone/>
              <a:defRPr sz="1600" b="0" i="0" u="none" strike="noStrike" cap="none">
                <a:solidFill>
                  <a:srgbClr val="58697D"/>
                </a:solidFill>
                <a:latin typeface="Cambria"/>
                <a:ea typeface="Cambria"/>
                <a:cs typeface="Cambria"/>
                <a:sym typeface="Cambria"/>
              </a:defRPr>
            </a:lvl1pPr>
            <a:lvl2pPr marL="914400" marR="0" lvl="1" indent="-228600" algn="l" rtl="0">
              <a:lnSpc>
                <a:spcPct val="90000"/>
              </a:lnSpc>
              <a:spcBef>
                <a:spcPts val="500"/>
              </a:spcBef>
              <a:spcAft>
                <a:spcPts val="0"/>
              </a:spcAft>
              <a:buClr>
                <a:srgbClr val="58697D"/>
              </a:buClr>
              <a:buSzPts val="1400"/>
              <a:buFont typeface="Arial"/>
              <a:buNone/>
              <a:defRPr sz="1400" b="0" i="0" u="none" strike="noStrike" cap="none">
                <a:solidFill>
                  <a:srgbClr val="58697D"/>
                </a:solidFill>
                <a:latin typeface="Cambria"/>
                <a:ea typeface="Cambria"/>
                <a:cs typeface="Cambria"/>
                <a:sym typeface="Cambria"/>
              </a:defRPr>
            </a:lvl2pPr>
            <a:lvl3pPr marL="1371600" marR="0" lvl="2" indent="-228600" algn="l" rtl="0">
              <a:lnSpc>
                <a:spcPct val="90000"/>
              </a:lnSpc>
              <a:spcBef>
                <a:spcPts val="500"/>
              </a:spcBef>
              <a:spcAft>
                <a:spcPts val="0"/>
              </a:spcAft>
              <a:buClr>
                <a:srgbClr val="58697D"/>
              </a:buClr>
              <a:buSzPts val="1200"/>
              <a:buFont typeface="Arial"/>
              <a:buNone/>
              <a:defRPr sz="1200" b="0" i="0" u="none" strike="noStrike" cap="none">
                <a:solidFill>
                  <a:srgbClr val="58697D"/>
                </a:solidFill>
                <a:latin typeface="Cambria"/>
                <a:ea typeface="Cambria"/>
                <a:cs typeface="Cambria"/>
                <a:sym typeface="Cambria"/>
              </a:defRPr>
            </a:lvl3pPr>
            <a:lvl4pPr marL="1828800" marR="0" lvl="3" indent="-228600" algn="l" rtl="0">
              <a:lnSpc>
                <a:spcPct val="90000"/>
              </a:lnSpc>
              <a:spcBef>
                <a:spcPts val="500"/>
              </a:spcBef>
              <a:spcAft>
                <a:spcPts val="0"/>
              </a:spcAft>
              <a:buClr>
                <a:srgbClr val="58697D"/>
              </a:buClr>
              <a:buSzPts val="1000"/>
              <a:buFont typeface="Arial"/>
              <a:buNone/>
              <a:defRPr sz="1000" b="0" i="0" u="none" strike="noStrike" cap="none">
                <a:solidFill>
                  <a:srgbClr val="58697D"/>
                </a:solidFill>
                <a:latin typeface="Cambria"/>
                <a:ea typeface="Cambria"/>
                <a:cs typeface="Cambria"/>
                <a:sym typeface="Cambria"/>
              </a:defRPr>
            </a:lvl4pPr>
            <a:lvl5pPr marL="2286000" marR="0" lvl="4" indent="-228600" algn="l" rtl="0">
              <a:lnSpc>
                <a:spcPct val="90000"/>
              </a:lnSpc>
              <a:spcBef>
                <a:spcPts val="500"/>
              </a:spcBef>
              <a:spcAft>
                <a:spcPts val="0"/>
              </a:spcAft>
              <a:buClr>
                <a:srgbClr val="58697D"/>
              </a:buClr>
              <a:buSzPts val="1000"/>
              <a:buFont typeface="Arial"/>
              <a:buNone/>
              <a:defRPr sz="1000" b="0" i="0" u="none" strike="noStrike" cap="none">
                <a:solidFill>
                  <a:srgbClr val="58697D"/>
                </a:solidFill>
                <a:latin typeface="Cambria"/>
                <a:ea typeface="Cambria"/>
                <a:cs typeface="Cambria"/>
                <a:sym typeface="Cambria"/>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Google Shape;69;p9"/>
          <p:cNvSpPr>
            <a:spLocks noGrp="1"/>
          </p:cNvSpPr>
          <p:nvPr>
            <p:ph type="pic" idx="2"/>
          </p:nvPr>
        </p:nvSpPr>
        <p:spPr>
          <a:xfrm>
            <a:off x="5183188" y="954088"/>
            <a:ext cx="6170612" cy="4906962"/>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R="0" lvl="1"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R="0" lvl="2"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R="0" lvl="3"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R="0" lvl="4"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70" name="Google Shape;7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71" name="Google Shape;7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72" name="Google Shape;7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0" marR="0" lvl="1" indent="0" algn="r" rtl="0">
              <a:spcBef>
                <a:spcPts val="0"/>
              </a:spcBef>
              <a:buNone/>
              <a:defRPr sz="1200" b="0" i="0" u="none" strike="noStrike" cap="none">
                <a:solidFill>
                  <a:schemeClr val="dk1"/>
                </a:solidFill>
                <a:latin typeface="Calibri"/>
                <a:ea typeface="Calibri"/>
                <a:cs typeface="Calibri"/>
                <a:sym typeface="Calibri"/>
              </a:defRPr>
            </a:lvl2pPr>
            <a:lvl3pPr marL="0" marR="0" lvl="2" indent="0" algn="r" rtl="0">
              <a:spcBef>
                <a:spcPts val="0"/>
              </a:spcBef>
              <a:buNone/>
              <a:defRPr sz="1200" b="0" i="0" u="none" strike="noStrike" cap="none">
                <a:solidFill>
                  <a:schemeClr val="dk1"/>
                </a:solidFill>
                <a:latin typeface="Calibri"/>
                <a:ea typeface="Calibri"/>
                <a:cs typeface="Calibri"/>
                <a:sym typeface="Calibri"/>
              </a:defRPr>
            </a:lvl3pPr>
            <a:lvl4pPr marL="0" marR="0" lvl="3" indent="0" algn="r" rtl="0">
              <a:spcBef>
                <a:spcPts val="0"/>
              </a:spcBef>
              <a:buNone/>
              <a:defRPr sz="1200" b="0" i="0" u="none" strike="noStrike" cap="none">
                <a:solidFill>
                  <a:schemeClr val="dk1"/>
                </a:solidFill>
                <a:latin typeface="Calibri"/>
                <a:ea typeface="Calibri"/>
                <a:cs typeface="Calibri"/>
                <a:sym typeface="Calibri"/>
              </a:defRPr>
            </a:lvl4pPr>
            <a:lvl5pPr marL="0" marR="0" lvl="4" indent="0" algn="r" rtl="0">
              <a:spcBef>
                <a:spcPts val="0"/>
              </a:spcBef>
              <a:buNone/>
              <a:defRPr sz="1200" b="0" i="0" u="none" strike="noStrike" cap="none">
                <a:solidFill>
                  <a:schemeClr val="dk1"/>
                </a:solidFill>
                <a:latin typeface="Calibri"/>
                <a:ea typeface="Calibri"/>
                <a:cs typeface="Calibri"/>
                <a:sym typeface="Calibri"/>
              </a:defRPr>
            </a:lvl5pPr>
            <a:lvl6pPr marL="0" marR="0" lvl="5" indent="0" algn="r" rtl="0">
              <a:spcBef>
                <a:spcPts val="0"/>
              </a:spcBef>
              <a:buNone/>
              <a:defRPr sz="1200" b="0" i="0" u="none" strike="noStrike" cap="none">
                <a:solidFill>
                  <a:schemeClr val="dk1"/>
                </a:solidFill>
                <a:latin typeface="Calibri"/>
                <a:ea typeface="Calibri"/>
                <a:cs typeface="Calibri"/>
                <a:sym typeface="Calibri"/>
              </a:defRPr>
            </a:lvl6pPr>
            <a:lvl7pPr marL="0" marR="0" lvl="6" indent="0" algn="r" rtl="0">
              <a:spcBef>
                <a:spcPts val="0"/>
              </a:spcBef>
              <a:buNone/>
              <a:defRPr sz="1200" b="0" i="0" u="none" strike="noStrike" cap="none">
                <a:solidFill>
                  <a:schemeClr val="dk1"/>
                </a:solidFill>
                <a:latin typeface="Calibri"/>
                <a:ea typeface="Calibri"/>
                <a:cs typeface="Calibri"/>
                <a:sym typeface="Calibri"/>
              </a:defRPr>
            </a:lvl7pPr>
            <a:lvl8pPr marL="0" marR="0" lvl="7" indent="0" algn="r" rtl="0">
              <a:spcBef>
                <a:spcPts val="0"/>
              </a:spcBef>
              <a:buNone/>
              <a:defRPr sz="1200" b="0" i="0" u="none" strike="noStrike" cap="none">
                <a:solidFill>
                  <a:schemeClr val="dk1"/>
                </a:solidFill>
                <a:latin typeface="Calibri"/>
                <a:ea typeface="Calibri"/>
                <a:cs typeface="Calibri"/>
                <a:sym typeface="Calibri"/>
              </a:defRPr>
            </a:lvl8pPr>
            <a:lvl9pPr marL="0" marR="0" lvl="8" indent="0" algn="r" rtl="0">
              <a:spcBef>
                <a:spcPts val="0"/>
              </a:spcBef>
              <a:buNone/>
              <a:defRPr sz="12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cxnSp>
        <p:nvCxnSpPr>
          <p:cNvPr id="73" name="Google Shape;73;p9"/>
          <p:cNvCxnSpPr/>
          <p:nvPr/>
        </p:nvCxnSpPr>
        <p:spPr>
          <a:xfrm rot="10800000" flipH="1">
            <a:off x="914401" y="2049681"/>
            <a:ext cx="3857624" cy="7719"/>
          </a:xfrm>
          <a:prstGeom prst="straightConnector1">
            <a:avLst/>
          </a:prstGeom>
          <a:noFill/>
          <a:ln w="9525" cap="flat" cmpd="sng">
            <a:solidFill>
              <a:srgbClr val="58697D"/>
            </a:solidFill>
            <a:prstDash val="solid"/>
            <a:miter lim="800000"/>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rgbClr val="FFFFFF"/>
        </a:solidFill>
        <a:effectLst/>
      </p:bgPr>
    </p:bg>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Google Shape;76;p10"/>
          <p:cNvSpPr txBox="1">
            <a:spLocks noGrp="1"/>
          </p:cNvSpPr>
          <p:nvPr>
            <p:ph type="body" idx="1"/>
          </p:nvPr>
        </p:nvSpPr>
        <p:spPr>
          <a:xfrm>
            <a:off x="839788" y="2230654"/>
            <a:ext cx="3932237" cy="3465080"/>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58697D"/>
              </a:buClr>
              <a:buSzPts val="1600"/>
              <a:buFont typeface="Arial"/>
              <a:buNone/>
              <a:defRPr sz="1600" b="0" i="0" u="none" strike="noStrike" cap="none">
                <a:solidFill>
                  <a:srgbClr val="58697D"/>
                </a:solidFill>
                <a:latin typeface="Cambria"/>
                <a:ea typeface="Cambria"/>
                <a:cs typeface="Cambria"/>
                <a:sym typeface="Cambria"/>
              </a:defRPr>
            </a:lvl1pPr>
            <a:lvl2pPr marL="914400" marR="0" lvl="1" indent="-228600" algn="l" rtl="0">
              <a:lnSpc>
                <a:spcPct val="90000"/>
              </a:lnSpc>
              <a:spcBef>
                <a:spcPts val="500"/>
              </a:spcBef>
              <a:spcAft>
                <a:spcPts val="0"/>
              </a:spcAft>
              <a:buClr>
                <a:srgbClr val="58697D"/>
              </a:buClr>
              <a:buSzPts val="1400"/>
              <a:buFont typeface="Arial"/>
              <a:buNone/>
              <a:defRPr sz="1400" b="0" i="0" u="none" strike="noStrike" cap="none">
                <a:solidFill>
                  <a:srgbClr val="58697D"/>
                </a:solidFill>
                <a:latin typeface="Cambria"/>
                <a:ea typeface="Cambria"/>
                <a:cs typeface="Cambria"/>
                <a:sym typeface="Cambria"/>
              </a:defRPr>
            </a:lvl2pPr>
            <a:lvl3pPr marL="1371600" marR="0" lvl="2" indent="-228600" algn="l" rtl="0">
              <a:lnSpc>
                <a:spcPct val="90000"/>
              </a:lnSpc>
              <a:spcBef>
                <a:spcPts val="500"/>
              </a:spcBef>
              <a:spcAft>
                <a:spcPts val="0"/>
              </a:spcAft>
              <a:buClr>
                <a:srgbClr val="58697D"/>
              </a:buClr>
              <a:buSzPts val="1200"/>
              <a:buFont typeface="Arial"/>
              <a:buNone/>
              <a:defRPr sz="1200" b="0" i="0" u="none" strike="noStrike" cap="none">
                <a:solidFill>
                  <a:srgbClr val="58697D"/>
                </a:solidFill>
                <a:latin typeface="Cambria"/>
                <a:ea typeface="Cambria"/>
                <a:cs typeface="Cambria"/>
                <a:sym typeface="Cambria"/>
              </a:defRPr>
            </a:lvl3pPr>
            <a:lvl4pPr marL="1828800" marR="0" lvl="3" indent="-228600" algn="l" rtl="0">
              <a:lnSpc>
                <a:spcPct val="90000"/>
              </a:lnSpc>
              <a:spcBef>
                <a:spcPts val="500"/>
              </a:spcBef>
              <a:spcAft>
                <a:spcPts val="0"/>
              </a:spcAft>
              <a:buClr>
                <a:srgbClr val="58697D"/>
              </a:buClr>
              <a:buSzPts val="1000"/>
              <a:buFont typeface="Arial"/>
              <a:buNone/>
              <a:defRPr sz="1000" b="0" i="0" u="none" strike="noStrike" cap="none">
                <a:solidFill>
                  <a:srgbClr val="58697D"/>
                </a:solidFill>
                <a:latin typeface="Cambria"/>
                <a:ea typeface="Cambria"/>
                <a:cs typeface="Cambria"/>
                <a:sym typeface="Cambria"/>
              </a:defRPr>
            </a:lvl4pPr>
            <a:lvl5pPr marL="2286000" marR="0" lvl="4" indent="-228600" algn="l" rtl="0">
              <a:lnSpc>
                <a:spcPct val="90000"/>
              </a:lnSpc>
              <a:spcBef>
                <a:spcPts val="500"/>
              </a:spcBef>
              <a:spcAft>
                <a:spcPts val="0"/>
              </a:spcAft>
              <a:buClr>
                <a:srgbClr val="58697D"/>
              </a:buClr>
              <a:buSzPts val="1000"/>
              <a:buFont typeface="Arial"/>
              <a:buNone/>
              <a:defRPr sz="1000" b="0" i="0" u="none" strike="noStrike" cap="none">
                <a:solidFill>
                  <a:srgbClr val="58697D"/>
                </a:solidFill>
                <a:latin typeface="Cambria"/>
                <a:ea typeface="Cambria"/>
                <a:cs typeface="Cambria"/>
                <a:sym typeface="Cambria"/>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7" name="Google Shape;7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58697D"/>
              </a:buClr>
              <a:buSzPts val="3200"/>
              <a:buFont typeface="Arial"/>
              <a:buNone/>
              <a:defRPr sz="3200" b="0" i="0" u="none" strike="noStrike" cap="none">
                <a:solidFill>
                  <a:srgbClr val="58697D"/>
                </a:solidFill>
                <a:latin typeface="Cambria"/>
                <a:ea typeface="Cambria"/>
                <a:cs typeface="Cambria"/>
                <a:sym typeface="Cambria"/>
              </a:defRPr>
            </a:lvl1pPr>
            <a:lvl2pPr marR="0" lvl="1" algn="l" rtl="0">
              <a:lnSpc>
                <a:spcPct val="90000"/>
              </a:lnSpc>
              <a:spcBef>
                <a:spcPts val="500"/>
              </a:spcBef>
              <a:spcAft>
                <a:spcPts val="0"/>
              </a:spcAft>
              <a:buClr>
                <a:srgbClr val="58697D"/>
              </a:buClr>
              <a:buSzPts val="2800"/>
              <a:buFont typeface="Arial"/>
              <a:buNone/>
              <a:defRPr sz="2800" b="0" i="0" u="none" strike="noStrike" cap="none">
                <a:solidFill>
                  <a:srgbClr val="58697D"/>
                </a:solidFill>
                <a:latin typeface="Cambria"/>
                <a:ea typeface="Cambria"/>
                <a:cs typeface="Cambria"/>
                <a:sym typeface="Cambria"/>
              </a:defRPr>
            </a:lvl2pPr>
            <a:lvl3pPr marR="0" lvl="2" algn="l" rtl="0">
              <a:lnSpc>
                <a:spcPct val="90000"/>
              </a:lnSpc>
              <a:spcBef>
                <a:spcPts val="500"/>
              </a:spcBef>
              <a:spcAft>
                <a:spcPts val="0"/>
              </a:spcAft>
              <a:buClr>
                <a:srgbClr val="58697D"/>
              </a:buClr>
              <a:buSzPts val="2400"/>
              <a:buFont typeface="Arial"/>
              <a:buNone/>
              <a:defRPr sz="2400" b="0" i="0" u="none" strike="noStrike" cap="none">
                <a:solidFill>
                  <a:srgbClr val="58697D"/>
                </a:solidFill>
                <a:latin typeface="Cambria"/>
                <a:ea typeface="Cambria"/>
                <a:cs typeface="Cambria"/>
                <a:sym typeface="Cambria"/>
              </a:defRPr>
            </a:lvl3pPr>
            <a:lvl4pPr marR="0" lvl="3" algn="l" rtl="0">
              <a:lnSpc>
                <a:spcPct val="90000"/>
              </a:lnSpc>
              <a:spcBef>
                <a:spcPts val="500"/>
              </a:spcBef>
              <a:spcAft>
                <a:spcPts val="0"/>
              </a:spcAft>
              <a:buClr>
                <a:srgbClr val="58697D"/>
              </a:buClr>
              <a:buSzPts val="2000"/>
              <a:buFont typeface="Arial"/>
              <a:buNone/>
              <a:defRPr sz="2000" b="0" i="0" u="none" strike="noStrike" cap="none">
                <a:solidFill>
                  <a:srgbClr val="58697D"/>
                </a:solidFill>
                <a:latin typeface="Cambria"/>
                <a:ea typeface="Cambria"/>
                <a:cs typeface="Cambria"/>
                <a:sym typeface="Cambria"/>
              </a:defRPr>
            </a:lvl4pPr>
            <a:lvl5pPr marR="0" lvl="4" algn="l" rtl="0">
              <a:lnSpc>
                <a:spcPct val="90000"/>
              </a:lnSpc>
              <a:spcBef>
                <a:spcPts val="500"/>
              </a:spcBef>
              <a:spcAft>
                <a:spcPts val="0"/>
              </a:spcAft>
              <a:buClr>
                <a:srgbClr val="58697D"/>
              </a:buClr>
              <a:buSzPts val="2000"/>
              <a:buFont typeface="Arial"/>
              <a:buNone/>
              <a:defRPr sz="2000" b="0" i="0" u="none" strike="noStrike" cap="none">
                <a:solidFill>
                  <a:srgbClr val="58697D"/>
                </a:solidFill>
                <a:latin typeface="Cambria"/>
                <a:ea typeface="Cambria"/>
                <a:cs typeface="Cambria"/>
                <a:sym typeface="Cambria"/>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78" name="Google Shape;7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79" name="Google Shape;7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0" name="Google Shape;8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0" marR="0" lvl="1" indent="0" algn="r" rtl="0">
              <a:spcBef>
                <a:spcPts val="0"/>
              </a:spcBef>
              <a:buNone/>
              <a:defRPr sz="1200" b="0" i="0" u="none" strike="noStrike" cap="none">
                <a:solidFill>
                  <a:schemeClr val="dk1"/>
                </a:solidFill>
                <a:latin typeface="Calibri"/>
                <a:ea typeface="Calibri"/>
                <a:cs typeface="Calibri"/>
                <a:sym typeface="Calibri"/>
              </a:defRPr>
            </a:lvl2pPr>
            <a:lvl3pPr marL="0" marR="0" lvl="2" indent="0" algn="r" rtl="0">
              <a:spcBef>
                <a:spcPts val="0"/>
              </a:spcBef>
              <a:buNone/>
              <a:defRPr sz="1200" b="0" i="0" u="none" strike="noStrike" cap="none">
                <a:solidFill>
                  <a:schemeClr val="dk1"/>
                </a:solidFill>
                <a:latin typeface="Calibri"/>
                <a:ea typeface="Calibri"/>
                <a:cs typeface="Calibri"/>
                <a:sym typeface="Calibri"/>
              </a:defRPr>
            </a:lvl3pPr>
            <a:lvl4pPr marL="0" marR="0" lvl="3" indent="0" algn="r" rtl="0">
              <a:spcBef>
                <a:spcPts val="0"/>
              </a:spcBef>
              <a:buNone/>
              <a:defRPr sz="1200" b="0" i="0" u="none" strike="noStrike" cap="none">
                <a:solidFill>
                  <a:schemeClr val="dk1"/>
                </a:solidFill>
                <a:latin typeface="Calibri"/>
                <a:ea typeface="Calibri"/>
                <a:cs typeface="Calibri"/>
                <a:sym typeface="Calibri"/>
              </a:defRPr>
            </a:lvl4pPr>
            <a:lvl5pPr marL="0" marR="0" lvl="4" indent="0" algn="r" rtl="0">
              <a:spcBef>
                <a:spcPts val="0"/>
              </a:spcBef>
              <a:buNone/>
              <a:defRPr sz="1200" b="0" i="0" u="none" strike="noStrike" cap="none">
                <a:solidFill>
                  <a:schemeClr val="dk1"/>
                </a:solidFill>
                <a:latin typeface="Calibri"/>
                <a:ea typeface="Calibri"/>
                <a:cs typeface="Calibri"/>
                <a:sym typeface="Calibri"/>
              </a:defRPr>
            </a:lvl5pPr>
            <a:lvl6pPr marL="0" marR="0" lvl="5" indent="0" algn="r" rtl="0">
              <a:spcBef>
                <a:spcPts val="0"/>
              </a:spcBef>
              <a:buNone/>
              <a:defRPr sz="1200" b="0" i="0" u="none" strike="noStrike" cap="none">
                <a:solidFill>
                  <a:schemeClr val="dk1"/>
                </a:solidFill>
                <a:latin typeface="Calibri"/>
                <a:ea typeface="Calibri"/>
                <a:cs typeface="Calibri"/>
                <a:sym typeface="Calibri"/>
              </a:defRPr>
            </a:lvl6pPr>
            <a:lvl7pPr marL="0" marR="0" lvl="6" indent="0" algn="r" rtl="0">
              <a:spcBef>
                <a:spcPts val="0"/>
              </a:spcBef>
              <a:buNone/>
              <a:defRPr sz="1200" b="0" i="0" u="none" strike="noStrike" cap="none">
                <a:solidFill>
                  <a:schemeClr val="dk1"/>
                </a:solidFill>
                <a:latin typeface="Calibri"/>
                <a:ea typeface="Calibri"/>
                <a:cs typeface="Calibri"/>
                <a:sym typeface="Calibri"/>
              </a:defRPr>
            </a:lvl7pPr>
            <a:lvl8pPr marL="0" marR="0" lvl="7" indent="0" algn="r" rtl="0">
              <a:spcBef>
                <a:spcPts val="0"/>
              </a:spcBef>
              <a:buNone/>
              <a:defRPr sz="1200" b="0" i="0" u="none" strike="noStrike" cap="none">
                <a:solidFill>
                  <a:schemeClr val="dk1"/>
                </a:solidFill>
                <a:latin typeface="Calibri"/>
                <a:ea typeface="Calibri"/>
                <a:cs typeface="Calibri"/>
                <a:sym typeface="Calibri"/>
              </a:defRPr>
            </a:lvl8pPr>
            <a:lvl9pPr marL="0" marR="0" lvl="8" indent="0" algn="r" rtl="0">
              <a:spcBef>
                <a:spcPts val="0"/>
              </a:spcBef>
              <a:buNone/>
              <a:defRPr sz="12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cxnSp>
        <p:nvCxnSpPr>
          <p:cNvPr id="81" name="Google Shape;81;p10"/>
          <p:cNvCxnSpPr/>
          <p:nvPr/>
        </p:nvCxnSpPr>
        <p:spPr>
          <a:xfrm rot="10800000" flipH="1">
            <a:off x="914401" y="2049681"/>
            <a:ext cx="3857624" cy="7719"/>
          </a:xfrm>
          <a:prstGeom prst="straightConnector1">
            <a:avLst/>
          </a:prstGeom>
          <a:noFill/>
          <a:ln w="9525" cap="flat" cmpd="sng">
            <a:solidFill>
              <a:srgbClr val="58697D"/>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ccessible Display Equations">
  <p:cSld name="Accessible Display Equations">
    <p:bg>
      <p:bgPr>
        <a:solidFill>
          <a:srgbClr val="FFFFFF"/>
        </a:solidFill>
        <a:effectLst/>
      </p:bgPr>
    </p:bg>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838199" y="660400"/>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1"/>
          <p:cNvSpPr txBox="1">
            <a:spLocks noGrp="1"/>
          </p:cNvSpPr>
          <p:nvPr>
            <p:ph type="body" idx="1"/>
          </p:nvPr>
        </p:nvSpPr>
        <p:spPr>
          <a:xfrm>
            <a:off x="838200" y="1459431"/>
            <a:ext cx="11207496" cy="464058"/>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0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1"/>
          <p:cNvSpPr txBox="1">
            <a:spLocks noGrp="1"/>
          </p:cNvSpPr>
          <p:nvPr>
            <p:ph type="body" idx="2"/>
          </p:nvPr>
        </p:nvSpPr>
        <p:spPr>
          <a:xfrm>
            <a:off x="838200" y="3024937"/>
            <a:ext cx="11207496" cy="464058"/>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0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11"/>
          <p:cNvSpPr txBox="1">
            <a:spLocks noGrp="1"/>
          </p:cNvSpPr>
          <p:nvPr>
            <p:ph type="body" idx="3"/>
          </p:nvPr>
        </p:nvSpPr>
        <p:spPr>
          <a:xfrm>
            <a:off x="838199" y="4590443"/>
            <a:ext cx="11207497" cy="89154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0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87" name="Google Shape;87;p11"/>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
        <p:nvSpPr>
          <p:cNvPr id="88" name="Google Shape;8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9" name="Google Shape;8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90" name="Google Shape;9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0" marR="0" lvl="1" indent="0" algn="r" rtl="0">
              <a:spcBef>
                <a:spcPts val="0"/>
              </a:spcBef>
              <a:buNone/>
              <a:defRPr sz="1200" b="0" i="0" u="none" strike="noStrike" cap="none">
                <a:solidFill>
                  <a:schemeClr val="dk1"/>
                </a:solidFill>
                <a:latin typeface="Calibri"/>
                <a:ea typeface="Calibri"/>
                <a:cs typeface="Calibri"/>
                <a:sym typeface="Calibri"/>
              </a:defRPr>
            </a:lvl2pPr>
            <a:lvl3pPr marL="0" marR="0" lvl="2" indent="0" algn="r" rtl="0">
              <a:spcBef>
                <a:spcPts val="0"/>
              </a:spcBef>
              <a:buNone/>
              <a:defRPr sz="1200" b="0" i="0" u="none" strike="noStrike" cap="none">
                <a:solidFill>
                  <a:schemeClr val="dk1"/>
                </a:solidFill>
                <a:latin typeface="Calibri"/>
                <a:ea typeface="Calibri"/>
                <a:cs typeface="Calibri"/>
                <a:sym typeface="Calibri"/>
              </a:defRPr>
            </a:lvl3pPr>
            <a:lvl4pPr marL="0" marR="0" lvl="3" indent="0" algn="r" rtl="0">
              <a:spcBef>
                <a:spcPts val="0"/>
              </a:spcBef>
              <a:buNone/>
              <a:defRPr sz="1200" b="0" i="0" u="none" strike="noStrike" cap="none">
                <a:solidFill>
                  <a:schemeClr val="dk1"/>
                </a:solidFill>
                <a:latin typeface="Calibri"/>
                <a:ea typeface="Calibri"/>
                <a:cs typeface="Calibri"/>
                <a:sym typeface="Calibri"/>
              </a:defRPr>
            </a:lvl4pPr>
            <a:lvl5pPr marL="0" marR="0" lvl="4" indent="0" algn="r" rtl="0">
              <a:spcBef>
                <a:spcPts val="0"/>
              </a:spcBef>
              <a:buNone/>
              <a:defRPr sz="1200" b="0" i="0" u="none" strike="noStrike" cap="none">
                <a:solidFill>
                  <a:schemeClr val="dk1"/>
                </a:solidFill>
                <a:latin typeface="Calibri"/>
                <a:ea typeface="Calibri"/>
                <a:cs typeface="Calibri"/>
                <a:sym typeface="Calibri"/>
              </a:defRPr>
            </a:lvl5pPr>
            <a:lvl6pPr marL="0" marR="0" lvl="5" indent="0" algn="r" rtl="0">
              <a:spcBef>
                <a:spcPts val="0"/>
              </a:spcBef>
              <a:buNone/>
              <a:defRPr sz="1200" b="0" i="0" u="none" strike="noStrike" cap="none">
                <a:solidFill>
                  <a:schemeClr val="dk1"/>
                </a:solidFill>
                <a:latin typeface="Calibri"/>
                <a:ea typeface="Calibri"/>
                <a:cs typeface="Calibri"/>
                <a:sym typeface="Calibri"/>
              </a:defRPr>
            </a:lvl6pPr>
            <a:lvl7pPr marL="0" marR="0" lvl="6" indent="0" algn="r" rtl="0">
              <a:spcBef>
                <a:spcPts val="0"/>
              </a:spcBef>
              <a:buNone/>
              <a:defRPr sz="1200" b="0" i="0" u="none" strike="noStrike" cap="none">
                <a:solidFill>
                  <a:schemeClr val="dk1"/>
                </a:solidFill>
                <a:latin typeface="Calibri"/>
                <a:ea typeface="Calibri"/>
                <a:cs typeface="Calibri"/>
                <a:sym typeface="Calibri"/>
              </a:defRPr>
            </a:lvl7pPr>
            <a:lvl8pPr marL="0" marR="0" lvl="7" indent="0" algn="r" rtl="0">
              <a:spcBef>
                <a:spcPts val="0"/>
              </a:spcBef>
              <a:buNone/>
              <a:defRPr sz="1200" b="0" i="0" u="none" strike="noStrike" cap="none">
                <a:solidFill>
                  <a:schemeClr val="dk1"/>
                </a:solidFill>
                <a:latin typeface="Calibri"/>
                <a:ea typeface="Calibri"/>
                <a:cs typeface="Calibri"/>
                <a:sym typeface="Calibri"/>
              </a:defRPr>
            </a:lvl8pPr>
            <a:lvl9pPr marL="0" marR="0" lvl="8" indent="0" algn="r" rtl="0">
              <a:spcBef>
                <a:spcPts val="0"/>
              </a:spcBef>
              <a:buNone/>
              <a:defRPr sz="12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cessible Inline Equations">
  <p:cSld name="Accessible Inline Equations">
    <p:bg>
      <p:bgPr>
        <a:solidFill>
          <a:srgbClr val="FFFFFF"/>
        </a:solidFill>
        <a:effectLst/>
      </p:bgPr>
    </p:bg>
    <p:spTree>
      <p:nvGrpSpPr>
        <p:cNvPr id="1" name="Shape 91"/>
        <p:cNvGrpSpPr/>
        <p:nvPr/>
      </p:nvGrpSpPr>
      <p:grpSpPr>
        <a:xfrm>
          <a:off x="0" y="0"/>
          <a:ext cx="0" cy="0"/>
          <a:chOff x="0" y="0"/>
          <a:chExt cx="0" cy="0"/>
        </a:xfrm>
      </p:grpSpPr>
      <p:sp>
        <p:nvSpPr>
          <p:cNvPr id="92" name="Google Shape;92;p12"/>
          <p:cNvSpPr txBox="1">
            <a:spLocks noGrp="1"/>
          </p:cNvSpPr>
          <p:nvPr>
            <p:ph type="title"/>
          </p:nvPr>
        </p:nvSpPr>
        <p:spPr>
          <a:xfrm>
            <a:off x="838200" y="660633"/>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 name="Google Shape;93;p12"/>
          <p:cNvSpPr txBox="1">
            <a:spLocks noGrp="1"/>
          </p:cNvSpPr>
          <p:nvPr>
            <p:ph type="body" idx="1"/>
          </p:nvPr>
        </p:nvSpPr>
        <p:spPr>
          <a:xfrm>
            <a:off x="838199" y="1455738"/>
            <a:ext cx="10525125" cy="599204"/>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0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1pPr>
            <a:lvl2pPr marL="914400" marR="0" lvl="1" indent="-228600" algn="l" rtl="0">
              <a:lnSpc>
                <a:spcPct val="90000"/>
              </a:lnSpc>
              <a:spcBef>
                <a:spcPts val="500"/>
              </a:spcBef>
              <a:spcAft>
                <a:spcPts val="0"/>
              </a:spcAft>
              <a:buClr>
                <a:srgbClr val="58697D"/>
              </a:buClr>
              <a:buSzPts val="2400"/>
              <a:buFont typeface="Arial"/>
              <a:buNone/>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12"/>
          <p:cNvSpPr txBox="1">
            <a:spLocks noGrp="1"/>
          </p:cNvSpPr>
          <p:nvPr>
            <p:ph type="body" idx="2"/>
          </p:nvPr>
        </p:nvSpPr>
        <p:spPr>
          <a:xfrm>
            <a:off x="838199" y="2703513"/>
            <a:ext cx="10525125" cy="98425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0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228600" algn="l" rtl="0">
              <a:lnSpc>
                <a:spcPct val="90000"/>
              </a:lnSpc>
              <a:spcBef>
                <a:spcPts val="500"/>
              </a:spcBef>
              <a:spcAft>
                <a:spcPts val="0"/>
              </a:spcAft>
              <a:buClr>
                <a:srgbClr val="58697D"/>
              </a:buClr>
              <a:buSzPts val="2000"/>
              <a:buFont typeface="Arial"/>
              <a:buNone/>
              <a:defRPr sz="2000" b="0" i="0" u="none" strike="noStrike" cap="none">
                <a:solidFill>
                  <a:srgbClr val="58697D"/>
                </a:solidFill>
                <a:latin typeface="Cambria"/>
                <a:ea typeface="Cambria"/>
                <a:cs typeface="Cambria"/>
                <a:sym typeface="Cambria"/>
              </a:defRPr>
            </a:lvl3pPr>
            <a:lvl4pPr marL="1828800" marR="0" lvl="3" indent="-228600" algn="l" rtl="0">
              <a:lnSpc>
                <a:spcPct val="90000"/>
              </a:lnSpc>
              <a:spcBef>
                <a:spcPts val="500"/>
              </a:spcBef>
              <a:spcAft>
                <a:spcPts val="0"/>
              </a:spcAft>
              <a:buClr>
                <a:srgbClr val="58697D"/>
              </a:buClr>
              <a:buSzPts val="1800"/>
              <a:buFont typeface="Arial"/>
              <a:buNone/>
              <a:defRPr sz="1800" b="0" i="0" u="none" strike="noStrike" cap="none">
                <a:solidFill>
                  <a:srgbClr val="58697D"/>
                </a:solidFill>
                <a:latin typeface="Cambria"/>
                <a:ea typeface="Cambria"/>
                <a:cs typeface="Cambria"/>
                <a:sym typeface="Cambria"/>
              </a:defRPr>
            </a:lvl4pPr>
            <a:lvl5pPr marL="2286000" marR="0" lvl="4" indent="-228600" algn="l" rtl="0">
              <a:lnSpc>
                <a:spcPct val="90000"/>
              </a:lnSpc>
              <a:spcBef>
                <a:spcPts val="500"/>
              </a:spcBef>
              <a:spcAft>
                <a:spcPts val="0"/>
              </a:spcAft>
              <a:buClr>
                <a:srgbClr val="58697D"/>
              </a:buClr>
              <a:buSzPts val="1800"/>
              <a:buFont typeface="Arial"/>
              <a:buNone/>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2"/>
          <p:cNvSpPr txBox="1">
            <a:spLocks noGrp="1"/>
          </p:cNvSpPr>
          <p:nvPr>
            <p:ph type="body" idx="3"/>
          </p:nvPr>
        </p:nvSpPr>
        <p:spPr>
          <a:xfrm>
            <a:off x="813898" y="4243189"/>
            <a:ext cx="10539902" cy="1135056"/>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0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1pPr>
            <a:lvl2pPr marL="914400" marR="0" lvl="1" indent="-228600" algn="l" rtl="0">
              <a:lnSpc>
                <a:spcPct val="90000"/>
              </a:lnSpc>
              <a:spcBef>
                <a:spcPts val="500"/>
              </a:spcBef>
              <a:spcAft>
                <a:spcPts val="0"/>
              </a:spcAft>
              <a:buClr>
                <a:srgbClr val="58697D"/>
              </a:buClr>
              <a:buSzPts val="2400"/>
              <a:buFont typeface="Arial"/>
              <a:buNone/>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96" name="Google Shape;96;p12"/>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
        <p:nvSpPr>
          <p:cNvPr id="97" name="Google Shape;9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98" name="Google Shape;9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99" name="Google Shape;9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losing Credits">
  <p:cSld name="Closing Credits">
    <p:bg>
      <p:bgPr>
        <a:solidFill>
          <a:srgbClr val="FFFFFF"/>
        </a:solidFill>
        <a:effectLst/>
      </p:bgPr>
    </p:bg>
    <p:spTree>
      <p:nvGrpSpPr>
        <p:cNvPr id="1" name="Shape 100"/>
        <p:cNvGrpSpPr/>
        <p:nvPr/>
      </p:nvGrpSpPr>
      <p:grpSpPr>
        <a:xfrm>
          <a:off x="0" y="0"/>
          <a:ext cx="0" cy="0"/>
          <a:chOff x="0" y="0"/>
          <a:chExt cx="0" cy="0"/>
        </a:xfrm>
      </p:grpSpPr>
      <p:sp>
        <p:nvSpPr>
          <p:cNvPr id="101" name="Google Shape;101;p13"/>
          <p:cNvSpPr txBox="1">
            <a:spLocks noGrp="1"/>
          </p:cNvSpPr>
          <p:nvPr>
            <p:ph type="title"/>
          </p:nvPr>
        </p:nvSpPr>
        <p:spPr>
          <a:xfrm>
            <a:off x="838200" y="657761"/>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7B80"/>
              </a:buClr>
              <a:buSzPts val="3200"/>
              <a:buFont typeface="Calibri"/>
              <a:buNone/>
              <a:defRPr sz="3200" b="1" i="0" u="none" strike="noStrike" cap="none">
                <a:solidFill>
                  <a:srgbClr val="007B8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13"/>
          <p:cNvSpPr txBox="1">
            <a:spLocks noGrp="1"/>
          </p:cNvSpPr>
          <p:nvPr>
            <p:ph type="body" idx="1"/>
          </p:nvPr>
        </p:nvSpPr>
        <p:spPr>
          <a:xfrm>
            <a:off x="838200" y="1456791"/>
            <a:ext cx="8552234" cy="475547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58697D"/>
              </a:buClr>
              <a:buSzPts val="2400"/>
              <a:buFont typeface="Arial"/>
              <a:buNone/>
              <a:defRPr sz="24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03" name="Google Shape;103;p13"/>
          <p:cNvCxnSpPr/>
          <p:nvPr/>
        </p:nvCxnSpPr>
        <p:spPr>
          <a:xfrm rot="10800000" flipH="1">
            <a:off x="914401" y="1257300"/>
            <a:ext cx="10387519" cy="25150"/>
          </a:xfrm>
          <a:prstGeom prst="straightConnector1">
            <a:avLst/>
          </a:prstGeom>
          <a:noFill/>
          <a:ln w="9525" cap="flat" cmpd="sng">
            <a:solidFill>
              <a:srgbClr val="58697D"/>
            </a:solidFill>
            <a:prstDash val="solid"/>
            <a:miter lim="800000"/>
            <a:headEnd type="none" w="sm" len="sm"/>
            <a:tailEnd type="none" w="sm" len="sm"/>
          </a:ln>
        </p:spPr>
      </p:cxnSp>
      <p:sp>
        <p:nvSpPr>
          <p:cNvPr id="104" name="Google Shape;10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5" name="Google Shape;10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5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06" name="Google Shape;10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00" b="0" i="0" u="none" strike="noStrike" cap="none">
                <a:solidFill>
                  <a:schemeClr val="dk1"/>
                </a:solidFill>
                <a:latin typeface="Calibri"/>
                <a:ea typeface="Calibri"/>
                <a:cs typeface="Calibri"/>
                <a:sym typeface="Calibri"/>
              </a:defRPr>
            </a:lvl1pPr>
            <a:lvl2pPr marL="0" marR="0" lvl="1" indent="0" algn="r" rtl="0">
              <a:spcBef>
                <a:spcPts val="0"/>
              </a:spcBef>
              <a:buNone/>
              <a:defRPr sz="1500" b="0" i="0" u="none" strike="noStrike" cap="none">
                <a:solidFill>
                  <a:schemeClr val="dk1"/>
                </a:solidFill>
                <a:latin typeface="Calibri"/>
                <a:ea typeface="Calibri"/>
                <a:cs typeface="Calibri"/>
                <a:sym typeface="Calibri"/>
              </a:defRPr>
            </a:lvl2pPr>
            <a:lvl3pPr marL="0" marR="0" lvl="2" indent="0" algn="r" rtl="0">
              <a:spcBef>
                <a:spcPts val="0"/>
              </a:spcBef>
              <a:buNone/>
              <a:defRPr sz="1500" b="0" i="0" u="none" strike="noStrike" cap="none">
                <a:solidFill>
                  <a:schemeClr val="dk1"/>
                </a:solidFill>
                <a:latin typeface="Calibri"/>
                <a:ea typeface="Calibri"/>
                <a:cs typeface="Calibri"/>
                <a:sym typeface="Calibri"/>
              </a:defRPr>
            </a:lvl3pPr>
            <a:lvl4pPr marL="0" marR="0" lvl="3" indent="0" algn="r" rtl="0">
              <a:spcBef>
                <a:spcPts val="0"/>
              </a:spcBef>
              <a:buNone/>
              <a:defRPr sz="1500" b="0" i="0" u="none" strike="noStrike" cap="none">
                <a:solidFill>
                  <a:schemeClr val="dk1"/>
                </a:solidFill>
                <a:latin typeface="Calibri"/>
                <a:ea typeface="Calibri"/>
                <a:cs typeface="Calibri"/>
                <a:sym typeface="Calibri"/>
              </a:defRPr>
            </a:lvl4pPr>
            <a:lvl5pPr marL="0" marR="0" lvl="4" indent="0" algn="r" rtl="0">
              <a:spcBef>
                <a:spcPts val="0"/>
              </a:spcBef>
              <a:buNone/>
              <a:defRPr sz="1500" b="0" i="0" u="none" strike="noStrike" cap="none">
                <a:solidFill>
                  <a:schemeClr val="dk1"/>
                </a:solidFill>
                <a:latin typeface="Calibri"/>
                <a:ea typeface="Calibri"/>
                <a:cs typeface="Calibri"/>
                <a:sym typeface="Calibri"/>
              </a:defRPr>
            </a:lvl5pPr>
            <a:lvl6pPr marL="0" marR="0" lvl="5" indent="0" algn="r" rtl="0">
              <a:spcBef>
                <a:spcPts val="0"/>
              </a:spcBef>
              <a:buNone/>
              <a:defRPr sz="1500" b="0" i="0" u="none" strike="noStrike" cap="none">
                <a:solidFill>
                  <a:schemeClr val="dk1"/>
                </a:solidFill>
                <a:latin typeface="Calibri"/>
                <a:ea typeface="Calibri"/>
                <a:cs typeface="Calibri"/>
                <a:sym typeface="Calibri"/>
              </a:defRPr>
            </a:lvl6pPr>
            <a:lvl7pPr marL="0" marR="0" lvl="6" indent="0" algn="r" rtl="0">
              <a:spcBef>
                <a:spcPts val="0"/>
              </a:spcBef>
              <a:buNone/>
              <a:defRPr sz="1500" b="0" i="0" u="none" strike="noStrike" cap="none">
                <a:solidFill>
                  <a:schemeClr val="dk1"/>
                </a:solidFill>
                <a:latin typeface="Calibri"/>
                <a:ea typeface="Calibri"/>
                <a:cs typeface="Calibri"/>
                <a:sym typeface="Calibri"/>
              </a:defRPr>
            </a:lvl7pPr>
            <a:lvl8pPr marL="0" marR="0" lvl="7" indent="0" algn="r" rtl="0">
              <a:spcBef>
                <a:spcPts val="0"/>
              </a:spcBef>
              <a:buNone/>
              <a:defRPr sz="1500" b="0" i="0" u="none" strike="noStrike" cap="none">
                <a:solidFill>
                  <a:schemeClr val="dk1"/>
                </a:solidFill>
                <a:latin typeface="Calibri"/>
                <a:ea typeface="Calibri"/>
                <a:cs typeface="Calibri"/>
                <a:sym typeface="Calibri"/>
              </a:defRPr>
            </a:lvl8pPr>
            <a:lvl9pPr marL="0" marR="0" lvl="8" indent="0" algn="r" rtl="0">
              <a:spcBef>
                <a:spcPts val="0"/>
              </a:spcBef>
              <a:buNone/>
              <a:defRPr sz="15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pic>
        <p:nvPicPr>
          <p:cNvPr id="107" name="Google Shape;107;p13" descr="A tree with a mountain in the background&#10;&#10;Description generated with high confidence"/>
          <p:cNvPicPr preferRelativeResize="0"/>
          <p:nvPr/>
        </p:nvPicPr>
        <p:blipFill rotWithShape="1">
          <a:blip r:embed="rId2">
            <a:alphaModFix/>
          </a:blip>
          <a:srcRect/>
          <a:stretch/>
        </p:blipFill>
        <p:spPr>
          <a:xfrm>
            <a:off x="11049640" y="244935"/>
            <a:ext cx="914300" cy="29211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92">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657761"/>
            <a:ext cx="10515600" cy="624689"/>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2E445C"/>
              </a:buClr>
              <a:buSzPts val="3600"/>
              <a:buFont typeface="Calibri"/>
              <a:buNone/>
              <a:defRPr sz="3600" b="1" i="0" u="none" strike="noStrike" cap="none">
                <a:solidFill>
                  <a:srgbClr val="2E445C"/>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8697D"/>
              </a:buClr>
              <a:buSzPts val="2800"/>
              <a:buFont typeface="Arial"/>
              <a:buChar char="•"/>
              <a:defRPr sz="2800" b="0" i="0" u="none" strike="noStrike" cap="none">
                <a:solidFill>
                  <a:srgbClr val="58697D"/>
                </a:solidFill>
                <a:latin typeface="Cambria"/>
                <a:ea typeface="Cambria"/>
                <a:cs typeface="Cambria"/>
                <a:sym typeface="Cambria"/>
              </a:defRPr>
            </a:lvl1pPr>
            <a:lvl2pPr marL="914400" marR="0" lvl="1" indent="-381000" algn="l" rtl="0">
              <a:lnSpc>
                <a:spcPct val="90000"/>
              </a:lnSpc>
              <a:spcBef>
                <a:spcPts val="500"/>
              </a:spcBef>
              <a:spcAft>
                <a:spcPts val="0"/>
              </a:spcAft>
              <a:buClr>
                <a:srgbClr val="58697D"/>
              </a:buClr>
              <a:buSzPts val="2400"/>
              <a:buFont typeface="Arial"/>
              <a:buChar char="•"/>
              <a:defRPr sz="2400" b="0" i="0" u="none" strike="noStrike" cap="none">
                <a:solidFill>
                  <a:srgbClr val="58697D"/>
                </a:solidFill>
                <a:latin typeface="Cambria"/>
                <a:ea typeface="Cambria"/>
                <a:cs typeface="Cambria"/>
                <a:sym typeface="Cambria"/>
              </a:defRPr>
            </a:lvl2pPr>
            <a:lvl3pPr marL="1371600" marR="0" lvl="2" indent="-355600" algn="l" rtl="0">
              <a:lnSpc>
                <a:spcPct val="90000"/>
              </a:lnSpc>
              <a:spcBef>
                <a:spcPts val="500"/>
              </a:spcBef>
              <a:spcAft>
                <a:spcPts val="0"/>
              </a:spcAft>
              <a:buClr>
                <a:srgbClr val="58697D"/>
              </a:buClr>
              <a:buSzPts val="2000"/>
              <a:buFont typeface="Arial"/>
              <a:buChar char="•"/>
              <a:defRPr sz="2000" b="0" i="0" u="none" strike="noStrike" cap="none">
                <a:solidFill>
                  <a:srgbClr val="58697D"/>
                </a:solidFill>
                <a:latin typeface="Cambria"/>
                <a:ea typeface="Cambria"/>
                <a:cs typeface="Cambria"/>
                <a:sym typeface="Cambria"/>
              </a:defRPr>
            </a:lvl3pPr>
            <a:lvl4pPr marL="1828800" marR="0" lvl="3"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4pPr>
            <a:lvl5pPr marL="2286000" marR="0" lvl="4" indent="-342900" algn="l" rtl="0">
              <a:lnSpc>
                <a:spcPct val="90000"/>
              </a:lnSpc>
              <a:spcBef>
                <a:spcPts val="500"/>
              </a:spcBef>
              <a:spcAft>
                <a:spcPts val="0"/>
              </a:spcAft>
              <a:buClr>
                <a:srgbClr val="58697D"/>
              </a:buClr>
              <a:buSzPts val="1800"/>
              <a:buFont typeface="Arial"/>
              <a:buChar char="•"/>
              <a:defRPr sz="1800" b="0" i="0" u="none" strike="noStrike" cap="none">
                <a:solidFill>
                  <a:srgbClr val="58697D"/>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A8A8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A8A8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A8A8A"/>
                </a:solidFill>
                <a:latin typeface="Calibri"/>
                <a:ea typeface="Calibri"/>
                <a:cs typeface="Calibri"/>
                <a:sym typeface="Calibri"/>
              </a:defRPr>
            </a:lvl1pPr>
            <a:lvl2pPr marL="0" marR="0" lvl="1" indent="0" algn="r" rtl="0">
              <a:spcBef>
                <a:spcPts val="0"/>
              </a:spcBef>
              <a:buNone/>
              <a:defRPr sz="1200" b="0" i="0" u="none" strike="noStrike" cap="none">
                <a:solidFill>
                  <a:srgbClr val="8A8A8A"/>
                </a:solidFill>
                <a:latin typeface="Calibri"/>
                <a:ea typeface="Calibri"/>
                <a:cs typeface="Calibri"/>
                <a:sym typeface="Calibri"/>
              </a:defRPr>
            </a:lvl2pPr>
            <a:lvl3pPr marL="0" marR="0" lvl="2" indent="0" algn="r" rtl="0">
              <a:spcBef>
                <a:spcPts val="0"/>
              </a:spcBef>
              <a:buNone/>
              <a:defRPr sz="1200" b="0" i="0" u="none" strike="noStrike" cap="none">
                <a:solidFill>
                  <a:srgbClr val="8A8A8A"/>
                </a:solidFill>
                <a:latin typeface="Calibri"/>
                <a:ea typeface="Calibri"/>
                <a:cs typeface="Calibri"/>
                <a:sym typeface="Calibri"/>
              </a:defRPr>
            </a:lvl3pPr>
            <a:lvl4pPr marL="0" marR="0" lvl="3" indent="0" algn="r" rtl="0">
              <a:spcBef>
                <a:spcPts val="0"/>
              </a:spcBef>
              <a:buNone/>
              <a:defRPr sz="1200" b="0" i="0" u="none" strike="noStrike" cap="none">
                <a:solidFill>
                  <a:srgbClr val="8A8A8A"/>
                </a:solidFill>
                <a:latin typeface="Calibri"/>
                <a:ea typeface="Calibri"/>
                <a:cs typeface="Calibri"/>
                <a:sym typeface="Calibri"/>
              </a:defRPr>
            </a:lvl4pPr>
            <a:lvl5pPr marL="0" marR="0" lvl="4" indent="0" algn="r" rtl="0">
              <a:spcBef>
                <a:spcPts val="0"/>
              </a:spcBef>
              <a:buNone/>
              <a:defRPr sz="1200" b="0" i="0" u="none" strike="noStrike" cap="none">
                <a:solidFill>
                  <a:srgbClr val="8A8A8A"/>
                </a:solidFill>
                <a:latin typeface="Calibri"/>
                <a:ea typeface="Calibri"/>
                <a:cs typeface="Calibri"/>
                <a:sym typeface="Calibri"/>
              </a:defRPr>
            </a:lvl5pPr>
            <a:lvl6pPr marL="0" marR="0" lvl="5" indent="0" algn="r" rtl="0">
              <a:spcBef>
                <a:spcPts val="0"/>
              </a:spcBef>
              <a:buNone/>
              <a:defRPr sz="1200" b="0" i="0" u="none" strike="noStrike" cap="none">
                <a:solidFill>
                  <a:srgbClr val="8A8A8A"/>
                </a:solidFill>
                <a:latin typeface="Calibri"/>
                <a:ea typeface="Calibri"/>
                <a:cs typeface="Calibri"/>
                <a:sym typeface="Calibri"/>
              </a:defRPr>
            </a:lvl6pPr>
            <a:lvl7pPr marL="0" marR="0" lvl="6" indent="0" algn="r" rtl="0">
              <a:spcBef>
                <a:spcPts val="0"/>
              </a:spcBef>
              <a:buNone/>
              <a:defRPr sz="1200" b="0" i="0" u="none" strike="noStrike" cap="none">
                <a:solidFill>
                  <a:srgbClr val="8A8A8A"/>
                </a:solidFill>
                <a:latin typeface="Calibri"/>
                <a:ea typeface="Calibri"/>
                <a:cs typeface="Calibri"/>
                <a:sym typeface="Calibri"/>
              </a:defRPr>
            </a:lvl7pPr>
            <a:lvl8pPr marL="0" marR="0" lvl="7" indent="0" algn="r" rtl="0">
              <a:spcBef>
                <a:spcPts val="0"/>
              </a:spcBef>
              <a:buNone/>
              <a:defRPr sz="1200" b="0" i="0" u="none" strike="noStrike" cap="none">
                <a:solidFill>
                  <a:srgbClr val="8A8A8A"/>
                </a:solidFill>
                <a:latin typeface="Calibri"/>
                <a:ea typeface="Calibri"/>
                <a:cs typeface="Calibri"/>
                <a:sym typeface="Calibri"/>
              </a:defRPr>
            </a:lvl8pPr>
            <a:lvl9pPr marL="0" marR="0" lvl="8" indent="0" algn="r" rtl="0">
              <a:spcBef>
                <a:spcPts val="0"/>
              </a:spcBef>
              <a:buNone/>
              <a:defRPr sz="1200" b="0" i="0" u="none" strike="noStrike" cap="none">
                <a:solidFill>
                  <a:srgbClr val="8A8A8A"/>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digital.wwnorton.com/socialpsych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4"/>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2E445C"/>
              </a:buClr>
              <a:buSzPts val="3200"/>
              <a:buFont typeface="Calibri"/>
              <a:buNone/>
            </a:pPr>
            <a:r>
              <a:rPr lang="en-US" sz="3200" b="1" i="0" u="none" strike="noStrike" cap="none" dirty="0">
                <a:solidFill>
                  <a:srgbClr val="2E445C"/>
                </a:solidFill>
                <a:latin typeface="Calibri"/>
                <a:ea typeface="Calibri"/>
                <a:cs typeface="Calibri"/>
                <a:sym typeface="Calibri"/>
              </a:rPr>
              <a:t>CHAPTER </a:t>
            </a:r>
            <a:r>
              <a:rPr lang="en-US" dirty="0"/>
              <a:t>8</a:t>
            </a:r>
            <a:endParaRPr sz="3200" b="1" i="0" u="none" strike="noStrike" cap="none" dirty="0">
              <a:solidFill>
                <a:srgbClr val="2E445C"/>
              </a:solidFill>
              <a:latin typeface="Calibri"/>
              <a:ea typeface="Calibri"/>
              <a:cs typeface="Calibri"/>
              <a:sym typeface="Calibri"/>
            </a:endParaRPr>
          </a:p>
        </p:txBody>
      </p:sp>
      <p:sp>
        <p:nvSpPr>
          <p:cNvPr id="113" name="Google Shape;113;p14"/>
          <p:cNvSpPr txBox="1">
            <a:spLocks noGrp="1"/>
          </p:cNvSpPr>
          <p:nvPr>
            <p:ph type="subTitle"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B80"/>
              </a:buClr>
              <a:buSzPts val="3200"/>
              <a:buFont typeface="Arial"/>
              <a:buNone/>
            </a:pPr>
            <a:r>
              <a:rPr lang="en-US" dirty="0"/>
              <a:t>Persuasion</a:t>
            </a:r>
            <a:endParaRPr dirty="0"/>
          </a:p>
        </p:txBody>
      </p:sp>
      <p:pic>
        <p:nvPicPr>
          <p:cNvPr id="4" name="Picture Placeholder 3">
            <a:extLst>
              <a:ext uri="{FF2B5EF4-FFF2-40B4-BE49-F238E27FC236}">
                <a16:creationId xmlns:a16="http://schemas.microsoft.com/office/drawing/2014/main" id="{D9340391-66EA-DB4A-988A-D5578A65B197}"/>
              </a:ext>
            </a:extLst>
          </p:cNvPr>
          <p:cNvPicPr>
            <a:picLocks noGrp="1" noChangeAspect="1"/>
          </p:cNvPicPr>
          <p:nvPr>
            <p:ph type="pic" idx="2"/>
          </p:nvPr>
        </p:nvPicPr>
        <p:blipFill>
          <a:blip r:embed="rId3"/>
          <a:srcRect t="2470" b="2470"/>
          <a:stretch>
            <a:fillRect/>
          </a:stretch>
        </p:blipFill>
        <p:spPr/>
      </p:pic>
      <p:sp>
        <p:nvSpPr>
          <p:cNvPr id="7" name="TextBox 6">
            <a:extLst>
              <a:ext uri="{FF2B5EF4-FFF2-40B4-BE49-F238E27FC236}">
                <a16:creationId xmlns:a16="http://schemas.microsoft.com/office/drawing/2014/main" id="{2DD721BF-4C05-9B41-96C0-A01E5FDC28EB}"/>
              </a:ext>
            </a:extLst>
          </p:cNvPr>
          <p:cNvSpPr txBox="1"/>
          <p:nvPr/>
        </p:nvSpPr>
        <p:spPr>
          <a:xfrm>
            <a:off x="7837672" y="6382826"/>
            <a:ext cx="2194895" cy="615553"/>
          </a:xfrm>
          <a:prstGeom prst="rect">
            <a:avLst/>
          </a:prstGeom>
          <a:noFill/>
        </p:spPr>
        <p:txBody>
          <a:bodyPr wrap="none" rtlCol="0">
            <a:spAutoFit/>
          </a:bodyPr>
          <a:lstStyle/>
          <a:p>
            <a:pPr algn="r"/>
            <a:r>
              <a:rPr lang="en-US" sz="1000" i="1" dirty="0">
                <a:solidFill>
                  <a:srgbClr val="58697D"/>
                </a:solidFill>
                <a:latin typeface="Cambria" panose="02040503050406030204" pitchFamily="18" charset="0"/>
              </a:rPr>
              <a:t>Social Psychology</a:t>
            </a:r>
            <a:r>
              <a:rPr lang="en-US" sz="1000" dirty="0">
                <a:solidFill>
                  <a:srgbClr val="58697D"/>
                </a:solidFill>
                <a:latin typeface="Cambria" panose="02040503050406030204" pitchFamily="18" charset="0"/>
              </a:rPr>
              <a:t>, 5</a:t>
            </a:r>
            <a:r>
              <a:rPr lang="en-US" sz="1000" baseline="30000" dirty="0">
                <a:solidFill>
                  <a:srgbClr val="58697D"/>
                </a:solidFill>
                <a:latin typeface="Cambria" panose="02040503050406030204" pitchFamily="18" charset="0"/>
              </a:rPr>
              <a:t>th</a:t>
            </a:r>
            <a:r>
              <a:rPr lang="en-US" sz="1000" dirty="0">
                <a:solidFill>
                  <a:srgbClr val="58697D"/>
                </a:solidFill>
                <a:latin typeface="Cambria" panose="02040503050406030204" pitchFamily="18" charset="0"/>
              </a:rPr>
              <a:t> edition</a:t>
            </a:r>
          </a:p>
          <a:p>
            <a:pPr algn="r"/>
            <a:r>
              <a:rPr lang="en-US" sz="1000" dirty="0">
                <a:solidFill>
                  <a:srgbClr val="58697D"/>
                </a:solidFill>
                <a:latin typeface="Cambria" panose="02040503050406030204" pitchFamily="18" charset="0"/>
              </a:rPr>
              <a:t>© 2019 by W. W. Norton &amp; Company</a:t>
            </a:r>
          </a:p>
          <a:p>
            <a:pPr algn="r"/>
            <a:endParaRPr lang="en-US" dirty="0">
              <a:latin typeface="Cambria" panose="0204050305040603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0" name="Google Shape;120;p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t>Dual-Process Approach to Persuasion</a:t>
            </a:r>
            <a:endParaRPr sz="3200" dirty="0">
              <a:solidFill>
                <a:srgbClr val="007B80"/>
              </a:solidFill>
            </a:endParaRPr>
          </a:p>
        </p:txBody>
      </p:sp>
      <p:sp>
        <p:nvSpPr>
          <p:cNvPr id="119" name="Google Shape;119;p15"/>
          <p:cNvSpPr txBox="1">
            <a:spLocks noGrp="1"/>
          </p:cNvSpPr>
          <p:nvPr>
            <p:ph type="body" idx="1"/>
          </p:nvPr>
        </p:nvSpPr>
        <p:spPr>
          <a:xfrm>
            <a:off x="838200" y="1456791"/>
            <a:ext cx="10515600" cy="4755473"/>
          </a:xfrm>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The literature on persuasion suggests that there is no simple, one-solution-fits-all means of persuasion</a:t>
            </a:r>
            <a:r>
              <a:rPr lang="en-US" i="0" u="none" strike="noStrike" cap="none" dirty="0" smtClean="0">
                <a:solidFill>
                  <a:srgbClr val="2E445C"/>
                </a:solidFill>
              </a:rPr>
              <a:t>.</a:t>
            </a:r>
          </a:p>
          <a:p>
            <a:pPr marL="114300" marR="0" lvl="0" indent="0" algn="l" rtl="0">
              <a:lnSpc>
                <a:spcPct val="100000"/>
              </a:lnSpc>
              <a:spcBef>
                <a:spcPts val="0"/>
              </a:spcBef>
              <a:spcAft>
                <a:spcPts val="0"/>
              </a:spcAft>
              <a:buClr>
                <a:srgbClr val="58697D"/>
              </a:buClr>
              <a:buSzPts val="1800"/>
            </a:pPr>
            <a:endParaRPr dirty="0">
              <a:solidFill>
                <a:srgbClr val="2E445C"/>
              </a:solidFill>
            </a:endParaRPr>
          </a:p>
          <a:p>
            <a:pPr marL="457200" marR="0" lvl="0"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Instead, persuasion theorists propose that there are two basic ways of trying to persuade people, or </a:t>
            </a:r>
            <a:r>
              <a:rPr lang="en-US" b="1" i="0" u="none" strike="noStrike" cap="none" dirty="0">
                <a:solidFill>
                  <a:srgbClr val="FF0000"/>
                </a:solidFill>
              </a:rPr>
              <a:t>two “routes” to persuasion.</a:t>
            </a:r>
            <a:endParaRPr b="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6" name="Google Shape;126;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t>Elaboration Likelihood Model</a:t>
            </a:r>
            <a:endParaRPr sz="3200" dirty="0">
              <a:solidFill>
                <a:srgbClr val="007B80"/>
              </a:solidFill>
            </a:endParaRPr>
          </a:p>
        </p:txBody>
      </p:sp>
      <p:sp>
        <p:nvSpPr>
          <p:cNvPr id="125" name="Google Shape;125;p1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indent="-342900">
              <a:lnSpc>
                <a:spcPct val="100000"/>
              </a:lnSpc>
              <a:spcBef>
                <a:spcPts val="0"/>
              </a:spcBef>
              <a:buSzPts val="1800"/>
              <a:buFont typeface="Arial" panose="020B0604020202020204" pitchFamily="34" charset="0"/>
              <a:buChar char="•"/>
            </a:pPr>
            <a:r>
              <a:rPr lang="en-US" b="1" i="0" u="none" strike="noStrike" cap="none" dirty="0">
                <a:solidFill>
                  <a:srgbClr val="FF0000"/>
                </a:solidFill>
              </a:rPr>
              <a:t>Elaboration likelihood model (ELM)</a:t>
            </a:r>
            <a:endParaRPr lang="en-US" b="1" dirty="0">
              <a:solidFill>
                <a:srgbClr val="FF0000"/>
              </a:solidFill>
            </a:endParaRPr>
          </a:p>
          <a:p>
            <a:pPr lvl="1" indent="-342900">
              <a:lnSpc>
                <a:spcPct val="100000"/>
              </a:lnSpc>
              <a:spcBef>
                <a:spcPts val="0"/>
              </a:spcBef>
              <a:buSzPts val="1800"/>
              <a:buFont typeface="Courier New" panose="02070309020205020404" pitchFamily="49" charset="0"/>
              <a:buChar char="o"/>
            </a:pPr>
            <a:r>
              <a:rPr lang="en-US" i="0" u="none" strike="noStrike" cap="none" dirty="0">
                <a:solidFill>
                  <a:srgbClr val="2E445C"/>
                </a:solidFill>
              </a:rPr>
              <a:t>A model of persuasion maintaining that there are two different routes to persuasion: the central route and the peripheral route</a:t>
            </a:r>
            <a:endParaRPr dirty="0">
              <a:solidFill>
                <a:srgbClr val="2E445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2" name="Google Shape;132;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ELM: The Central Route</a:t>
            </a:r>
            <a:endParaRPr sz="3200" dirty="0">
              <a:solidFill>
                <a:srgbClr val="007B80"/>
              </a:solidFill>
            </a:endParaRPr>
          </a:p>
        </p:txBody>
      </p:sp>
      <p:sp>
        <p:nvSpPr>
          <p:cNvPr id="131" name="Google Shape;131;p17"/>
          <p:cNvSpPr txBox="1">
            <a:spLocks noGrp="1"/>
          </p:cNvSpPr>
          <p:nvPr>
            <p:ph type="body" idx="1"/>
          </p:nvPr>
        </p:nvSpPr>
        <p:spPr>
          <a:xfrm>
            <a:off x="838200" y="1456791"/>
            <a:ext cx="10515600" cy="4755473"/>
          </a:xfrm>
          <a:prstGeom prst="rect">
            <a:avLst/>
          </a:prstGeom>
          <a:noFill/>
          <a:ln>
            <a:noFill/>
          </a:ln>
        </p:spPr>
        <p:txBody>
          <a:bodyPr spcFirstLastPara="1" wrap="square" lIns="91425" tIns="45700" rIns="91425" bIns="45700" anchor="t" anchorCtr="0">
            <a:noAutofit/>
          </a:bodyPr>
          <a:lstStyle/>
          <a:p>
            <a:pPr marL="76200" marR="0" lvl="0" indent="0" algn="ctr" rtl="0">
              <a:lnSpc>
                <a:spcPct val="100000"/>
              </a:lnSpc>
              <a:spcBef>
                <a:spcPts val="0"/>
              </a:spcBef>
              <a:spcAft>
                <a:spcPts val="0"/>
              </a:spcAft>
              <a:buClr>
                <a:srgbClr val="58697D"/>
              </a:buClr>
              <a:buSzPts val="2400"/>
            </a:pPr>
            <a:endParaRPr lang="en-US" sz="2400" i="1" u="none" strike="noStrike" cap="none" dirty="0" smtClean="0">
              <a:solidFill>
                <a:srgbClr val="0070C0"/>
              </a:solidFill>
            </a:endParaRPr>
          </a:p>
          <a:p>
            <a:pPr marL="76200" marR="0" lvl="0" indent="0" algn="ctr" rtl="0">
              <a:lnSpc>
                <a:spcPct val="100000"/>
              </a:lnSpc>
              <a:spcBef>
                <a:spcPts val="0"/>
              </a:spcBef>
              <a:spcAft>
                <a:spcPts val="0"/>
              </a:spcAft>
              <a:buClr>
                <a:srgbClr val="58697D"/>
              </a:buClr>
              <a:buSzPts val="2400"/>
            </a:pPr>
            <a:endParaRPr lang="en-US" i="1" dirty="0">
              <a:solidFill>
                <a:srgbClr val="0070C0"/>
              </a:solidFill>
            </a:endParaRPr>
          </a:p>
          <a:p>
            <a:pPr marL="76200" marR="0" lvl="0" indent="0" algn="ctr" rtl="0">
              <a:lnSpc>
                <a:spcPct val="100000"/>
              </a:lnSpc>
              <a:spcBef>
                <a:spcPts val="0"/>
              </a:spcBef>
              <a:spcAft>
                <a:spcPts val="0"/>
              </a:spcAft>
              <a:buClr>
                <a:srgbClr val="58697D"/>
              </a:buClr>
              <a:buSzPts val="2400"/>
            </a:pPr>
            <a:r>
              <a:rPr lang="en-US" sz="2400" i="1" u="none" strike="noStrike" cap="none" dirty="0" smtClean="0">
                <a:solidFill>
                  <a:srgbClr val="0070C0"/>
                </a:solidFill>
              </a:rPr>
              <a:t>According </a:t>
            </a:r>
            <a:r>
              <a:rPr lang="en-US" sz="2400" i="1" u="none" strike="noStrike" cap="none" dirty="0">
                <a:solidFill>
                  <a:srgbClr val="0070C0"/>
                </a:solidFill>
              </a:rPr>
              <a:t>to the ELM, the central route to persuasion occurs when people think carefully and deliberately about the content of a persuasive message</a:t>
            </a:r>
            <a:r>
              <a:rPr lang="en-US" sz="2400" i="1" dirty="0">
                <a:solidFill>
                  <a:srgbClr val="0070C0"/>
                </a:solidFill>
              </a:rPr>
              <a:t>, attending to its logic and the strength of its arguments, as well as to related evidence and principles.</a:t>
            </a:r>
          </a:p>
          <a:p>
            <a:pPr marL="457200" marR="0" lvl="0" indent="-381000" algn="ctr" rtl="0">
              <a:lnSpc>
                <a:spcPct val="100000"/>
              </a:lnSpc>
              <a:spcBef>
                <a:spcPts val="0"/>
              </a:spcBef>
              <a:spcAft>
                <a:spcPts val="0"/>
              </a:spcAft>
              <a:buClr>
                <a:srgbClr val="58697D"/>
              </a:buClr>
              <a:buSzPts val="2400"/>
              <a:buChar char="•"/>
            </a:pPr>
            <a:endParaRPr sz="2400" dirty="0">
              <a:solidFill>
                <a:srgbClr val="2E445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4" name="Google Shape;144;p1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ELM: The Peripheral Route</a:t>
            </a:r>
            <a:endParaRPr sz="3200" dirty="0">
              <a:solidFill>
                <a:srgbClr val="007B80"/>
              </a:solidFill>
            </a:endParaRPr>
          </a:p>
        </p:txBody>
      </p:sp>
      <p:sp>
        <p:nvSpPr>
          <p:cNvPr id="143" name="Google Shape;143;p19"/>
          <p:cNvSpPr txBox="1">
            <a:spLocks noGrp="1"/>
          </p:cNvSpPr>
          <p:nvPr>
            <p:ph type="body" idx="1"/>
          </p:nvPr>
        </p:nvSpPr>
        <p:spPr>
          <a:xfrm>
            <a:off x="838200" y="1456791"/>
            <a:ext cx="10744200" cy="4755473"/>
          </a:xfrm>
          <a:prstGeom prst="rect">
            <a:avLst/>
          </a:prstGeom>
          <a:noFill/>
          <a:ln>
            <a:noFill/>
          </a:ln>
        </p:spPr>
        <p:txBody>
          <a:bodyPr spcFirstLastPara="1" wrap="square" lIns="91425" tIns="45700" rIns="91425" bIns="45700" anchor="t" anchorCtr="0">
            <a:noAutofit/>
          </a:bodyPr>
          <a:lstStyle/>
          <a:p>
            <a:pPr lvl="0" indent="-381000" algn="ctr">
              <a:lnSpc>
                <a:spcPct val="100000"/>
              </a:lnSpc>
              <a:spcBef>
                <a:spcPts val="0"/>
              </a:spcBef>
              <a:buSzPts val="2400"/>
            </a:pPr>
            <a:r>
              <a:rPr lang="en-US" sz="2400" i="0" u="none" strike="noStrike" cap="none" dirty="0">
                <a:solidFill>
                  <a:srgbClr val="2E445C"/>
                </a:solidFill>
              </a:rPr>
              <a:t>Through the ELM’s </a:t>
            </a:r>
            <a:r>
              <a:rPr lang="en-US" sz="2400" b="1" i="0" u="none" strike="noStrike" cap="none" dirty="0">
                <a:solidFill>
                  <a:srgbClr val="0070C0"/>
                </a:solidFill>
              </a:rPr>
              <a:t>peripheral route</a:t>
            </a:r>
            <a:r>
              <a:rPr lang="en-US" sz="2400" i="0" u="none" strike="noStrike" cap="none" dirty="0">
                <a:solidFill>
                  <a:srgbClr val="2E445C"/>
                </a:solidFill>
              </a:rPr>
              <a:t>, people primarily attend to</a:t>
            </a:r>
          </a:p>
          <a:p>
            <a:pPr lvl="0" indent="-381000" algn="ctr">
              <a:lnSpc>
                <a:spcPct val="100000"/>
              </a:lnSpc>
              <a:spcBef>
                <a:spcPts val="0"/>
              </a:spcBef>
              <a:buSzPts val="2400"/>
            </a:pPr>
            <a:r>
              <a:rPr lang="en-US" sz="2400" i="0" u="none" strike="noStrike" cap="none" dirty="0">
                <a:solidFill>
                  <a:srgbClr val="2E445C"/>
                </a:solidFill>
              </a:rPr>
              <a:t>peripheral aspects of a </a:t>
            </a:r>
            <a:r>
              <a:rPr lang="en-US" sz="2400" i="0" u="sng" strike="noStrike" cap="none" dirty="0">
                <a:solidFill>
                  <a:schemeClr val="accent2"/>
                </a:solidFill>
              </a:rPr>
              <a:t>message—relatively superficial, easy-to</a:t>
            </a:r>
          </a:p>
          <a:p>
            <a:pPr lvl="0" indent="-381000" algn="ctr">
              <a:lnSpc>
                <a:spcPct val="100000"/>
              </a:lnSpc>
              <a:spcBef>
                <a:spcPts val="0"/>
              </a:spcBef>
              <a:buSzPts val="2400"/>
            </a:pPr>
            <a:r>
              <a:rPr lang="en-US" sz="2400" i="0" u="sng" strike="noStrike" cap="none" dirty="0">
                <a:solidFill>
                  <a:schemeClr val="accent2"/>
                </a:solidFill>
              </a:rPr>
              <a:t>process features of a persuasive communication that are</a:t>
            </a:r>
          </a:p>
          <a:p>
            <a:pPr lvl="0" indent="-381000" algn="ctr">
              <a:lnSpc>
                <a:spcPct val="100000"/>
              </a:lnSpc>
              <a:spcBef>
                <a:spcPts val="0"/>
              </a:spcBef>
              <a:buSzPts val="2400"/>
            </a:pPr>
            <a:r>
              <a:rPr lang="en-US" sz="2400" i="0" u="sng" strike="noStrike" cap="none" dirty="0">
                <a:solidFill>
                  <a:schemeClr val="accent2"/>
                </a:solidFill>
              </a:rPr>
              <a:t>tangential to the persuasive information </a:t>
            </a:r>
            <a:r>
              <a:rPr lang="en-US" sz="2400" u="sng" dirty="0">
                <a:solidFill>
                  <a:schemeClr val="accent2"/>
                </a:solidFill>
              </a:rPr>
              <a:t>itself </a:t>
            </a:r>
            <a:r>
              <a:rPr lang="en-US" sz="2400" dirty="0">
                <a:solidFill>
                  <a:schemeClr val="tx1"/>
                </a:solidFill>
              </a:rPr>
              <a:t>(such as its</a:t>
            </a:r>
          </a:p>
          <a:p>
            <a:pPr lvl="0" indent="-381000" algn="ctr">
              <a:lnSpc>
                <a:spcPct val="100000"/>
              </a:lnSpc>
              <a:spcBef>
                <a:spcPts val="0"/>
              </a:spcBef>
              <a:buSzPts val="2400"/>
            </a:pPr>
            <a:r>
              <a:rPr lang="en-US" sz="2400" dirty="0">
                <a:solidFill>
                  <a:schemeClr val="tx1"/>
                </a:solidFill>
              </a:rPr>
              <a:t>length or the expertise or attractiveness of the </a:t>
            </a:r>
            <a:r>
              <a:rPr lang="en-US" sz="2400" dirty="0">
                <a:solidFill>
                  <a:srgbClr val="2E445C"/>
                </a:solidFill>
              </a:rPr>
              <a:t>source of the</a:t>
            </a:r>
          </a:p>
          <a:p>
            <a:pPr lvl="0" indent="-381000" algn="ctr">
              <a:lnSpc>
                <a:spcPct val="100000"/>
              </a:lnSpc>
              <a:spcBef>
                <a:spcPts val="0"/>
              </a:spcBef>
              <a:buSzPts val="2400"/>
            </a:pPr>
            <a:r>
              <a:rPr lang="en-US" sz="2400" dirty="0">
                <a:solidFill>
                  <a:srgbClr val="2E445C"/>
                </a:solidFill>
              </a:rPr>
              <a:t>message</a:t>
            </a:r>
            <a:r>
              <a:rPr lang="en-US" sz="2400" dirty="0" smtClean="0">
                <a:solidFill>
                  <a:srgbClr val="2E445C"/>
                </a:solidFill>
              </a:rPr>
              <a:t>)</a:t>
            </a:r>
            <a:endParaRPr sz="2400" dirty="0">
              <a:solidFill>
                <a:srgbClr val="2E445C"/>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2" name="Title 1">
            <a:extLst>
              <a:ext uri="{FF2B5EF4-FFF2-40B4-BE49-F238E27FC236}">
                <a16:creationId xmlns:a16="http://schemas.microsoft.com/office/drawing/2014/main" id="{27331687-8B9E-47C2-B318-396A6E81CEA9}"/>
              </a:ext>
            </a:extLst>
          </p:cNvPr>
          <p:cNvSpPr>
            <a:spLocks noGrp="1"/>
          </p:cNvSpPr>
          <p:nvPr>
            <p:ph type="title"/>
          </p:nvPr>
        </p:nvSpPr>
        <p:spPr/>
        <p:txBody>
          <a:bodyPr/>
          <a:lstStyle/>
          <a:p>
            <a:r>
              <a:rPr lang="en-US" dirty="0"/>
              <a:t>The Elaboration Likelihood Model (ELM)</a:t>
            </a:r>
          </a:p>
        </p:txBody>
      </p:sp>
      <p:pic>
        <p:nvPicPr>
          <p:cNvPr id="6" name="Picture 5" descr="Dual-process approach to persuasion. The caption reads: According to Petty and Cacioppo’s elaboration likelihood model, there are two routes to persuasion: a central route and a peripheral route. The routes are engaged by different levels of motivation and ability to attend to the message, and different types of persuasive appeals are more effective through one route than through the other. Any persuasion variable, such as a source’s expertise, can bring about attitude change through either or both central and peripheral routes to persuasion.">
            <a:extLst>
              <a:ext uri="{FF2B5EF4-FFF2-40B4-BE49-F238E27FC236}">
                <a16:creationId xmlns:a16="http://schemas.microsoft.com/office/drawing/2014/main" id="{4B066C54-0526-8246-A813-BFA6F051CD28}"/>
              </a:ext>
            </a:extLst>
          </p:cNvPr>
          <p:cNvPicPr>
            <a:picLocks noChangeAspect="1"/>
          </p:cNvPicPr>
          <p:nvPr/>
        </p:nvPicPr>
        <p:blipFill>
          <a:blip r:embed="rId3"/>
          <a:stretch>
            <a:fillRect/>
          </a:stretch>
        </p:blipFill>
        <p:spPr>
          <a:xfrm>
            <a:off x="1752600" y="1744435"/>
            <a:ext cx="8686800" cy="41529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1" name="Google Shape;161;p2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The Roles of Motivation and Ability</a:t>
            </a:r>
            <a:endParaRPr sz="3200" dirty="0">
              <a:solidFill>
                <a:srgbClr val="007B80"/>
              </a:solidFill>
            </a:endParaRPr>
          </a:p>
        </p:txBody>
      </p:sp>
      <p:sp>
        <p:nvSpPr>
          <p:cNvPr id="160" name="Google Shape;160;p2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What determines whether we will engage in central or peripheral processing in response to a persuasive message</a:t>
            </a:r>
            <a:r>
              <a:rPr lang="en-US" i="0" u="none" strike="noStrike" cap="none" dirty="0" smtClean="0">
                <a:solidFill>
                  <a:srgbClr val="2E445C"/>
                </a:solidFill>
              </a:rPr>
              <a:t>?</a:t>
            </a:r>
          </a:p>
          <a:p>
            <a:pPr marL="114300" marR="0" lvl="0" indent="0" algn="l" rtl="0">
              <a:lnSpc>
                <a:spcPct val="100000"/>
              </a:lnSpc>
              <a:spcBef>
                <a:spcPts val="0"/>
              </a:spcBef>
              <a:spcAft>
                <a:spcPts val="0"/>
              </a:spcAft>
              <a:buClr>
                <a:srgbClr val="58697D"/>
              </a:buClr>
              <a:buSzPts val="1800"/>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b="1" i="0" u="none" strike="noStrike" cap="none" dirty="0">
                <a:solidFill>
                  <a:srgbClr val="00B050"/>
                </a:solidFill>
              </a:rPr>
              <a:t>Motivation</a:t>
            </a:r>
            <a:endParaRPr b="1" dirty="0">
              <a:solidFill>
                <a:srgbClr val="00B050"/>
              </a:solidFill>
            </a:endParaRPr>
          </a:p>
          <a:p>
            <a:pPr marL="914400" marR="0" lvl="1" indent="-342900" algn="l" rtl="0">
              <a:lnSpc>
                <a:spcPct val="100000"/>
              </a:lnSpc>
              <a:spcBef>
                <a:spcPts val="0"/>
              </a:spcBef>
              <a:spcAft>
                <a:spcPts val="0"/>
              </a:spcAft>
              <a:buClr>
                <a:srgbClr val="58697D"/>
              </a:buClr>
              <a:buSzPts val="1800"/>
              <a:buChar char="○"/>
            </a:pPr>
            <a:r>
              <a:rPr lang="en-US" b="1" i="0" u="none" strike="noStrike" cap="none" dirty="0">
                <a:solidFill>
                  <a:srgbClr val="00B050"/>
                </a:solidFill>
              </a:rPr>
              <a:t>Ability</a:t>
            </a:r>
            <a:endParaRPr b="1" dirty="0">
              <a:solidFill>
                <a:srgbClr val="00B050"/>
              </a:solidFill>
            </a:endParaRPr>
          </a:p>
          <a:p>
            <a:pPr marL="319088" marR="0" lvl="0" indent="-197168" algn="l" rtl="0">
              <a:spcBef>
                <a:spcPts val="700"/>
              </a:spcBef>
              <a:spcAft>
                <a:spcPts val="0"/>
              </a:spcAft>
              <a:buClr>
                <a:schemeClr val="accent2"/>
              </a:buClr>
              <a:buSzPts val="1920"/>
              <a:buFont typeface="Noto Sans Symbols"/>
              <a:buNone/>
            </a:pPr>
            <a:endParaRPr sz="3200" b="0" i="0" u="none" strike="noStrike" cap="none" dirty="0">
              <a:solidFill>
                <a:srgbClr val="2E445C"/>
              </a:solidFill>
              <a:latin typeface="Questrial"/>
              <a:ea typeface="Questrial"/>
              <a:cs typeface="Questrial"/>
              <a:sym typeface="Quest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7" name="Google Shape;167;p2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Motivation, Ability, and the Central Route to Persuasion</a:t>
            </a:r>
            <a:endParaRPr sz="3200" dirty="0">
              <a:solidFill>
                <a:srgbClr val="007B80"/>
              </a:solidFill>
            </a:endParaRPr>
          </a:p>
        </p:txBody>
      </p:sp>
      <p:sp>
        <p:nvSpPr>
          <p:cNvPr id="166" name="Google Shape;166;p2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i="0" u="none" dirty="0">
                <a:solidFill>
                  <a:srgbClr val="2E445C"/>
                </a:solidFill>
              </a:rPr>
              <a:t>For persuasion to occur via the central route, we have to be both motivated and able to engage in more in-depth processing. If either (or both) is lacking, persuasion generally relies on peripheral cues</a:t>
            </a:r>
            <a:r>
              <a:rPr lang="en-US" sz="2400" i="0" u="none" dirty="0" smtClean="0">
                <a:solidFill>
                  <a:srgbClr val="2E445C"/>
                </a:solidFill>
              </a:rPr>
              <a:t>.</a:t>
            </a:r>
          </a:p>
          <a:p>
            <a:pPr marL="76200" marR="0" lvl="0" indent="0" algn="l" rtl="0">
              <a:lnSpc>
                <a:spcPct val="100000"/>
              </a:lnSpc>
              <a:spcBef>
                <a:spcPts val="0"/>
              </a:spcBef>
              <a:spcAft>
                <a:spcPts val="0"/>
              </a:spcAft>
              <a:buClr>
                <a:srgbClr val="58697D"/>
              </a:buClr>
              <a:buSzPts val="2400"/>
            </a:pPr>
            <a:endParaRPr sz="2400" dirty="0">
              <a:solidFill>
                <a:srgbClr val="2E445C"/>
              </a:solidFill>
            </a:endParaRPr>
          </a:p>
          <a:p>
            <a:pPr marL="457200" marR="0" lvl="0" indent="-381000" algn="l" rtl="0">
              <a:lnSpc>
                <a:spcPct val="100000"/>
              </a:lnSpc>
              <a:spcBef>
                <a:spcPts val="0"/>
              </a:spcBef>
              <a:spcAft>
                <a:spcPts val="0"/>
              </a:spcAft>
              <a:buClr>
                <a:srgbClr val="58697D"/>
              </a:buClr>
              <a:buSzPts val="2400"/>
              <a:buChar char="•"/>
            </a:pPr>
            <a:r>
              <a:rPr lang="en-US" sz="2400" i="0" u="none" strike="noStrike" cap="none" dirty="0">
                <a:solidFill>
                  <a:srgbClr val="2E445C"/>
                </a:solidFill>
              </a:rPr>
              <a:t>For long-lasting attitude change, persuasion through the central route is preferable.</a:t>
            </a:r>
            <a:endParaRPr sz="2400" dirty="0">
              <a:solidFill>
                <a:srgbClr val="2E445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2" name="Title 1">
            <a:extLst>
              <a:ext uri="{FF2B5EF4-FFF2-40B4-BE49-F238E27FC236}">
                <a16:creationId xmlns:a16="http://schemas.microsoft.com/office/drawing/2014/main" id="{DF6DEE72-27A4-4E7C-88AA-7EE8A26CF675}"/>
              </a:ext>
            </a:extLst>
          </p:cNvPr>
          <p:cNvSpPr>
            <a:spLocks noGrp="1"/>
          </p:cNvSpPr>
          <p:nvPr>
            <p:ph type="title"/>
          </p:nvPr>
        </p:nvSpPr>
        <p:spPr/>
        <p:txBody>
          <a:bodyPr/>
          <a:lstStyle/>
          <a:p>
            <a:r>
              <a:rPr lang="en-US" dirty="0"/>
              <a:t>Central or Peripheral Route to Persuasion</a:t>
            </a:r>
          </a:p>
        </p:txBody>
      </p:sp>
      <p:graphicFrame>
        <p:nvGraphicFramePr>
          <p:cNvPr id="4" name="Table 3">
            <a:extLst>
              <a:ext uri="{FF2B5EF4-FFF2-40B4-BE49-F238E27FC236}">
                <a16:creationId xmlns:a16="http://schemas.microsoft.com/office/drawing/2014/main" id="{0542F9C9-F307-4D9E-AF35-991A1C8BB8A9}"/>
              </a:ext>
            </a:extLst>
          </p:cNvPr>
          <p:cNvGraphicFramePr>
            <a:graphicFrameLocks noGrp="1"/>
          </p:cNvGraphicFramePr>
          <p:nvPr/>
        </p:nvGraphicFramePr>
        <p:xfrm>
          <a:off x="3067050" y="1800225"/>
          <a:ext cx="6057900" cy="3257550"/>
        </p:xfrm>
        <a:graphic>
          <a:graphicData uri="http://schemas.openxmlformats.org/drawingml/2006/table">
            <a:tbl>
              <a:tblPr firstRow="1" bandRow="1">
                <a:tableStyleId>{5C22544A-7EE6-4342-B048-85BDC9FD1C3A}</a:tableStyleId>
              </a:tblPr>
              <a:tblGrid>
                <a:gridCol w="1009650">
                  <a:extLst>
                    <a:ext uri="{9D8B030D-6E8A-4147-A177-3AD203B41FA5}">
                      <a16:colId xmlns:a16="http://schemas.microsoft.com/office/drawing/2014/main" val="4279845256"/>
                    </a:ext>
                  </a:extLst>
                </a:gridCol>
                <a:gridCol w="1009650">
                  <a:extLst>
                    <a:ext uri="{9D8B030D-6E8A-4147-A177-3AD203B41FA5}">
                      <a16:colId xmlns:a16="http://schemas.microsoft.com/office/drawing/2014/main" val="1772388326"/>
                    </a:ext>
                  </a:extLst>
                </a:gridCol>
                <a:gridCol w="1009650">
                  <a:extLst>
                    <a:ext uri="{9D8B030D-6E8A-4147-A177-3AD203B41FA5}">
                      <a16:colId xmlns:a16="http://schemas.microsoft.com/office/drawing/2014/main" val="1065479273"/>
                    </a:ext>
                  </a:extLst>
                </a:gridCol>
                <a:gridCol w="1009650">
                  <a:extLst>
                    <a:ext uri="{9D8B030D-6E8A-4147-A177-3AD203B41FA5}">
                      <a16:colId xmlns:a16="http://schemas.microsoft.com/office/drawing/2014/main" val="530573559"/>
                    </a:ext>
                  </a:extLst>
                </a:gridCol>
                <a:gridCol w="1009650">
                  <a:extLst>
                    <a:ext uri="{9D8B030D-6E8A-4147-A177-3AD203B41FA5}">
                      <a16:colId xmlns:a16="http://schemas.microsoft.com/office/drawing/2014/main" val="1711912657"/>
                    </a:ext>
                  </a:extLst>
                </a:gridCol>
                <a:gridCol w="1009650">
                  <a:extLst>
                    <a:ext uri="{9D8B030D-6E8A-4147-A177-3AD203B41FA5}">
                      <a16:colId xmlns:a16="http://schemas.microsoft.com/office/drawing/2014/main" val="3240242610"/>
                    </a:ext>
                  </a:extLst>
                </a:gridCol>
              </a:tblGrid>
              <a:tr h="361950">
                <a:tc>
                  <a:txBody>
                    <a:bodyPr/>
                    <a:lstStyle/>
                    <a:p>
                      <a:pPr fontAlgn="base"/>
                      <a:r>
                        <a:rPr lang="en-IN" sz="1000">
                          <a:effectLst/>
                        </a:rPr>
                        <a:t>A​</a:t>
                      </a:r>
                      <a:endParaRPr lang="en-IN" b="1">
                        <a:solidFill>
                          <a:srgbClr val="FFFFFF"/>
                        </a:solidFill>
                        <a:effectLst/>
                      </a:endParaRPr>
                    </a:p>
                  </a:txBody>
                  <a:tcPr/>
                </a:tc>
                <a:tc>
                  <a:txBody>
                    <a:bodyPr/>
                    <a:lstStyle/>
                    <a:p>
                      <a:pPr fontAlgn="base"/>
                      <a:r>
                        <a:rPr lang="en-IN" sz="1000">
                          <a:effectLst/>
                        </a:rPr>
                        <a:t>A​</a:t>
                      </a:r>
                      <a:endParaRPr lang="en-IN" b="1">
                        <a:solidFill>
                          <a:srgbClr val="FFFFFF"/>
                        </a:solidFill>
                        <a:effectLst/>
                      </a:endParaRPr>
                    </a:p>
                  </a:txBody>
                  <a:tcPr/>
                </a:tc>
                <a:tc>
                  <a:txBody>
                    <a:bodyPr/>
                    <a:lstStyle/>
                    <a:p>
                      <a:pPr fontAlgn="base"/>
                      <a:r>
                        <a:rPr lang="en-IN" sz="1000">
                          <a:effectLst/>
                        </a:rPr>
                        <a:t>A​</a:t>
                      </a:r>
                      <a:endParaRPr lang="en-IN" b="1">
                        <a:solidFill>
                          <a:srgbClr val="FFFFFF"/>
                        </a:solidFill>
                        <a:effectLst/>
                      </a:endParaRPr>
                    </a:p>
                  </a:txBody>
                  <a:tcPr/>
                </a:tc>
                <a:tc>
                  <a:txBody>
                    <a:bodyPr/>
                    <a:lstStyle/>
                    <a:p>
                      <a:pPr fontAlgn="base"/>
                      <a:r>
                        <a:rPr lang="en-IN" sz="1000">
                          <a:effectLst/>
                        </a:rPr>
                        <a:t>B​</a:t>
                      </a:r>
                      <a:endParaRPr lang="en-IN" b="1">
                        <a:solidFill>
                          <a:srgbClr val="FFFFFF"/>
                        </a:solidFill>
                        <a:effectLst/>
                      </a:endParaRPr>
                    </a:p>
                  </a:txBody>
                  <a:tcPr/>
                </a:tc>
                <a:tc>
                  <a:txBody>
                    <a:bodyPr/>
                    <a:lstStyle/>
                    <a:p>
                      <a:pPr fontAlgn="base"/>
                      <a:r>
                        <a:rPr lang="en-IN" sz="1000">
                          <a:effectLst/>
                        </a:rPr>
                        <a:t>B​</a:t>
                      </a:r>
                      <a:endParaRPr lang="en-IN" b="1">
                        <a:solidFill>
                          <a:srgbClr val="FFFFFF"/>
                        </a:solidFill>
                        <a:effectLst/>
                      </a:endParaRPr>
                    </a:p>
                  </a:txBody>
                  <a:tcPr/>
                </a:tc>
                <a:tc>
                  <a:txBody>
                    <a:bodyPr/>
                    <a:lstStyle/>
                    <a:p>
                      <a:pPr fontAlgn="base"/>
                      <a:r>
                        <a:rPr lang="en-IN" sz="1000">
                          <a:effectLst/>
                        </a:rPr>
                        <a:t>B​</a:t>
                      </a:r>
                      <a:endParaRPr lang="en-IN" b="1">
                        <a:solidFill>
                          <a:srgbClr val="FFFFFF"/>
                        </a:solidFill>
                        <a:effectLst/>
                      </a:endParaRPr>
                    </a:p>
                  </a:txBody>
                  <a:tcPr/>
                </a:tc>
                <a:extLst>
                  <a:ext uri="{0D108BD9-81ED-4DB2-BD59-A6C34878D82A}">
                    <a16:rowId xmlns:a16="http://schemas.microsoft.com/office/drawing/2014/main" val="1685779276"/>
                  </a:ext>
                </a:extLst>
              </a:tr>
              <a:tr h="361950">
                <a:tc>
                  <a:txBody>
                    <a:bodyPr/>
                    <a:lstStyle/>
                    <a:p>
                      <a:pPr fontAlgn="base"/>
                      <a:r>
                        <a:rPr lang="en-IN" sz="1000">
                          <a:effectLst/>
                        </a:rPr>
                        <a:t>Arguments (x-axis)​</a:t>
                      </a:r>
                      <a:endParaRPr lang="en-IN">
                        <a:effectLst/>
                      </a:endParaRPr>
                    </a:p>
                  </a:txBody>
                  <a:tcPr/>
                </a:tc>
                <a:tc>
                  <a:txBody>
                    <a:bodyPr/>
                    <a:lstStyle/>
                    <a:p>
                      <a:pPr fontAlgn="base"/>
                      <a:r>
                        <a:rPr lang="en-IN" sz="1000">
                          <a:effectLst/>
                        </a:rPr>
                        <a:t>Arguments (x-axis)​</a:t>
                      </a:r>
                      <a:endParaRPr lang="en-IN">
                        <a:effectLst/>
                      </a:endParaRPr>
                    </a:p>
                  </a:txBody>
                  <a:tcPr/>
                </a:tc>
                <a:tc>
                  <a:txBody>
                    <a:bodyPr/>
                    <a:lstStyle/>
                    <a:p>
                      <a:pPr fontAlgn="base"/>
                      <a:r>
                        <a:rPr lang="en-IN" sz="1000">
                          <a:effectLst/>
                        </a:rPr>
                        <a:t>Post-communicationattitude towardcomprehensiveexam (y-axis)​</a:t>
                      </a:r>
                      <a:endParaRPr lang="en-IN">
                        <a:effectLst/>
                      </a:endParaRPr>
                    </a:p>
                  </a:txBody>
                  <a:tcPr/>
                </a:tc>
                <a:tc>
                  <a:txBody>
                    <a:bodyPr/>
                    <a:lstStyle/>
                    <a:p>
                      <a:pPr fontAlgn="base"/>
                      <a:r>
                        <a:rPr lang="en-IN" sz="1000">
                          <a:effectLst/>
                        </a:rPr>
                        <a:t>Source (x-axis)​</a:t>
                      </a:r>
                      <a:endParaRPr lang="en-IN">
                        <a:effectLst/>
                      </a:endParaRPr>
                    </a:p>
                  </a:txBody>
                  <a:tcPr/>
                </a:tc>
                <a:tc>
                  <a:txBody>
                    <a:bodyPr/>
                    <a:lstStyle/>
                    <a:p>
                      <a:pPr fontAlgn="base"/>
                      <a:r>
                        <a:rPr lang="en-IN" sz="1000">
                          <a:effectLst/>
                        </a:rPr>
                        <a:t>Source (x-axis)​</a:t>
                      </a:r>
                      <a:endParaRPr lang="en-IN">
                        <a:effectLst/>
                      </a:endParaRPr>
                    </a:p>
                  </a:txBody>
                  <a:tcPr/>
                </a:tc>
                <a:tc>
                  <a:txBody>
                    <a:bodyPr/>
                    <a:lstStyle/>
                    <a:p>
                      <a:pPr fontAlgn="base"/>
                      <a:r>
                        <a:rPr lang="en-IN" sz="1000">
                          <a:effectLst/>
                        </a:rPr>
                        <a:t>Post-communicationattitude towardcomprehensiveexam (y-axis)​</a:t>
                      </a:r>
                      <a:endParaRPr lang="en-IN">
                        <a:effectLst/>
                      </a:endParaRPr>
                    </a:p>
                  </a:txBody>
                  <a:tcPr/>
                </a:tc>
                <a:extLst>
                  <a:ext uri="{0D108BD9-81ED-4DB2-BD59-A6C34878D82A}">
                    <a16:rowId xmlns:a16="http://schemas.microsoft.com/office/drawing/2014/main" val="3970845696"/>
                  </a:ext>
                </a:extLst>
              </a:tr>
              <a:tr h="361950">
                <a:tc>
                  <a:txBody>
                    <a:bodyPr/>
                    <a:lstStyle/>
                    <a:p>
                      <a:pPr fontAlgn="base"/>
                      <a:r>
                        <a:rPr lang="en-IN" sz="1000">
                          <a:effectLst/>
                        </a:rPr>
                        <a:t>StrongArguments​</a:t>
                      </a:r>
                      <a:endParaRPr lang="en-IN">
                        <a:effectLst/>
                      </a:endParaRPr>
                    </a:p>
                  </a:txBody>
                  <a:tcPr/>
                </a:tc>
                <a:tc>
                  <a:txBody>
                    <a:bodyPr/>
                    <a:lstStyle/>
                    <a:p>
                      <a:pPr fontAlgn="base"/>
                      <a:r>
                        <a:rPr lang="en-IN" sz="1000">
                          <a:effectLst/>
                        </a:rPr>
                        <a:t>Personallyrelevant​</a:t>
                      </a:r>
                      <a:endParaRPr lang="en-IN">
                        <a:effectLst/>
                      </a:endParaRPr>
                    </a:p>
                  </a:txBody>
                  <a:tcPr/>
                </a:tc>
                <a:tc>
                  <a:txBody>
                    <a:bodyPr/>
                    <a:lstStyle/>
                    <a:p>
                      <a:pPr fontAlgn="base"/>
                      <a:r>
                        <a:rPr lang="en-IN" sz="1000">
                          <a:effectLst/>
                        </a:rPr>
                        <a:t>0.60​</a:t>
                      </a:r>
                      <a:endParaRPr lang="en-IN">
                        <a:effectLst/>
                      </a:endParaRPr>
                    </a:p>
                  </a:txBody>
                  <a:tcPr/>
                </a:tc>
                <a:tc>
                  <a:txBody>
                    <a:bodyPr/>
                    <a:lstStyle/>
                    <a:p>
                      <a:pPr fontAlgn="base"/>
                      <a:r>
                        <a:rPr lang="en-IN" sz="1000">
                          <a:effectLst/>
                        </a:rPr>
                        <a:t>Expert source​</a:t>
                      </a:r>
                      <a:endParaRPr lang="en-IN">
                        <a:effectLst/>
                      </a:endParaRPr>
                    </a:p>
                  </a:txBody>
                  <a:tcPr/>
                </a:tc>
                <a:tc>
                  <a:txBody>
                    <a:bodyPr/>
                    <a:lstStyle/>
                    <a:p>
                      <a:pPr fontAlgn="base"/>
                      <a:r>
                        <a:rPr lang="en-IN" sz="1000">
                          <a:effectLst/>
                        </a:rPr>
                        <a:t>Personallyrelevant​</a:t>
                      </a:r>
                      <a:endParaRPr lang="en-IN">
                        <a:effectLst/>
                      </a:endParaRPr>
                    </a:p>
                  </a:txBody>
                  <a:tcPr/>
                </a:tc>
                <a:tc>
                  <a:txBody>
                    <a:bodyPr/>
                    <a:lstStyle/>
                    <a:p>
                      <a:pPr fontAlgn="base"/>
                      <a:r>
                        <a:rPr lang="en-IN" sz="1000">
                          <a:effectLst/>
                        </a:rPr>
                        <a:t>0.12​</a:t>
                      </a:r>
                      <a:endParaRPr lang="en-IN">
                        <a:effectLst/>
                      </a:endParaRPr>
                    </a:p>
                  </a:txBody>
                  <a:tcPr/>
                </a:tc>
                <a:extLst>
                  <a:ext uri="{0D108BD9-81ED-4DB2-BD59-A6C34878D82A}">
                    <a16:rowId xmlns:a16="http://schemas.microsoft.com/office/drawing/2014/main" val="3344159947"/>
                  </a:ext>
                </a:extLst>
              </a:tr>
              <a:tr h="361950">
                <a:tc>
                  <a:txBody>
                    <a:bodyPr/>
                    <a:lstStyle/>
                    <a:p>
                      <a:pPr fontAlgn="base"/>
                      <a:r>
                        <a:rPr lang="en-IN" sz="1000">
                          <a:effectLst/>
                        </a:rPr>
                        <a:t>StrongArguments​</a:t>
                      </a:r>
                      <a:endParaRPr lang="en-IN">
                        <a:effectLst/>
                      </a:endParaRPr>
                    </a:p>
                  </a:txBody>
                  <a:tcPr/>
                </a:tc>
                <a:tc>
                  <a:txBody>
                    <a:bodyPr/>
                    <a:lstStyle/>
                    <a:p>
                      <a:pPr fontAlgn="base"/>
                      <a:r>
                        <a:rPr lang="en-IN" sz="1000">
                          <a:effectLst/>
                        </a:rPr>
                        <a:t>Not-personallyrelevant​</a:t>
                      </a:r>
                      <a:endParaRPr lang="en-IN">
                        <a:effectLst/>
                      </a:endParaRPr>
                    </a:p>
                  </a:txBody>
                  <a:tcPr/>
                </a:tc>
                <a:tc>
                  <a:txBody>
                    <a:bodyPr/>
                    <a:lstStyle/>
                    <a:p>
                      <a:pPr fontAlgn="base"/>
                      <a:r>
                        <a:rPr lang="en-IN" sz="1000">
                          <a:effectLst/>
                        </a:rPr>
                        <a:t>0.15​</a:t>
                      </a:r>
                      <a:endParaRPr lang="en-IN">
                        <a:effectLst/>
                      </a:endParaRPr>
                    </a:p>
                  </a:txBody>
                  <a:tcPr/>
                </a:tc>
                <a:tc>
                  <a:txBody>
                    <a:bodyPr/>
                    <a:lstStyle/>
                    <a:p>
                      <a:pPr fontAlgn="base"/>
                      <a:r>
                        <a:rPr lang="en-IN" sz="1000">
                          <a:effectLst/>
                        </a:rPr>
                        <a:t>Expert source​</a:t>
                      </a:r>
                      <a:endParaRPr lang="en-IN">
                        <a:effectLst/>
                      </a:endParaRPr>
                    </a:p>
                  </a:txBody>
                  <a:tcPr/>
                </a:tc>
                <a:tc>
                  <a:txBody>
                    <a:bodyPr/>
                    <a:lstStyle/>
                    <a:p>
                      <a:pPr fontAlgn="base"/>
                      <a:r>
                        <a:rPr lang="en-IN" sz="1000">
                          <a:effectLst/>
                        </a:rPr>
                        <a:t>Not-personallyrelevant​</a:t>
                      </a:r>
                      <a:endParaRPr lang="en-IN">
                        <a:effectLst/>
                      </a:endParaRPr>
                    </a:p>
                  </a:txBody>
                  <a:tcPr/>
                </a:tc>
                <a:tc>
                  <a:txBody>
                    <a:bodyPr/>
                    <a:lstStyle/>
                    <a:p>
                      <a:pPr fontAlgn="base"/>
                      <a:r>
                        <a:rPr lang="en-IN" sz="1000">
                          <a:effectLst/>
                        </a:rPr>
                        <a:t>0.28​</a:t>
                      </a:r>
                      <a:endParaRPr lang="en-IN">
                        <a:effectLst/>
                      </a:endParaRPr>
                    </a:p>
                  </a:txBody>
                  <a:tcPr/>
                </a:tc>
                <a:extLst>
                  <a:ext uri="{0D108BD9-81ED-4DB2-BD59-A6C34878D82A}">
                    <a16:rowId xmlns:a16="http://schemas.microsoft.com/office/drawing/2014/main" val="3758765072"/>
                  </a:ext>
                </a:extLst>
              </a:tr>
              <a:tr h="361950">
                <a:tc>
                  <a:txBody>
                    <a:bodyPr/>
                    <a:lstStyle/>
                    <a:p>
                      <a:pPr fontAlgn="base"/>
                      <a:r>
                        <a:rPr lang="en-IN" sz="1000">
                          <a:effectLst/>
                        </a:rPr>
                        <a:t>WeakArguments​</a:t>
                      </a:r>
                      <a:endParaRPr lang="en-IN">
                        <a:effectLst/>
                      </a:endParaRPr>
                    </a:p>
                  </a:txBody>
                  <a:tcPr/>
                </a:tc>
                <a:tc>
                  <a:txBody>
                    <a:bodyPr/>
                    <a:lstStyle/>
                    <a:p>
                      <a:pPr fontAlgn="base"/>
                      <a:r>
                        <a:rPr lang="en-IN" sz="1000">
                          <a:effectLst/>
                        </a:rPr>
                        <a:t>Personallyrelevant​</a:t>
                      </a:r>
                      <a:endParaRPr lang="en-IN">
                        <a:effectLst/>
                      </a:endParaRPr>
                    </a:p>
                  </a:txBody>
                  <a:tcPr/>
                </a:tc>
                <a:tc>
                  <a:txBody>
                    <a:bodyPr/>
                    <a:lstStyle/>
                    <a:p>
                      <a:pPr fontAlgn="base"/>
                      <a:r>
                        <a:rPr lang="en-IN" sz="1000">
                          <a:effectLst/>
                        </a:rPr>
                        <a:t>-0.53​</a:t>
                      </a:r>
                      <a:endParaRPr lang="en-IN">
                        <a:effectLst/>
                      </a:endParaRPr>
                    </a:p>
                  </a:txBody>
                  <a:tcPr/>
                </a:tc>
                <a:tc>
                  <a:txBody>
                    <a:bodyPr/>
                    <a:lstStyle/>
                    <a:p>
                      <a:pPr fontAlgn="base"/>
                      <a:r>
                        <a:rPr lang="en-IN" sz="1000">
                          <a:effectLst/>
                        </a:rPr>
                        <a:t>Non-expertsource​</a:t>
                      </a:r>
                      <a:endParaRPr lang="en-IN">
                        <a:effectLst/>
                      </a:endParaRPr>
                    </a:p>
                  </a:txBody>
                  <a:tcPr/>
                </a:tc>
                <a:tc>
                  <a:txBody>
                    <a:bodyPr/>
                    <a:lstStyle/>
                    <a:p>
                      <a:pPr fontAlgn="base"/>
                      <a:r>
                        <a:rPr lang="en-IN" sz="1000">
                          <a:effectLst/>
                        </a:rPr>
                        <a:t>Personallyrelevant​</a:t>
                      </a:r>
                      <a:endParaRPr lang="en-IN">
                        <a:effectLst/>
                      </a:endParaRPr>
                    </a:p>
                  </a:txBody>
                  <a:tcPr/>
                </a:tc>
                <a:tc>
                  <a:txBody>
                    <a:bodyPr/>
                    <a:lstStyle/>
                    <a:p>
                      <a:pPr fontAlgn="base"/>
                      <a:r>
                        <a:rPr lang="en-IN" sz="1000">
                          <a:effectLst/>
                        </a:rPr>
                        <a:t>0.02​</a:t>
                      </a:r>
                      <a:endParaRPr lang="en-IN">
                        <a:effectLst/>
                      </a:endParaRPr>
                    </a:p>
                  </a:txBody>
                  <a:tcPr/>
                </a:tc>
                <a:extLst>
                  <a:ext uri="{0D108BD9-81ED-4DB2-BD59-A6C34878D82A}">
                    <a16:rowId xmlns:a16="http://schemas.microsoft.com/office/drawing/2014/main" val="3388451993"/>
                  </a:ext>
                </a:extLst>
              </a:tr>
              <a:tr h="361950">
                <a:tc>
                  <a:txBody>
                    <a:bodyPr/>
                    <a:lstStyle/>
                    <a:p>
                      <a:pPr fontAlgn="base"/>
                      <a:r>
                        <a:rPr lang="en-IN" sz="1000">
                          <a:effectLst/>
                        </a:rPr>
                        <a:t>WeakArguments​</a:t>
                      </a:r>
                      <a:endParaRPr lang="en-IN">
                        <a:effectLst/>
                      </a:endParaRPr>
                    </a:p>
                  </a:txBody>
                  <a:tcPr/>
                </a:tc>
                <a:tc>
                  <a:txBody>
                    <a:bodyPr/>
                    <a:lstStyle/>
                    <a:p>
                      <a:pPr fontAlgn="base"/>
                      <a:r>
                        <a:rPr lang="en-IN" sz="1000">
                          <a:effectLst/>
                        </a:rPr>
                        <a:t>Not-personallyrelevant​</a:t>
                      </a:r>
                      <a:endParaRPr lang="en-IN">
                        <a:effectLst/>
                      </a:endParaRPr>
                    </a:p>
                  </a:txBody>
                  <a:tcPr/>
                </a:tc>
                <a:tc>
                  <a:txBody>
                    <a:bodyPr/>
                    <a:lstStyle/>
                    <a:p>
                      <a:pPr fontAlgn="base"/>
                      <a:r>
                        <a:rPr lang="en-IN" sz="1000">
                          <a:effectLst/>
                        </a:rPr>
                        <a:t>-0.20​</a:t>
                      </a:r>
                      <a:endParaRPr lang="en-IN">
                        <a:effectLst/>
                      </a:endParaRPr>
                    </a:p>
                  </a:txBody>
                  <a:tcPr/>
                </a:tc>
                <a:tc>
                  <a:txBody>
                    <a:bodyPr/>
                    <a:lstStyle/>
                    <a:p>
                      <a:pPr fontAlgn="base"/>
                      <a:r>
                        <a:rPr lang="en-IN" sz="1000">
                          <a:effectLst/>
                        </a:rPr>
                        <a:t>Non-expertsource​</a:t>
                      </a:r>
                      <a:endParaRPr lang="en-IN">
                        <a:effectLst/>
                      </a:endParaRPr>
                    </a:p>
                  </a:txBody>
                  <a:tcPr/>
                </a:tc>
                <a:tc>
                  <a:txBody>
                    <a:bodyPr/>
                    <a:lstStyle/>
                    <a:p>
                      <a:pPr fontAlgn="base"/>
                      <a:r>
                        <a:rPr lang="en-IN" sz="1000">
                          <a:effectLst/>
                        </a:rPr>
                        <a:t>Not-personallyrelevant​</a:t>
                      </a:r>
                      <a:endParaRPr lang="en-IN">
                        <a:effectLst/>
                      </a:endParaRPr>
                    </a:p>
                  </a:txBody>
                  <a:tcPr/>
                </a:tc>
                <a:tc>
                  <a:txBody>
                    <a:bodyPr/>
                    <a:lstStyle/>
                    <a:p>
                      <a:pPr fontAlgn="base"/>
                      <a:r>
                        <a:rPr lang="en-IN" sz="1000">
                          <a:effectLst/>
                        </a:rPr>
                        <a:t>-0.40​</a:t>
                      </a:r>
                      <a:endParaRPr lang="en-IN">
                        <a:effectLst/>
                      </a:endParaRPr>
                    </a:p>
                  </a:txBody>
                  <a:tcPr/>
                </a:tc>
                <a:extLst>
                  <a:ext uri="{0D108BD9-81ED-4DB2-BD59-A6C34878D82A}">
                    <a16:rowId xmlns:a16="http://schemas.microsoft.com/office/drawing/2014/main" val="3175481520"/>
                  </a:ext>
                </a:extLst>
              </a:tr>
            </a:tbl>
          </a:graphicData>
        </a:graphic>
      </p:graphicFrame>
      <p:pic>
        <p:nvPicPr>
          <p:cNvPr id="6" name="Picture 5" descr="Central or peripheral route to persuasion. Picture depicts two bar graphs where in panel (A) graph shows arguments on x-axis and post-communication attitude toward comprehensive exam on y-axis (on a scale of -0.6 to 0.8) and in panel (B) graph shows source on x-axis and post-communication attitude toward comprehensive exam on y-axis (on a scale of -0.5 to 0.4). In Panel (A) Arguments are marked as Strong arguments and Weak arguments on the x-axis. In Panel (B), Source are marked as Expert source and Nonexpert source. In both the panels light green bars indicate Personally relevant while dark green bars indicate Not personally relevant. The caption reads: Attitude change can be brought about by (A) strong arguments when people are motivated and by (B) the expertise of the source of the persuasive message when people aren’t motivated. Data included in the accompanying table.">
            <a:extLst>
              <a:ext uri="{FF2B5EF4-FFF2-40B4-BE49-F238E27FC236}">
                <a16:creationId xmlns:a16="http://schemas.microsoft.com/office/drawing/2014/main" id="{9B730194-3674-7E46-92BB-125E290ED54A}"/>
              </a:ext>
            </a:extLst>
          </p:cNvPr>
          <p:cNvPicPr>
            <a:picLocks noChangeAspect="1"/>
          </p:cNvPicPr>
          <p:nvPr/>
        </p:nvPicPr>
        <p:blipFill>
          <a:blip r:embed="rId3"/>
          <a:stretch>
            <a:fillRect/>
          </a:stretch>
        </p:blipFill>
        <p:spPr>
          <a:xfrm>
            <a:off x="2889250" y="1523093"/>
            <a:ext cx="6413500" cy="51181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2" name="Title 1">
            <a:extLst>
              <a:ext uri="{FF2B5EF4-FFF2-40B4-BE49-F238E27FC236}">
                <a16:creationId xmlns:a16="http://schemas.microsoft.com/office/drawing/2014/main" id="{5538D0A2-8CA0-4FEE-B162-CCE0A493468D}"/>
              </a:ext>
            </a:extLst>
          </p:cNvPr>
          <p:cNvSpPr>
            <a:spLocks noGrp="1"/>
          </p:cNvSpPr>
          <p:nvPr>
            <p:ph type="title"/>
          </p:nvPr>
        </p:nvSpPr>
        <p:spPr/>
        <p:txBody>
          <a:bodyPr/>
          <a:lstStyle/>
          <a:p>
            <a:r>
              <a:rPr lang="en-US" dirty="0"/>
              <a:t>Subliminal Advertising</a:t>
            </a:r>
          </a:p>
        </p:txBody>
      </p:sp>
      <p:pic>
        <p:nvPicPr>
          <p:cNvPr id="8" name="Picture 7">
            <a:extLst>
              <a:ext uri="{FF2B5EF4-FFF2-40B4-BE49-F238E27FC236}">
                <a16:creationId xmlns:a16="http://schemas.microsoft.com/office/drawing/2014/main" id="{1D29BDC3-8C3B-4443-A1C9-FFFBF0E4358C}"/>
              </a:ext>
            </a:extLst>
          </p:cNvPr>
          <p:cNvPicPr>
            <a:picLocks noChangeAspect="1"/>
          </p:cNvPicPr>
          <p:nvPr/>
        </p:nvPicPr>
        <p:blipFill>
          <a:blip r:embed="rId3"/>
          <a:stretch>
            <a:fillRect/>
          </a:stretch>
        </p:blipFill>
        <p:spPr>
          <a:xfrm>
            <a:off x="1109395" y="1838778"/>
            <a:ext cx="9973210" cy="40581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3" name="Google Shape;183;p2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The Elements of Persuasion</a:t>
            </a:r>
            <a:endParaRPr sz="3200" dirty="0">
              <a:solidFill>
                <a:srgbClr val="007B80"/>
              </a:solidFill>
            </a:endParaRPr>
          </a:p>
        </p:txBody>
      </p:sp>
      <p:sp>
        <p:nvSpPr>
          <p:cNvPr id="182" name="Google Shape;182;p2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50"/>
                </a:solidFill>
              </a:rPr>
              <a:t>The Yale School approach to persuasion</a:t>
            </a:r>
            <a:endParaRPr sz="2400" b="1" dirty="0">
              <a:solidFill>
                <a:srgbClr val="00B05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chemeClr val="accent1"/>
                </a:solidFill>
              </a:rPr>
              <a:t>Persuasive messages have three components:</a:t>
            </a:r>
            <a:endParaRPr sz="2400" dirty="0">
              <a:solidFill>
                <a:schemeClr val="accent1"/>
              </a:solidFill>
            </a:endParaRPr>
          </a:p>
          <a:p>
            <a:pPr marL="1371600" marR="0" lvl="2" indent="-381000" algn="l" rtl="0">
              <a:lnSpc>
                <a:spcPct val="100000"/>
              </a:lnSpc>
              <a:spcBef>
                <a:spcPts val="0"/>
              </a:spcBef>
              <a:spcAft>
                <a:spcPts val="0"/>
              </a:spcAft>
              <a:buClr>
                <a:srgbClr val="58697D"/>
              </a:buClr>
              <a:buSzPts val="2400"/>
              <a:buFont typeface="Wingdings" pitchFamily="2" charset="2"/>
              <a:buChar char="§"/>
            </a:pPr>
            <a:r>
              <a:rPr lang="en-US" sz="2400" i="0" u="none" strike="noStrike" cap="none" dirty="0">
                <a:solidFill>
                  <a:srgbClr val="2E445C"/>
                </a:solidFill>
              </a:rPr>
              <a:t>The who, or the source of the message</a:t>
            </a:r>
            <a:endParaRPr sz="2400" dirty="0">
              <a:solidFill>
                <a:srgbClr val="2E445C"/>
              </a:solidFill>
            </a:endParaRPr>
          </a:p>
          <a:p>
            <a:pPr marL="1371600" marR="0" lvl="2" indent="-381000" algn="l" rtl="0">
              <a:lnSpc>
                <a:spcPct val="100000"/>
              </a:lnSpc>
              <a:spcBef>
                <a:spcPts val="0"/>
              </a:spcBef>
              <a:spcAft>
                <a:spcPts val="0"/>
              </a:spcAft>
              <a:buClr>
                <a:srgbClr val="58697D"/>
              </a:buClr>
              <a:buSzPts val="2400"/>
              <a:buFont typeface="Wingdings" pitchFamily="2" charset="2"/>
              <a:buChar char="§"/>
            </a:pPr>
            <a:r>
              <a:rPr lang="en-US" sz="2400" i="0" u="none" strike="noStrike" cap="none" dirty="0">
                <a:solidFill>
                  <a:srgbClr val="2E445C"/>
                </a:solidFill>
              </a:rPr>
              <a:t>The what, or the content of the message</a:t>
            </a:r>
            <a:endParaRPr sz="2400" dirty="0">
              <a:solidFill>
                <a:srgbClr val="2E445C"/>
              </a:solidFill>
            </a:endParaRPr>
          </a:p>
          <a:p>
            <a:pPr marL="1371600" marR="0" lvl="2" indent="-381000" algn="l" rtl="0">
              <a:lnSpc>
                <a:spcPct val="100000"/>
              </a:lnSpc>
              <a:spcBef>
                <a:spcPts val="0"/>
              </a:spcBef>
              <a:spcAft>
                <a:spcPts val="0"/>
              </a:spcAft>
              <a:buClr>
                <a:srgbClr val="58697D"/>
              </a:buClr>
              <a:buSzPts val="2400"/>
              <a:buFont typeface="Wingdings" pitchFamily="2" charset="2"/>
              <a:buChar char="§"/>
            </a:pPr>
            <a:r>
              <a:rPr lang="en-US" sz="2400" i="0" u="none" strike="noStrike" cap="none" dirty="0">
                <a:solidFill>
                  <a:srgbClr val="2E445C"/>
                </a:solidFill>
              </a:rPr>
              <a:t>The whom, or the target of the message</a:t>
            </a:r>
            <a:endParaRPr sz="2400" dirty="0">
              <a:solidFill>
                <a:srgbClr val="2E445C"/>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9" name="Google Shape;189;p2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Source Characteristics</a:t>
            </a:r>
            <a:endParaRPr sz="3200" dirty="0">
              <a:solidFill>
                <a:srgbClr val="007B80"/>
              </a:solidFill>
            </a:endParaRPr>
          </a:p>
        </p:txBody>
      </p:sp>
      <p:sp>
        <p:nvSpPr>
          <p:cNvPr id="188" name="Google Shape;188;p27"/>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chemeClr val="accent1"/>
                </a:solidFill>
              </a:rPr>
              <a:t>Source characteristics</a:t>
            </a:r>
            <a:endParaRPr b="1" dirty="0">
              <a:solidFill>
                <a:schemeClr val="accent1"/>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Characteristics of the person who delivers a persuasive message, such as attractiveness, credibility, and certainty</a:t>
            </a:r>
            <a:endParaRPr dirty="0">
              <a:solidFill>
                <a:srgbClr val="2E445C"/>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5" name="Google Shape;195;p2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Source Characteristics: Attractiveness</a:t>
            </a:r>
            <a:endParaRPr sz="3200" dirty="0">
              <a:solidFill>
                <a:srgbClr val="007B80"/>
              </a:solidFill>
            </a:endParaRPr>
          </a:p>
        </p:txBody>
      </p:sp>
      <p:sp>
        <p:nvSpPr>
          <p:cNvPr id="194" name="Google Shape;194;p2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chemeClr val="accent1"/>
                </a:solidFill>
              </a:rPr>
              <a:t>Attractiveness</a:t>
            </a:r>
            <a:endParaRPr sz="2400" b="1" dirty="0">
              <a:solidFill>
                <a:schemeClr val="accent1"/>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Attractive spokespeople are more persuasive, even for topics completely unrelated to attractiveness</a:t>
            </a:r>
            <a:r>
              <a:rPr lang="en-US" sz="2400" i="0" u="none" strike="noStrike" cap="none" dirty="0" smtClean="0">
                <a:solidFill>
                  <a:srgbClr val="2E445C"/>
                </a:solidFill>
              </a:rPr>
              <a:t>.</a:t>
            </a:r>
          </a:p>
          <a:p>
            <a:pPr marL="533400" marR="0" lvl="1" indent="0" algn="l" rtl="0">
              <a:lnSpc>
                <a:spcPct val="100000"/>
              </a:lnSpc>
              <a:spcBef>
                <a:spcPts val="0"/>
              </a:spcBef>
              <a:spcAft>
                <a:spcPts val="0"/>
              </a:spcAft>
              <a:buClr>
                <a:srgbClr val="58697D"/>
              </a:buClr>
              <a:buSzPts val="2400"/>
              <a:buNone/>
            </a:pPr>
            <a:endParaRPr sz="2400" dirty="0">
              <a:solidFill>
                <a:srgbClr val="2E445C"/>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Effects of attractiveness are through the peripheral route: attractive people are rated more favorably, and those favorable feelings become associated with the message.</a:t>
            </a:r>
            <a:endParaRPr sz="2400" dirty="0">
              <a:solidFill>
                <a:srgbClr val="2E445C"/>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2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Source Characteristics: Credibility</a:t>
            </a:r>
            <a:endParaRPr sz="3200" dirty="0">
              <a:solidFill>
                <a:srgbClr val="007B80"/>
              </a:solidFill>
            </a:endParaRPr>
          </a:p>
        </p:txBody>
      </p:sp>
      <p:sp>
        <p:nvSpPr>
          <p:cNvPr id="200" name="Google Shape;200;p29"/>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chemeClr val="accent1"/>
                </a:solidFill>
              </a:rPr>
              <a:t>Credibility</a:t>
            </a:r>
            <a:endParaRPr b="1" dirty="0">
              <a:solidFill>
                <a:schemeClr val="accent1"/>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People who are seen as knowledgeable and trustworthy are more persuasive. </a:t>
            </a:r>
            <a:endParaRPr lang="en-US" i="0" u="none" strike="noStrike" cap="none" dirty="0" smtClean="0">
              <a:solidFill>
                <a:srgbClr val="2E445C"/>
              </a:solidFill>
            </a:endParaRPr>
          </a:p>
          <a:p>
            <a:pPr marL="571500" marR="0" lvl="1" indent="0" algn="l" rtl="0">
              <a:lnSpc>
                <a:spcPct val="100000"/>
              </a:lnSpc>
              <a:spcBef>
                <a:spcPts val="0"/>
              </a:spcBef>
              <a:spcAft>
                <a:spcPts val="0"/>
              </a:spcAft>
              <a:buClr>
                <a:srgbClr val="58697D"/>
              </a:buClr>
              <a:buSzPts val="1800"/>
              <a:buNone/>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However, noncredible sources can change attitudes through the </a:t>
            </a:r>
            <a:r>
              <a:rPr lang="en-US" i="0" u="none" strike="noStrike" cap="none" dirty="0">
                <a:solidFill>
                  <a:srgbClr val="00B050"/>
                </a:solidFill>
              </a:rPr>
              <a:t>sleeper effect</a:t>
            </a:r>
            <a:r>
              <a:rPr lang="en-US" i="0" u="none" strike="noStrike" cap="none" dirty="0" smtClean="0">
                <a:solidFill>
                  <a:srgbClr val="00B050"/>
                </a:solidFill>
              </a:rPr>
              <a:t>.</a:t>
            </a:r>
            <a:endParaRPr dirty="0">
              <a:solidFill>
                <a:srgbClr val="00B050"/>
              </a:solidFill>
            </a:endParaRPr>
          </a:p>
          <a:p>
            <a:pPr marL="1371600" marR="0" lvl="2" indent="-330200" algn="l" rtl="0">
              <a:lnSpc>
                <a:spcPct val="100000"/>
              </a:lnSpc>
              <a:spcBef>
                <a:spcPts val="0"/>
              </a:spcBef>
              <a:spcAft>
                <a:spcPts val="0"/>
              </a:spcAft>
              <a:buClr>
                <a:srgbClr val="58697D"/>
              </a:buClr>
              <a:buSzPts val="1600"/>
              <a:buChar char="■"/>
            </a:pPr>
            <a:r>
              <a:rPr lang="en-US" i="0" u="none" strike="noStrike" cap="none" dirty="0">
                <a:solidFill>
                  <a:srgbClr val="2E445C"/>
                </a:solidFill>
              </a:rPr>
              <a:t>An effect that occurs when a persuasive message from an unreliable source initially exerts little influence but later causes attitudes to shift</a:t>
            </a:r>
            <a:endParaRPr dirty="0">
              <a:solidFill>
                <a:srgbClr val="2E445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2" name="Title 1">
            <a:extLst>
              <a:ext uri="{FF2B5EF4-FFF2-40B4-BE49-F238E27FC236}">
                <a16:creationId xmlns:a16="http://schemas.microsoft.com/office/drawing/2014/main" id="{5979B0CA-CE41-45C9-8F62-E70796ED0643}"/>
              </a:ext>
            </a:extLst>
          </p:cNvPr>
          <p:cNvSpPr>
            <a:spLocks noGrp="1"/>
          </p:cNvSpPr>
          <p:nvPr>
            <p:ph type="title"/>
          </p:nvPr>
        </p:nvSpPr>
        <p:spPr/>
        <p:txBody>
          <a:bodyPr/>
          <a:lstStyle/>
          <a:p>
            <a:r>
              <a:rPr lang="en-US" dirty="0"/>
              <a:t>Credibility and Persuasion</a:t>
            </a:r>
          </a:p>
        </p:txBody>
      </p:sp>
      <p:pic>
        <p:nvPicPr>
          <p:cNvPr id="6" name="Picture 5" descr="What characteristics made Martin Luther King, Jr. such a credible source of persuasion? Black and white picture depicts Martin Luther King, Jr. waving his right hand in a public speaking event.">
            <a:extLst>
              <a:ext uri="{FF2B5EF4-FFF2-40B4-BE49-F238E27FC236}">
                <a16:creationId xmlns:a16="http://schemas.microsoft.com/office/drawing/2014/main" id="{00BED744-3AA4-4B48-86CA-B77C013FFC9E}"/>
              </a:ext>
            </a:extLst>
          </p:cNvPr>
          <p:cNvPicPr>
            <a:picLocks noChangeAspect="1"/>
          </p:cNvPicPr>
          <p:nvPr/>
        </p:nvPicPr>
        <p:blipFill>
          <a:blip r:embed="rId3"/>
          <a:stretch>
            <a:fillRect/>
          </a:stretch>
        </p:blipFill>
        <p:spPr>
          <a:xfrm>
            <a:off x="2743200" y="1282450"/>
            <a:ext cx="6705600" cy="5270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3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Source Characteristics: Certainty</a:t>
            </a:r>
            <a:endParaRPr sz="3200" dirty="0">
              <a:solidFill>
                <a:srgbClr val="007B80"/>
              </a:solidFill>
            </a:endParaRPr>
          </a:p>
        </p:txBody>
      </p:sp>
      <p:sp>
        <p:nvSpPr>
          <p:cNvPr id="206" name="Google Shape;206;p30"/>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Certainty</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Sources who express their views with certainty and confidence tend to be more persuasive</a:t>
            </a:r>
            <a:r>
              <a:rPr lang="en-US" sz="2400" i="0" u="none" strike="noStrike" cap="none" dirty="0" smtClean="0">
                <a:solidFill>
                  <a:srgbClr val="2E445C"/>
                </a:solidFill>
              </a:rPr>
              <a:t>.</a:t>
            </a:r>
          </a:p>
          <a:p>
            <a:pPr marL="533400" marR="0" lvl="1" indent="0" algn="l" rtl="0">
              <a:lnSpc>
                <a:spcPct val="100000"/>
              </a:lnSpc>
              <a:spcBef>
                <a:spcPts val="0"/>
              </a:spcBef>
              <a:spcAft>
                <a:spcPts val="0"/>
              </a:spcAft>
              <a:buClr>
                <a:srgbClr val="58697D"/>
              </a:buClr>
              <a:buSzPts val="2400"/>
              <a:buNone/>
            </a:pPr>
            <a:endParaRPr sz="2400" dirty="0">
              <a:solidFill>
                <a:srgbClr val="2E445C"/>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If your goal is to persuade someone, be sure to express lots of confidence.</a:t>
            </a:r>
            <a:endParaRPr sz="2400" dirty="0">
              <a:solidFill>
                <a:srgbClr val="2E445C"/>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3" name="Google Shape;213;p3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Message Characteristics</a:t>
            </a:r>
            <a:endParaRPr sz="3200" dirty="0">
              <a:solidFill>
                <a:srgbClr val="007B80"/>
              </a:solidFill>
            </a:endParaRPr>
          </a:p>
        </p:txBody>
      </p:sp>
      <p:sp>
        <p:nvSpPr>
          <p:cNvPr id="212" name="Google Shape;212;p31"/>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Message characteristics </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Aspects, or content, of a persuasive message, including the quality of the evidence and the explicitness of its conclusions</a:t>
            </a:r>
            <a:endParaRPr dirty="0">
              <a:solidFill>
                <a:srgbClr val="2E445C"/>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Google Shape;219;p3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Message Characteristics: Message Quality</a:t>
            </a:r>
            <a:endParaRPr sz="3200" dirty="0">
              <a:solidFill>
                <a:srgbClr val="007B80"/>
              </a:solidFill>
            </a:endParaRPr>
          </a:p>
        </p:txBody>
      </p:sp>
      <p:sp>
        <p:nvSpPr>
          <p:cNvPr id="218" name="Google Shape;218;p32"/>
          <p:cNvSpPr txBox="1">
            <a:spLocks noGrp="1"/>
          </p:cNvSpPr>
          <p:nvPr>
            <p:ph type="body" idx="1"/>
          </p:nvPr>
        </p:nvSpPr>
        <p:spPr>
          <a:xfrm>
            <a:off x="838199" y="1456791"/>
            <a:ext cx="9919447" cy="4755473"/>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Messages quality</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High-quality messages are more persuasive in general, especially for people who are strong in motivation and ability</a:t>
            </a:r>
            <a:r>
              <a:rPr lang="en-US" sz="2400" i="0" u="none" strike="noStrike" cap="none" dirty="0" smtClean="0">
                <a:solidFill>
                  <a:srgbClr val="2E445C"/>
                </a:solidFill>
              </a:rPr>
              <a:t>.</a:t>
            </a:r>
          </a:p>
          <a:p>
            <a:pPr marL="533400" marR="0" lvl="1" indent="0" algn="l" rtl="0">
              <a:lnSpc>
                <a:spcPct val="100000"/>
              </a:lnSpc>
              <a:spcBef>
                <a:spcPts val="0"/>
              </a:spcBef>
              <a:spcAft>
                <a:spcPts val="0"/>
              </a:spcAft>
              <a:buClr>
                <a:srgbClr val="58697D"/>
              </a:buClr>
              <a:buSzPts val="2400"/>
              <a:buNone/>
            </a:pPr>
            <a:endParaRPr sz="2400" dirty="0">
              <a:solidFill>
                <a:srgbClr val="2E445C"/>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More attitude change will result if the conclusions are explicit in the message.</a:t>
            </a:r>
            <a:endParaRPr sz="2400" dirty="0">
              <a:solidFill>
                <a:srgbClr val="2E445C"/>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5" name="Google Shape;225;p3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Message Characteristics: Vividness</a:t>
            </a:r>
            <a:endParaRPr sz="3200" dirty="0">
              <a:solidFill>
                <a:srgbClr val="007B80"/>
              </a:solidFill>
            </a:endParaRPr>
          </a:p>
        </p:txBody>
      </p:sp>
      <p:sp>
        <p:nvSpPr>
          <p:cNvPr id="224" name="Google Shape;224;p3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Vividness</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When information is vivid—colorful, interesting, and memorable—it tends to be more effective</a:t>
            </a:r>
            <a:r>
              <a:rPr lang="en-US" i="0" u="none" strike="noStrike" cap="none" dirty="0" smtClean="0">
                <a:solidFill>
                  <a:srgbClr val="2E445C"/>
                </a:solidFill>
              </a:rPr>
              <a:t>.</a:t>
            </a:r>
          </a:p>
          <a:p>
            <a:pPr marL="571500" marR="0" lvl="1" indent="0" algn="l" rtl="0">
              <a:lnSpc>
                <a:spcPct val="100000"/>
              </a:lnSpc>
              <a:spcBef>
                <a:spcPts val="0"/>
              </a:spcBef>
              <a:spcAft>
                <a:spcPts val="0"/>
              </a:spcAft>
              <a:buClr>
                <a:srgbClr val="58697D"/>
              </a:buClr>
              <a:buSzPts val="1800"/>
              <a:buNone/>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00B050"/>
                </a:solidFill>
              </a:rPr>
              <a:t>Identifiable victim effect</a:t>
            </a:r>
            <a:endParaRPr dirty="0">
              <a:solidFill>
                <a:srgbClr val="00B050"/>
              </a:solidFill>
            </a:endParaRPr>
          </a:p>
          <a:p>
            <a:pPr marL="1371600" marR="0" lvl="2" indent="-330200" algn="l" rtl="0">
              <a:lnSpc>
                <a:spcPct val="100000"/>
              </a:lnSpc>
              <a:spcBef>
                <a:spcPts val="0"/>
              </a:spcBef>
              <a:spcAft>
                <a:spcPts val="0"/>
              </a:spcAft>
              <a:buClr>
                <a:srgbClr val="58697D"/>
              </a:buClr>
              <a:buSzPts val="1600"/>
              <a:buChar char="■"/>
            </a:pPr>
            <a:r>
              <a:rPr lang="en-US" i="0" u="none" strike="noStrike" cap="none" dirty="0">
                <a:solidFill>
                  <a:srgbClr val="2E445C"/>
                </a:solidFill>
              </a:rPr>
              <a:t>The tendency to be more moved by the vivid plight of a single individual than by a more abstract number of people</a:t>
            </a:r>
            <a:endParaRPr dirty="0">
              <a:solidFill>
                <a:srgbClr val="2E445C"/>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6" name="Google Shape;236;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sz="3200" dirty="0">
                <a:solidFill>
                  <a:srgbClr val="007B80"/>
                </a:solidFill>
              </a:rPr>
              <a:t>Message Characteristics: Fear</a:t>
            </a:r>
            <a:endParaRPr sz="3200" dirty="0">
              <a:solidFill>
                <a:srgbClr val="007B80"/>
              </a:solidFill>
            </a:endParaRPr>
          </a:p>
        </p:txBody>
      </p:sp>
      <p:sp>
        <p:nvSpPr>
          <p:cNvPr id="235" name="Google Shape;235;p35"/>
          <p:cNvSpPr txBox="1">
            <a:spLocks noGrp="1"/>
          </p:cNvSpPr>
          <p:nvPr>
            <p:ph type="body" idx="1"/>
          </p:nvPr>
        </p:nvSpPr>
        <p:spPr>
          <a:xfrm>
            <a:off x="838199" y="1456791"/>
            <a:ext cx="10116671" cy="4755473"/>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Fear</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Fear messages contain vivid information and can be very persuasive</a:t>
            </a:r>
            <a:r>
              <a:rPr lang="en-US" sz="2400" i="0" u="none" strike="noStrike" cap="none" dirty="0" smtClean="0">
                <a:solidFill>
                  <a:srgbClr val="2E445C"/>
                </a:solidFill>
              </a:rPr>
              <a:t>.</a:t>
            </a:r>
          </a:p>
          <a:p>
            <a:pPr marL="533400" marR="0" lvl="1" indent="0" algn="l" rtl="0">
              <a:lnSpc>
                <a:spcPct val="100000"/>
              </a:lnSpc>
              <a:spcBef>
                <a:spcPts val="0"/>
              </a:spcBef>
              <a:spcAft>
                <a:spcPts val="0"/>
              </a:spcAft>
              <a:buClr>
                <a:srgbClr val="58697D"/>
              </a:buClr>
              <a:buSzPts val="2400"/>
              <a:buNone/>
            </a:pPr>
            <a:endParaRPr sz="2400" dirty="0">
              <a:solidFill>
                <a:srgbClr val="2E445C"/>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But fear messages are most effective when combined with instructions on how to avoid negative outcomes. </a:t>
            </a:r>
            <a:endParaRPr sz="2400" dirty="0">
              <a:solidFill>
                <a:srgbClr val="2E445C"/>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 name="Title 1">
            <a:extLst>
              <a:ext uri="{FF2B5EF4-FFF2-40B4-BE49-F238E27FC236}">
                <a16:creationId xmlns:a16="http://schemas.microsoft.com/office/drawing/2014/main" id="{03762BFD-8006-4558-A95E-6A1C020DCB83}"/>
              </a:ext>
            </a:extLst>
          </p:cNvPr>
          <p:cNvSpPr>
            <a:spLocks noGrp="1"/>
          </p:cNvSpPr>
          <p:nvPr>
            <p:ph type="title"/>
          </p:nvPr>
        </p:nvSpPr>
        <p:spPr/>
        <p:txBody>
          <a:bodyPr/>
          <a:lstStyle/>
          <a:p>
            <a:r>
              <a:rPr lang="en-US" dirty="0"/>
              <a:t>Fear and Persuasive Messages</a:t>
            </a:r>
          </a:p>
        </p:txBody>
      </p:sp>
      <p:graphicFrame>
        <p:nvGraphicFramePr>
          <p:cNvPr id="4" name="Table 3">
            <a:extLst>
              <a:ext uri="{FF2B5EF4-FFF2-40B4-BE49-F238E27FC236}">
                <a16:creationId xmlns:a16="http://schemas.microsoft.com/office/drawing/2014/main" id="{F904D452-3377-4759-A5A0-21C918E41148}"/>
              </a:ext>
            </a:extLst>
          </p:cNvPr>
          <p:cNvGraphicFramePr>
            <a:graphicFrameLocks noGrp="1"/>
          </p:cNvGraphicFramePr>
          <p:nvPr/>
        </p:nvGraphicFramePr>
        <p:xfrm>
          <a:off x="3581400" y="2705100"/>
          <a:ext cx="5029200" cy="14478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1096147515"/>
                    </a:ext>
                  </a:extLst>
                </a:gridCol>
                <a:gridCol w="2514600">
                  <a:extLst>
                    <a:ext uri="{9D8B030D-6E8A-4147-A177-3AD203B41FA5}">
                      <a16:colId xmlns:a16="http://schemas.microsoft.com/office/drawing/2014/main" val="4173217128"/>
                    </a:ext>
                  </a:extLst>
                </a:gridCol>
              </a:tblGrid>
              <a:tr h="361950">
                <a:tc>
                  <a:txBody>
                    <a:bodyPr/>
                    <a:lstStyle/>
                    <a:p>
                      <a:pPr fontAlgn="base"/>
                      <a:r>
                        <a:rPr lang="en-IN" sz="1000">
                          <a:effectLst/>
                        </a:rPr>
                        <a:t>Messages (x-axis)​</a:t>
                      </a:r>
                      <a:endParaRPr lang="en-IN" b="1">
                        <a:solidFill>
                          <a:srgbClr val="FFFFFF"/>
                        </a:solidFill>
                        <a:effectLst/>
                      </a:endParaRPr>
                    </a:p>
                  </a:txBody>
                  <a:tcPr/>
                </a:tc>
                <a:tc>
                  <a:txBody>
                    <a:bodyPr/>
                    <a:lstStyle/>
                    <a:p>
                      <a:pPr fontAlgn="base"/>
                      <a:r>
                        <a:rPr lang="en-IN" sz="1000">
                          <a:effectLst/>
                        </a:rPr>
                        <a:t>Cigarttes smoked each day (y-axis)​</a:t>
                      </a:r>
                      <a:endParaRPr lang="en-IN" b="1">
                        <a:solidFill>
                          <a:srgbClr val="FFFFFF"/>
                        </a:solidFill>
                        <a:effectLst/>
                      </a:endParaRPr>
                    </a:p>
                  </a:txBody>
                  <a:tcPr/>
                </a:tc>
                <a:extLst>
                  <a:ext uri="{0D108BD9-81ED-4DB2-BD59-A6C34878D82A}">
                    <a16:rowId xmlns:a16="http://schemas.microsoft.com/office/drawing/2014/main" val="823782407"/>
                  </a:ext>
                </a:extLst>
              </a:tr>
              <a:tr h="361950">
                <a:tc>
                  <a:txBody>
                    <a:bodyPr/>
                    <a:lstStyle/>
                    <a:p>
                      <a:pPr fontAlgn="base"/>
                      <a:r>
                        <a:rPr lang="en-IN" sz="1000">
                          <a:effectLst/>
                        </a:rPr>
                        <a:t>Just Instructions​</a:t>
                      </a:r>
                      <a:endParaRPr lang="en-IN">
                        <a:effectLst/>
                      </a:endParaRPr>
                    </a:p>
                  </a:txBody>
                  <a:tcPr/>
                </a:tc>
                <a:tc>
                  <a:txBody>
                    <a:bodyPr/>
                    <a:lstStyle/>
                    <a:p>
                      <a:pPr fontAlgn="base"/>
                      <a:r>
                        <a:rPr lang="en-IN" sz="1000">
                          <a:effectLst/>
                        </a:rPr>
                        <a:t>14​</a:t>
                      </a:r>
                      <a:endParaRPr lang="en-IN">
                        <a:effectLst/>
                      </a:endParaRPr>
                    </a:p>
                  </a:txBody>
                  <a:tcPr/>
                </a:tc>
                <a:extLst>
                  <a:ext uri="{0D108BD9-81ED-4DB2-BD59-A6C34878D82A}">
                    <a16:rowId xmlns:a16="http://schemas.microsoft.com/office/drawing/2014/main" val="1225290051"/>
                  </a:ext>
                </a:extLst>
              </a:tr>
              <a:tr h="361950">
                <a:tc>
                  <a:txBody>
                    <a:bodyPr/>
                    <a:lstStyle/>
                    <a:p>
                      <a:pPr fontAlgn="base"/>
                      <a:r>
                        <a:rPr lang="en-IN" sz="1000">
                          <a:effectLst/>
                        </a:rPr>
                        <a:t>Just fear​</a:t>
                      </a:r>
                      <a:endParaRPr lang="en-IN">
                        <a:effectLst/>
                      </a:endParaRPr>
                    </a:p>
                  </a:txBody>
                  <a:tcPr/>
                </a:tc>
                <a:tc>
                  <a:txBody>
                    <a:bodyPr/>
                    <a:lstStyle/>
                    <a:p>
                      <a:pPr fontAlgn="base"/>
                      <a:r>
                        <a:rPr lang="en-IN" sz="1000">
                          <a:effectLst/>
                        </a:rPr>
                        <a:t>7.5​</a:t>
                      </a:r>
                      <a:endParaRPr lang="en-IN">
                        <a:effectLst/>
                      </a:endParaRPr>
                    </a:p>
                  </a:txBody>
                  <a:tcPr/>
                </a:tc>
                <a:extLst>
                  <a:ext uri="{0D108BD9-81ED-4DB2-BD59-A6C34878D82A}">
                    <a16:rowId xmlns:a16="http://schemas.microsoft.com/office/drawing/2014/main" val="3089071104"/>
                  </a:ext>
                </a:extLst>
              </a:tr>
              <a:tr h="361950">
                <a:tc>
                  <a:txBody>
                    <a:bodyPr/>
                    <a:lstStyle/>
                    <a:p>
                      <a:pPr fontAlgn="base"/>
                      <a:r>
                        <a:rPr lang="en-IN" sz="1000">
                          <a:effectLst/>
                        </a:rPr>
                        <a:t>Fear + instructions​</a:t>
                      </a:r>
                      <a:endParaRPr lang="en-IN">
                        <a:effectLst/>
                      </a:endParaRPr>
                    </a:p>
                  </a:txBody>
                  <a:tcPr/>
                </a:tc>
                <a:tc>
                  <a:txBody>
                    <a:bodyPr/>
                    <a:lstStyle/>
                    <a:p>
                      <a:pPr fontAlgn="base"/>
                      <a:r>
                        <a:rPr lang="en-IN" sz="1000">
                          <a:effectLst/>
                        </a:rPr>
                        <a:t>4.8​</a:t>
                      </a:r>
                      <a:endParaRPr lang="en-IN">
                        <a:effectLst/>
                      </a:endParaRPr>
                    </a:p>
                  </a:txBody>
                  <a:tcPr/>
                </a:tc>
                <a:extLst>
                  <a:ext uri="{0D108BD9-81ED-4DB2-BD59-A6C34878D82A}">
                    <a16:rowId xmlns:a16="http://schemas.microsoft.com/office/drawing/2014/main" val="230677147"/>
                  </a:ext>
                </a:extLst>
              </a:tr>
            </a:tbl>
          </a:graphicData>
        </a:graphic>
      </p:graphicFrame>
      <p:pic>
        <p:nvPicPr>
          <p:cNvPr id="6" name="Picture 5" descr="Fear and persuasive messages. The picture depicts a bar graph which shows messages on x-axis and Cigarettes smoked each day on y-axis (on a scale of 0 to 20). Text corresponding to the bar Just fear reads &amp;#34;Inducing fear about something by showing vivid images reduced smoking substantially more than simply providing instructions about quitting.&amp;#34; and the text corresponding to Fear + instructions reads &amp;#34;Fear plus instructions was the most effective treatment.&amp;#34; The caption reads: Fear, especially when paired with instructions on how to respond to the fear, is likely to lead to attitude change. Data are included in the accompanying table.">
            <a:extLst>
              <a:ext uri="{FF2B5EF4-FFF2-40B4-BE49-F238E27FC236}">
                <a16:creationId xmlns:a16="http://schemas.microsoft.com/office/drawing/2014/main" id="{73451210-1ECE-6044-A9D8-653A20787CFF}"/>
              </a:ext>
            </a:extLst>
          </p:cNvPr>
          <p:cNvPicPr>
            <a:picLocks noChangeAspect="1"/>
          </p:cNvPicPr>
          <p:nvPr/>
        </p:nvPicPr>
        <p:blipFill>
          <a:blip r:embed="rId3"/>
          <a:stretch>
            <a:fillRect/>
          </a:stretch>
        </p:blipFill>
        <p:spPr>
          <a:xfrm>
            <a:off x="2019300" y="1724608"/>
            <a:ext cx="8153400" cy="42672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DD19-4A6E-7646-8435-FEFBAA847A2F}"/>
              </a:ext>
            </a:extLst>
          </p:cNvPr>
          <p:cNvSpPr>
            <a:spLocks noGrp="1"/>
          </p:cNvSpPr>
          <p:nvPr>
            <p:ph type="title"/>
          </p:nvPr>
        </p:nvSpPr>
        <p:spPr/>
        <p:txBody>
          <a:bodyPr/>
          <a:lstStyle/>
          <a:p>
            <a:r>
              <a:rPr lang="en-US" dirty="0"/>
              <a:t>Message Characteristics: Culture</a:t>
            </a:r>
          </a:p>
        </p:txBody>
      </p:sp>
      <p:sp>
        <p:nvSpPr>
          <p:cNvPr id="3" name="Text Placeholder 2">
            <a:extLst>
              <a:ext uri="{FF2B5EF4-FFF2-40B4-BE49-F238E27FC236}">
                <a16:creationId xmlns:a16="http://schemas.microsoft.com/office/drawing/2014/main" id="{4AC9430A-4834-D748-997B-10E4E824A60F}"/>
              </a:ext>
            </a:extLst>
          </p:cNvPr>
          <p:cNvSpPr>
            <a:spLocks noGrp="1"/>
          </p:cNvSpPr>
          <p:nvPr>
            <p:ph type="body" idx="1"/>
          </p:nvPr>
        </p:nvSpPr>
        <p:spPr/>
        <p:txBody>
          <a:bodyPr/>
          <a:lstStyle/>
          <a:p>
            <a:pPr marL="571500" indent="-342900">
              <a:buFont typeface="Arial" panose="020B0604020202020204" pitchFamily="34" charset="0"/>
              <a:buChar char="•"/>
            </a:pPr>
            <a:r>
              <a:rPr lang="en-US" b="1" dirty="0">
                <a:solidFill>
                  <a:srgbClr val="00B0F0"/>
                </a:solidFill>
              </a:rPr>
              <a:t>Culture</a:t>
            </a:r>
          </a:p>
          <a:p>
            <a:pPr marL="1028700" lvl="1" indent="-342900">
              <a:buFont typeface="Courier New" panose="02070309020205020404" pitchFamily="49" charset="0"/>
              <a:buChar char="o"/>
            </a:pPr>
            <a:r>
              <a:rPr lang="en-US" dirty="0">
                <a:solidFill>
                  <a:srgbClr val="2E445C"/>
                </a:solidFill>
              </a:rPr>
              <a:t>It can be important to tailor a message to fit the norms, values, and outlook of a particular cultural group. </a:t>
            </a:r>
          </a:p>
        </p:txBody>
      </p:sp>
    </p:spTree>
    <p:extLst>
      <p:ext uri="{BB962C8B-B14F-4D97-AF65-F5344CB8AC3E}">
        <p14:creationId xmlns:p14="http://schemas.microsoft.com/office/powerpoint/2010/main" val="3167874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3" name="Google Shape;253;p3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Audience Characteristics</a:t>
            </a:r>
            <a:endParaRPr sz="3200" dirty="0">
              <a:solidFill>
                <a:srgbClr val="007B80"/>
              </a:solidFill>
            </a:endParaRPr>
          </a:p>
        </p:txBody>
      </p:sp>
      <p:sp>
        <p:nvSpPr>
          <p:cNvPr id="252" name="Google Shape;252;p3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Audience characteristics</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Characteristics of those who receive a persuasive message, including need for cognition, mood, age, and audience size and diversity</a:t>
            </a:r>
            <a:endParaRPr dirty="0">
              <a:solidFill>
                <a:srgbClr val="2E445C"/>
              </a:solidFill>
            </a:endParaRPr>
          </a:p>
          <a:p>
            <a:pPr marL="319088" marR="0" lvl="0" indent="-197168" algn="l" rtl="0">
              <a:spcBef>
                <a:spcPts val="700"/>
              </a:spcBef>
              <a:spcAft>
                <a:spcPts val="0"/>
              </a:spcAft>
              <a:buClr>
                <a:schemeClr val="accent2"/>
              </a:buClr>
              <a:buSzPts val="1920"/>
              <a:buFont typeface="Noto Sans Symbols"/>
              <a:buNone/>
            </a:pPr>
            <a:endParaRPr sz="3200" b="0" i="0" u="none" strike="noStrike" cap="none" dirty="0">
              <a:solidFill>
                <a:srgbClr val="2E445C"/>
              </a:solidFill>
              <a:latin typeface="Questrial"/>
              <a:ea typeface="Questrial"/>
              <a:cs typeface="Questrial"/>
              <a:sym typeface="Quest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9" name="Google Shape;259;p3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Audience Characteristics: Need for Cognition</a:t>
            </a:r>
            <a:endParaRPr sz="3200" dirty="0">
              <a:solidFill>
                <a:srgbClr val="007B80"/>
              </a:solidFill>
            </a:endParaRPr>
          </a:p>
        </p:txBody>
      </p:sp>
      <p:sp>
        <p:nvSpPr>
          <p:cNvPr id="258" name="Google Shape;258;p39"/>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Need for </a:t>
            </a:r>
            <a:r>
              <a:rPr lang="en-US" sz="2400" b="1" i="0" u="none" dirty="0" smtClean="0">
                <a:solidFill>
                  <a:srgbClr val="00B0F0"/>
                </a:solidFill>
              </a:rPr>
              <a:t>cognition</a:t>
            </a:r>
          </a:p>
          <a:p>
            <a:pPr marL="76200" marR="0" lvl="0" indent="0" algn="l" rtl="0">
              <a:lnSpc>
                <a:spcPct val="100000"/>
              </a:lnSpc>
              <a:spcBef>
                <a:spcPts val="0"/>
              </a:spcBef>
              <a:spcAft>
                <a:spcPts val="0"/>
              </a:spcAft>
              <a:buClr>
                <a:srgbClr val="58697D"/>
              </a:buClr>
              <a:buSzPts val="2400"/>
            </a:pP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Drive to think deeply about judgments </a:t>
            </a:r>
            <a:endParaRPr lang="en-US" sz="2400" i="0" u="none" strike="noStrike" cap="none" dirty="0" smtClean="0">
              <a:solidFill>
                <a:srgbClr val="2E445C"/>
              </a:solidFill>
            </a:endParaRPr>
          </a:p>
          <a:p>
            <a:pPr marL="533400" marR="0" lvl="1" indent="0" algn="l" rtl="0">
              <a:lnSpc>
                <a:spcPct val="100000"/>
              </a:lnSpc>
              <a:spcBef>
                <a:spcPts val="0"/>
              </a:spcBef>
              <a:spcAft>
                <a:spcPts val="0"/>
              </a:spcAft>
              <a:buClr>
                <a:srgbClr val="58697D"/>
              </a:buClr>
              <a:buSzPts val="2400"/>
              <a:buNone/>
            </a:pPr>
            <a:endParaRPr sz="2400" dirty="0">
              <a:solidFill>
                <a:srgbClr val="2E445C"/>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People high in need for cognition are more persuaded by central route messages than by peripheral route messages.</a:t>
            </a:r>
            <a:endParaRPr sz="2400" dirty="0">
              <a:solidFill>
                <a:srgbClr val="2E445C"/>
              </a:solidFill>
            </a:endParaRPr>
          </a:p>
          <a:p>
            <a:pPr marL="319088" marR="0" lvl="0" indent="-197168" algn="l" rtl="0">
              <a:spcBef>
                <a:spcPts val="700"/>
              </a:spcBef>
              <a:spcAft>
                <a:spcPts val="0"/>
              </a:spcAft>
              <a:buClr>
                <a:schemeClr val="accent2"/>
              </a:buClr>
              <a:buSzPts val="1920"/>
              <a:buFont typeface="Noto Sans Symbols"/>
              <a:buNone/>
            </a:pPr>
            <a:endParaRPr sz="3200" b="0" i="0" u="none" strike="noStrike" cap="none" dirty="0">
              <a:solidFill>
                <a:srgbClr val="2E445C"/>
              </a:solidFill>
              <a:latin typeface="Questrial"/>
              <a:ea typeface="Questrial"/>
              <a:cs typeface="Questrial"/>
              <a:sym typeface="Quest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5" name="Google Shape;265;p4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Audience Characteristics: Mood</a:t>
            </a:r>
            <a:endParaRPr sz="3200" dirty="0">
              <a:solidFill>
                <a:srgbClr val="007B80"/>
              </a:solidFill>
            </a:endParaRPr>
          </a:p>
        </p:txBody>
      </p:sp>
      <p:sp>
        <p:nvSpPr>
          <p:cNvPr id="264" name="Google Shape;264;p40"/>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Mood</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Messages are more persuasive when they match the mood of the receiver.</a:t>
            </a:r>
            <a:endParaRPr dirty="0">
              <a:solidFill>
                <a:srgbClr val="2E445C"/>
              </a:solidFill>
            </a:endParaRPr>
          </a:p>
          <a:p>
            <a:pPr marL="1371600" marR="0" lvl="2" indent="-330200" algn="l" rtl="0">
              <a:lnSpc>
                <a:spcPct val="100000"/>
              </a:lnSpc>
              <a:spcBef>
                <a:spcPts val="0"/>
              </a:spcBef>
              <a:spcAft>
                <a:spcPts val="0"/>
              </a:spcAft>
              <a:buClr>
                <a:srgbClr val="58697D"/>
              </a:buClr>
              <a:buSzPts val="1600"/>
              <a:buChar char="■"/>
            </a:pPr>
            <a:r>
              <a:rPr lang="en-US" i="0" u="none" strike="noStrike" cap="none" dirty="0">
                <a:solidFill>
                  <a:srgbClr val="2E445C"/>
                </a:solidFill>
              </a:rPr>
              <a:t>Optimistic messages work best on happy people.</a:t>
            </a:r>
            <a:endParaRPr dirty="0">
              <a:solidFill>
                <a:srgbClr val="2E445C"/>
              </a:solidFill>
            </a:endParaRPr>
          </a:p>
          <a:p>
            <a:pPr marL="319088" marR="0" lvl="0" indent="-212408" algn="l" rtl="0">
              <a:spcBef>
                <a:spcPts val="700"/>
              </a:spcBef>
              <a:spcAft>
                <a:spcPts val="0"/>
              </a:spcAft>
              <a:buClr>
                <a:schemeClr val="accent2"/>
              </a:buClr>
              <a:buSzPts val="1680"/>
              <a:buFont typeface="Noto Sans Symbols"/>
              <a:buNone/>
            </a:pPr>
            <a:endParaRPr sz="2800" b="0" i="0" u="none" strike="noStrike" cap="none" dirty="0">
              <a:solidFill>
                <a:srgbClr val="2E445C"/>
              </a:solidFill>
              <a:latin typeface="Questrial"/>
              <a:ea typeface="Questrial"/>
              <a:cs typeface="Questrial"/>
              <a:sym typeface="Quest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1" name="Google Shape;271;p4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Audience Characteristics: Age</a:t>
            </a:r>
            <a:endParaRPr sz="3200" dirty="0">
              <a:solidFill>
                <a:srgbClr val="007B80"/>
              </a:solidFill>
            </a:endParaRPr>
          </a:p>
        </p:txBody>
      </p:sp>
      <p:sp>
        <p:nvSpPr>
          <p:cNvPr id="270" name="Google Shape;270;p41"/>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Age</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Younger people are more persuadable than older people.</a:t>
            </a:r>
            <a:endParaRPr dirty="0">
              <a:solidFill>
                <a:srgbClr val="2E445C"/>
              </a:solidFill>
            </a:endParaRPr>
          </a:p>
          <a:p>
            <a:pPr marL="1371600" marR="0" lvl="2" indent="-330200" algn="l" rtl="0">
              <a:lnSpc>
                <a:spcPct val="100000"/>
              </a:lnSpc>
              <a:spcBef>
                <a:spcPts val="0"/>
              </a:spcBef>
              <a:spcAft>
                <a:spcPts val="0"/>
              </a:spcAft>
              <a:buClr>
                <a:srgbClr val="58697D"/>
              </a:buClr>
              <a:buSzPts val="1600"/>
              <a:buChar char="■"/>
            </a:pPr>
            <a:r>
              <a:rPr lang="en-US" i="0" u="none" strike="noStrike" cap="none" dirty="0">
                <a:solidFill>
                  <a:srgbClr val="2E445C"/>
                </a:solidFill>
              </a:rPr>
              <a:t>Older people may have strong and long-held attitudes</a:t>
            </a:r>
            <a:r>
              <a:rPr lang="en-US" i="0" u="none" strike="noStrike" cap="none" dirty="0" smtClean="0">
                <a:solidFill>
                  <a:srgbClr val="2E445C"/>
                </a:solidFill>
              </a:rPr>
              <a:t>.</a:t>
            </a:r>
          </a:p>
          <a:p>
            <a:pPr marL="1041400" marR="0" lvl="2" indent="0" algn="l" rtl="0">
              <a:lnSpc>
                <a:spcPct val="100000"/>
              </a:lnSpc>
              <a:spcBef>
                <a:spcPts val="0"/>
              </a:spcBef>
              <a:spcAft>
                <a:spcPts val="0"/>
              </a:spcAft>
              <a:buClr>
                <a:srgbClr val="58697D"/>
              </a:buClr>
              <a:buSzPts val="1600"/>
              <a:buNone/>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Children may be most vulnerable to persuasion attempts.</a:t>
            </a:r>
            <a:endParaRPr dirty="0">
              <a:solidFill>
                <a:srgbClr val="2E445C"/>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3" name="Google Shape;283;p4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Metacognition and Persuasion</a:t>
            </a:r>
            <a:endParaRPr sz="3200" dirty="0">
              <a:solidFill>
                <a:srgbClr val="007B80"/>
              </a:solidFill>
            </a:endParaRPr>
          </a:p>
        </p:txBody>
      </p:sp>
      <p:sp>
        <p:nvSpPr>
          <p:cNvPr id="282" name="Google Shape;282;p4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Metacognitions </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Secondary thoughts that are reflections on primary cognitions</a:t>
            </a:r>
            <a:endParaRPr sz="2400" dirty="0">
              <a:solidFill>
                <a:srgbClr val="2E445C"/>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9" name="Google Shape;289;p4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The Self-Validation Hypothesis</a:t>
            </a:r>
            <a:endParaRPr sz="3200" dirty="0">
              <a:solidFill>
                <a:srgbClr val="007B80"/>
              </a:solidFill>
            </a:endParaRPr>
          </a:p>
        </p:txBody>
      </p:sp>
      <p:sp>
        <p:nvSpPr>
          <p:cNvPr id="288" name="Google Shape;288;p4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Self-validation hypothesis </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The idea that the likelihood of attitude change can depend not only on the direction and amount of thoughts people have in response to a persuasive message but also on the confidence with which they hold the thoughts</a:t>
            </a:r>
            <a:endParaRPr sz="2400" dirty="0">
              <a:solidFill>
                <a:srgbClr val="2E445C"/>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300" name="Google Shape;300;p4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Embodiment and Confidence</a:t>
            </a:r>
            <a:endParaRPr sz="3200" dirty="0">
              <a:solidFill>
                <a:srgbClr val="007B80"/>
              </a:solidFill>
            </a:endParaRPr>
          </a:p>
        </p:txBody>
      </p:sp>
      <p:sp>
        <p:nvSpPr>
          <p:cNvPr id="299" name="Google Shape;299;p4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lvl="0" indent="-381000">
              <a:lnSpc>
                <a:spcPct val="100000"/>
              </a:lnSpc>
              <a:spcBef>
                <a:spcPts val="0"/>
              </a:spcBef>
              <a:buChar char="•"/>
            </a:pPr>
            <a:r>
              <a:rPr lang="en-US" sz="2400" i="0" u="none" dirty="0">
                <a:solidFill>
                  <a:srgbClr val="2E445C"/>
                </a:solidFill>
              </a:rPr>
              <a:t>The self-validation hypothesis also </a:t>
            </a:r>
            <a:r>
              <a:rPr lang="en-US" dirty="0">
                <a:solidFill>
                  <a:srgbClr val="2E445C"/>
                </a:solidFill>
              </a:rPr>
              <a:t>has been </a:t>
            </a:r>
            <a:r>
              <a:rPr lang="en-US" sz="2400" i="0" u="none" dirty="0">
                <a:solidFill>
                  <a:srgbClr val="2E445C"/>
                </a:solidFill>
              </a:rPr>
              <a:t>brought to bear on research showing that bodily movements can influence the attitudes people hold; in other words, attitudes are partly “embodied</a:t>
            </a:r>
            <a:r>
              <a:rPr lang="en-US" sz="2400" i="0" u="none" dirty="0" smtClean="0">
                <a:solidFill>
                  <a:srgbClr val="2E445C"/>
                </a:solidFill>
              </a:rPr>
              <a:t>.”</a:t>
            </a:r>
          </a:p>
          <a:p>
            <a:pPr marL="76200" lvl="0" indent="0">
              <a:lnSpc>
                <a:spcPct val="100000"/>
              </a:lnSpc>
              <a:spcBef>
                <a:spcPts val="0"/>
              </a:spcBef>
            </a:pPr>
            <a:endParaRPr sz="2400" dirty="0">
              <a:solidFill>
                <a:srgbClr val="2E445C"/>
              </a:solidFill>
            </a:endParaRPr>
          </a:p>
          <a:p>
            <a:pPr marL="457200" marR="0" lvl="0" indent="-381000" algn="l" rtl="0">
              <a:lnSpc>
                <a:spcPct val="100000"/>
              </a:lnSpc>
              <a:spcBef>
                <a:spcPts val="0"/>
              </a:spcBef>
              <a:spcAft>
                <a:spcPts val="0"/>
              </a:spcAft>
              <a:buClr>
                <a:srgbClr val="58697D"/>
              </a:buClr>
              <a:buSzPts val="2400"/>
              <a:buChar char="•"/>
            </a:pPr>
            <a:r>
              <a:rPr lang="en-US" sz="2400" i="0" u="none" strike="noStrike" cap="none" dirty="0">
                <a:solidFill>
                  <a:srgbClr val="2E445C"/>
                </a:solidFill>
              </a:rPr>
              <a:t>Bodily movements can signal varying degrees of thought confidence, and it’s this confidence that determines whether or not persuasion occurs.</a:t>
            </a:r>
            <a:endParaRPr sz="2400" dirty="0">
              <a:solidFill>
                <a:srgbClr val="2E445C"/>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2" name="Google Shape;312;p4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The Surprisingly Weak Effects of the Media</a:t>
            </a:r>
            <a:endParaRPr sz="3200" dirty="0">
              <a:solidFill>
                <a:srgbClr val="007B80"/>
              </a:solidFill>
            </a:endParaRPr>
          </a:p>
        </p:txBody>
      </p:sp>
      <p:sp>
        <p:nvSpPr>
          <p:cNvPr id="311" name="Google Shape;311;p4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What effect does the media have on our attitudes</a:t>
            </a:r>
            <a:r>
              <a:rPr lang="en-US" b="1" i="0" u="none" dirty="0" smtClean="0">
                <a:solidFill>
                  <a:srgbClr val="00B0F0"/>
                </a:solidFill>
              </a:rPr>
              <a:t>?</a:t>
            </a:r>
          </a:p>
          <a:p>
            <a:pPr marL="114300" marR="0" lvl="0" indent="0" algn="l" rtl="0">
              <a:lnSpc>
                <a:spcPct val="100000"/>
              </a:lnSpc>
              <a:spcBef>
                <a:spcPts val="0"/>
              </a:spcBef>
              <a:spcAft>
                <a:spcPts val="0"/>
              </a:spcAft>
              <a:buClr>
                <a:srgbClr val="58697D"/>
              </a:buClr>
              <a:buSzPts val="1800"/>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This is difficult to study because media is so pervasive, it’s hard to establish specific causal relationships</a:t>
            </a:r>
            <a:r>
              <a:rPr lang="en-US" i="0" u="none" strike="noStrike" cap="none" dirty="0" smtClean="0">
                <a:solidFill>
                  <a:srgbClr val="2E445C"/>
                </a:solidFill>
              </a:rPr>
              <a:t>.</a:t>
            </a:r>
          </a:p>
          <a:p>
            <a:pPr marL="914400" marR="0" lvl="1" indent="-342900" algn="l" rtl="0">
              <a:lnSpc>
                <a:spcPct val="100000"/>
              </a:lnSpc>
              <a:spcBef>
                <a:spcPts val="0"/>
              </a:spcBef>
              <a:spcAft>
                <a:spcPts val="0"/>
              </a:spcAft>
              <a:buClr>
                <a:srgbClr val="58697D"/>
              </a:buClr>
              <a:buSzPts val="1800"/>
              <a:buChar char="○"/>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However, several studies have shown that, surprisingly, the effects of media appear very weak.</a:t>
            </a:r>
            <a:endParaRPr dirty="0">
              <a:solidFill>
                <a:srgbClr val="2E445C"/>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5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The Media and Conceptions of Social Reality</a:t>
            </a:r>
            <a:endParaRPr sz="3200" dirty="0">
              <a:solidFill>
                <a:srgbClr val="007B80"/>
              </a:solidFill>
            </a:endParaRPr>
          </a:p>
        </p:txBody>
      </p:sp>
      <p:sp>
        <p:nvSpPr>
          <p:cNvPr id="335" name="Google Shape;335;p5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Agenda control </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Efforts of the media to select certain events and topics to emphasize, thereby shaping which issues and events people think are important</a:t>
            </a:r>
            <a:endParaRPr sz="2400" dirty="0">
              <a:solidFill>
                <a:srgbClr val="2E445C"/>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2" name="Title 1">
            <a:extLst>
              <a:ext uri="{FF2B5EF4-FFF2-40B4-BE49-F238E27FC236}">
                <a16:creationId xmlns:a16="http://schemas.microsoft.com/office/drawing/2014/main" id="{2F9F8350-EBDF-41FC-B219-F9DCE8C86ACE}"/>
              </a:ext>
            </a:extLst>
          </p:cNvPr>
          <p:cNvSpPr>
            <a:spLocks noGrp="1"/>
          </p:cNvSpPr>
          <p:nvPr>
            <p:ph type="title"/>
          </p:nvPr>
        </p:nvSpPr>
        <p:spPr/>
        <p:txBody>
          <a:bodyPr/>
          <a:lstStyle/>
          <a:p>
            <a:r>
              <a:rPr lang="en-US" dirty="0"/>
              <a:t>The Hostile Media Phenomenon</a:t>
            </a:r>
          </a:p>
        </p:txBody>
      </p:sp>
      <p:pic>
        <p:nvPicPr>
          <p:cNvPr id="6" name="Picture 5" descr="Perceived bias in the media. Picture depicts a Twitter post by the president Donald Trump that reads &amp;#34;If the people of our great country could only see how viciously and in accurately my administration is covered by certain media! -DJT.&amp;#34;  The caption reads: The hostile media phenomenon is arguably stronger than ever in today’s political and media climate. Accusations of bias on the part of mainstream media seem to accompany reports of any controversial event or issue. The leader of our country himself regularly tweets about such bias against him.&#10;">
            <a:extLst>
              <a:ext uri="{FF2B5EF4-FFF2-40B4-BE49-F238E27FC236}">
                <a16:creationId xmlns:a16="http://schemas.microsoft.com/office/drawing/2014/main" id="{4E45F409-6A35-9F43-9371-8AF36E00E95D}"/>
              </a:ext>
            </a:extLst>
          </p:cNvPr>
          <p:cNvPicPr>
            <a:picLocks noChangeAspect="1"/>
          </p:cNvPicPr>
          <p:nvPr/>
        </p:nvPicPr>
        <p:blipFill>
          <a:blip r:embed="rId3"/>
          <a:stretch>
            <a:fillRect/>
          </a:stretch>
        </p:blipFill>
        <p:spPr>
          <a:xfrm>
            <a:off x="1905000" y="1555750"/>
            <a:ext cx="8382000" cy="37465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7" name="Google Shape;347;p5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Media Representations Do Not Resemble Reality</a:t>
            </a:r>
            <a:endParaRPr sz="3200" dirty="0">
              <a:solidFill>
                <a:srgbClr val="007B80"/>
              </a:solidFill>
            </a:endParaRPr>
          </a:p>
        </p:txBody>
      </p:sp>
      <p:sp>
        <p:nvSpPr>
          <p:cNvPr id="346" name="Google Shape;346;p5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Media representations do not resemble reality</a:t>
            </a:r>
            <a:r>
              <a:rPr lang="en-US" b="1" i="0" u="none" dirty="0" smtClean="0">
                <a:solidFill>
                  <a:srgbClr val="00B0F0"/>
                </a:solidFill>
              </a:rPr>
              <a:t>.</a:t>
            </a:r>
          </a:p>
          <a:p>
            <a:pPr marL="114300" marR="0" lvl="0" indent="0" algn="l" rtl="0">
              <a:lnSpc>
                <a:spcPct val="100000"/>
              </a:lnSpc>
              <a:spcBef>
                <a:spcPts val="0"/>
              </a:spcBef>
              <a:spcAft>
                <a:spcPts val="0"/>
              </a:spcAft>
              <a:buClr>
                <a:srgbClr val="58697D"/>
              </a:buClr>
              <a:buSzPts val="1800"/>
            </a:pP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Males are portrayed three times more often than females.</a:t>
            </a: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Children, the elderly, racial minorities, and blue-collar and lower-income individuals are underrepresented.</a:t>
            </a:r>
            <a:endParaRPr dirty="0">
              <a:solidFill>
                <a:srgbClr val="2E445C"/>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3" name="Google Shape;353;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Television Consumption and Social Attitudes</a:t>
            </a:r>
            <a:endParaRPr sz="3200" dirty="0">
              <a:solidFill>
                <a:srgbClr val="007B80"/>
              </a:solidFill>
            </a:endParaRPr>
          </a:p>
        </p:txBody>
      </p:sp>
      <p:sp>
        <p:nvSpPr>
          <p:cNvPr id="352" name="Google Shape;352;p55"/>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Television consumption linked to social attitudes</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Heavy television watchers endorse more racial and gender stereotypes, overestimate the prevalence of violence and crime, and overestimate the number of professionals in the population.</a:t>
            </a:r>
            <a:endParaRPr dirty="0">
              <a:solidFill>
                <a:srgbClr val="2E445C"/>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9" name="Google Shape;359;p5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Resistance to Persuasion</a:t>
            </a:r>
            <a:endParaRPr sz="3200" dirty="0">
              <a:solidFill>
                <a:srgbClr val="007B80"/>
              </a:solidFill>
            </a:endParaRPr>
          </a:p>
        </p:txBody>
      </p:sp>
      <p:sp>
        <p:nvSpPr>
          <p:cNvPr id="358" name="Google Shape;358;p5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14300" marR="0" lvl="0" indent="0" algn="ctr" rtl="0">
              <a:lnSpc>
                <a:spcPct val="100000"/>
              </a:lnSpc>
              <a:spcBef>
                <a:spcPts val="0"/>
              </a:spcBef>
              <a:spcAft>
                <a:spcPts val="0"/>
              </a:spcAft>
              <a:buClr>
                <a:srgbClr val="58697D"/>
              </a:buClr>
              <a:buSzPts val="1800"/>
            </a:pPr>
            <a:endParaRPr lang="en-US" i="0" u="none" dirty="0" smtClean="0">
              <a:solidFill>
                <a:srgbClr val="2E445C"/>
              </a:solidFill>
            </a:endParaRPr>
          </a:p>
          <a:p>
            <a:pPr marL="114300" marR="0" lvl="0" indent="0" algn="ctr" rtl="0">
              <a:lnSpc>
                <a:spcPct val="100000"/>
              </a:lnSpc>
              <a:spcBef>
                <a:spcPts val="0"/>
              </a:spcBef>
              <a:spcAft>
                <a:spcPts val="0"/>
              </a:spcAft>
              <a:buClr>
                <a:srgbClr val="58697D"/>
              </a:buClr>
              <a:buSzPts val="1800"/>
            </a:pPr>
            <a:endParaRPr lang="en-US" dirty="0">
              <a:solidFill>
                <a:srgbClr val="2E445C"/>
              </a:solidFill>
            </a:endParaRPr>
          </a:p>
          <a:p>
            <a:pPr marL="114300" marR="0" lvl="0" indent="0" algn="ctr" rtl="0">
              <a:lnSpc>
                <a:spcPct val="100000"/>
              </a:lnSpc>
              <a:spcBef>
                <a:spcPts val="0"/>
              </a:spcBef>
              <a:spcAft>
                <a:spcPts val="0"/>
              </a:spcAft>
              <a:buClr>
                <a:srgbClr val="58697D"/>
              </a:buClr>
              <a:buSzPts val="1800"/>
            </a:pPr>
            <a:endParaRPr lang="en-US" i="0" u="none" dirty="0" smtClean="0">
              <a:solidFill>
                <a:srgbClr val="2E445C"/>
              </a:solidFill>
            </a:endParaRPr>
          </a:p>
          <a:p>
            <a:pPr marL="114300" marR="0" lvl="0" indent="0" algn="ctr" rtl="0">
              <a:lnSpc>
                <a:spcPct val="100000"/>
              </a:lnSpc>
              <a:spcBef>
                <a:spcPts val="0"/>
              </a:spcBef>
              <a:spcAft>
                <a:spcPts val="0"/>
              </a:spcAft>
              <a:buClr>
                <a:srgbClr val="58697D"/>
              </a:buClr>
              <a:buSzPts val="1800"/>
            </a:pPr>
            <a:r>
              <a:rPr lang="en-US" sz="3200" i="1" u="none" dirty="0" smtClean="0">
                <a:solidFill>
                  <a:srgbClr val="00B0F0"/>
                </a:solidFill>
              </a:rPr>
              <a:t>Why doesn’t </a:t>
            </a:r>
            <a:r>
              <a:rPr lang="en-US" sz="3200" i="1" u="none" dirty="0">
                <a:solidFill>
                  <a:srgbClr val="00B0F0"/>
                </a:solidFill>
              </a:rPr>
              <a:t>the media have a stronger effect on what we buy, who we vote for, or whether we adopt healthier habits?</a:t>
            </a:r>
            <a:endParaRPr sz="3200" i="1" dirty="0">
              <a:solidFill>
                <a:srgbClr val="00B0F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5" name="Google Shape;365;p5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Attentional Biases and Resistance</a:t>
            </a:r>
            <a:endParaRPr sz="3200" dirty="0">
              <a:solidFill>
                <a:srgbClr val="007B80"/>
              </a:solidFill>
            </a:endParaRPr>
          </a:p>
        </p:txBody>
      </p:sp>
      <p:sp>
        <p:nvSpPr>
          <p:cNvPr id="364" name="Google Shape;364;p57"/>
          <p:cNvSpPr txBox="1">
            <a:spLocks noGrp="1"/>
          </p:cNvSpPr>
          <p:nvPr>
            <p:ph type="body" idx="1"/>
          </p:nvPr>
        </p:nvSpPr>
        <p:spPr>
          <a:xfrm>
            <a:off x="838199" y="1456791"/>
            <a:ext cx="10726271" cy="4755473"/>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800" b="1" i="0" u="none" dirty="0">
                <a:solidFill>
                  <a:srgbClr val="00B0F0"/>
                </a:solidFill>
              </a:rPr>
              <a:t>Attentional biases and resistance</a:t>
            </a:r>
            <a:endParaRPr sz="28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Preexisting attitudes may resist change by guiding how information is attended to, interpreted, and remembered.</a:t>
            </a:r>
            <a:endParaRPr sz="2400" dirty="0">
              <a:solidFill>
                <a:srgbClr val="2E445C"/>
              </a:solidFill>
            </a:endParaRPr>
          </a:p>
          <a:p>
            <a:pPr marL="1371600" marR="0" lvl="2" indent="-381000" algn="l" rtl="0">
              <a:lnSpc>
                <a:spcPct val="100000"/>
              </a:lnSpc>
              <a:spcBef>
                <a:spcPts val="0"/>
              </a:spcBef>
              <a:spcAft>
                <a:spcPts val="0"/>
              </a:spcAft>
              <a:buClr>
                <a:srgbClr val="58697D"/>
              </a:buClr>
              <a:buSzPts val="2400"/>
              <a:buFont typeface="Wingdings" pitchFamily="2" charset="2"/>
              <a:buChar char="§"/>
            </a:pPr>
            <a:r>
              <a:rPr lang="en-US" i="0" u="none" strike="noStrike" cap="none" dirty="0">
                <a:solidFill>
                  <a:srgbClr val="2E445C"/>
                </a:solidFill>
              </a:rPr>
              <a:t>For instance, a study found that students who were in favor of legalizing marijuana preferred to listen to strong arguments in favor of their position and arguments against their position that were easy to refute.</a:t>
            </a:r>
            <a:endParaRPr dirty="0">
              <a:solidFill>
                <a:srgbClr val="2E445C"/>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1" name="Google Shape;371;p5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Attentional Biases and Resistance: Selective Evaluation</a:t>
            </a:r>
            <a:endParaRPr sz="3200" dirty="0">
              <a:solidFill>
                <a:srgbClr val="007B80"/>
              </a:solidFill>
            </a:endParaRPr>
          </a:p>
        </p:txBody>
      </p:sp>
      <p:sp>
        <p:nvSpPr>
          <p:cNvPr id="370" name="Google Shape;370;p5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We tend to evaluate information in biased ways to support our preexisting opinion.</a:t>
            </a:r>
            <a:endParaRPr sz="2400" b="1" dirty="0">
              <a:solidFill>
                <a:srgbClr val="00B0F0"/>
              </a:solidFill>
            </a:endParaRPr>
          </a:p>
          <a:p>
            <a:pPr marL="876300" lvl="1" indent="-342900">
              <a:lnSpc>
                <a:spcPct val="100000"/>
              </a:lnSpc>
              <a:spcBef>
                <a:spcPts val="0"/>
              </a:spcBef>
              <a:buFont typeface="Courier New" panose="02070309020205020404" pitchFamily="49" charset="0"/>
              <a:buChar char="o"/>
            </a:pPr>
            <a:r>
              <a:rPr lang="en-US" i="0" u="none" strike="noStrike" cap="none" dirty="0">
                <a:solidFill>
                  <a:srgbClr val="2E445C"/>
                </a:solidFill>
              </a:rPr>
              <a:t>For instance, when people were presented with results of studies favoring or opposing their positions on the death penalty, they believed the studies that supported their position and questioned those studies that didn’t.</a:t>
            </a:r>
            <a:endParaRPr dirty="0">
              <a:solidFill>
                <a:srgbClr val="2E445C"/>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2" name="Google Shape;382;p6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Previous Commitments and Resistance</a:t>
            </a:r>
            <a:endParaRPr sz="3200" dirty="0">
              <a:solidFill>
                <a:srgbClr val="007B80"/>
              </a:solidFill>
            </a:endParaRPr>
          </a:p>
        </p:txBody>
      </p:sp>
      <p:sp>
        <p:nvSpPr>
          <p:cNvPr id="381" name="Google Shape;381;p60"/>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Previous commitments</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Attitudes tied to our social identity are more resistant to change.</a:t>
            </a: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Public commitments to certain attitudes make them resistant to change.</a:t>
            </a:r>
            <a:endParaRPr dirty="0">
              <a:solidFill>
                <a:srgbClr val="2E445C"/>
              </a:solidFill>
            </a:endParaRPr>
          </a:p>
          <a:p>
            <a:pPr marL="1371600" marR="0" lvl="2" indent="-330200" algn="l" rtl="0">
              <a:lnSpc>
                <a:spcPct val="100000"/>
              </a:lnSpc>
              <a:spcBef>
                <a:spcPts val="0"/>
              </a:spcBef>
              <a:spcAft>
                <a:spcPts val="0"/>
              </a:spcAft>
              <a:buClr>
                <a:srgbClr val="58697D"/>
              </a:buClr>
              <a:buSzPts val="1600"/>
              <a:buChar char="■"/>
            </a:pPr>
            <a:r>
              <a:rPr lang="en-US" i="0" u="none" strike="noStrike" cap="none" dirty="0">
                <a:solidFill>
                  <a:srgbClr val="2E445C"/>
                </a:solidFill>
              </a:rPr>
              <a:t>Publicly discussing or announcing an opinion will make it resistant to change because we want to keep a consistent self-concept.</a:t>
            </a:r>
            <a:endParaRPr dirty="0">
              <a:solidFill>
                <a:srgbClr val="2E445C"/>
              </a:solidFill>
            </a:endParaRPr>
          </a:p>
          <a:p>
            <a:pPr marL="319088" marR="0" lvl="0" indent="-212408" algn="l" rtl="0">
              <a:spcBef>
                <a:spcPts val="700"/>
              </a:spcBef>
              <a:spcAft>
                <a:spcPts val="0"/>
              </a:spcAft>
              <a:buClr>
                <a:schemeClr val="accent2"/>
              </a:buClr>
              <a:buSzPts val="1680"/>
              <a:buFont typeface="Noto Sans Symbols"/>
              <a:buNone/>
            </a:pPr>
            <a:endParaRPr sz="2800" b="0" i="0" u="none" strike="noStrike" cap="none" dirty="0">
              <a:solidFill>
                <a:srgbClr val="2E445C"/>
              </a:solidFill>
              <a:latin typeface="Questrial"/>
              <a:ea typeface="Questrial"/>
              <a:cs typeface="Questrial"/>
              <a:sym typeface="Quest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3" name="Google Shape;393;p6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Previous Commitments and Resistance</a:t>
            </a:r>
            <a:endParaRPr sz="3200" dirty="0">
              <a:solidFill>
                <a:srgbClr val="007B80"/>
              </a:solidFill>
            </a:endParaRPr>
          </a:p>
        </p:txBody>
      </p:sp>
      <p:sp>
        <p:nvSpPr>
          <p:cNvPr id="392" name="Google Shape;392;p6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Thought polarization hypothesis </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The hypothesis that more extended thought about a particular issue tends to produce a more extreme, entrenched attitude</a:t>
            </a:r>
            <a:endParaRPr sz="2400" dirty="0">
              <a:solidFill>
                <a:srgbClr val="2E445C"/>
              </a:solidFill>
            </a:endParaRPr>
          </a:p>
          <a:p>
            <a:pPr marL="319088" marR="0" lvl="0" indent="-197168" algn="l" rtl="0">
              <a:spcBef>
                <a:spcPts val="700"/>
              </a:spcBef>
              <a:spcAft>
                <a:spcPts val="0"/>
              </a:spcAft>
              <a:buClr>
                <a:schemeClr val="accent2"/>
              </a:buClr>
              <a:buSzPts val="1920"/>
              <a:buFont typeface="Noto Sans Symbols"/>
              <a:buNone/>
            </a:pPr>
            <a:endParaRPr sz="3200" b="0" i="0" u="none" strike="noStrike" cap="none" dirty="0">
              <a:solidFill>
                <a:srgbClr val="2E445C"/>
              </a:solidFill>
              <a:latin typeface="Questrial"/>
              <a:ea typeface="Questrial"/>
              <a:cs typeface="Questrial"/>
              <a:sym typeface="Quest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9" name="Google Shape;399;p6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Knowledge and Resistance</a:t>
            </a:r>
            <a:endParaRPr sz="3200" dirty="0">
              <a:solidFill>
                <a:srgbClr val="007B80"/>
              </a:solidFill>
            </a:endParaRPr>
          </a:p>
        </p:txBody>
      </p:sp>
      <p:sp>
        <p:nvSpPr>
          <p:cNvPr id="398" name="Google Shape;398;p6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Knowledge</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Attitudes based on more knowledge are more resistant to change.</a:t>
            </a:r>
            <a:endParaRPr dirty="0">
              <a:solidFill>
                <a:srgbClr val="2E445C"/>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Having greater knowledge means we can offer more and better counterarguments to defend our attitude.</a:t>
            </a:r>
            <a:endParaRPr dirty="0">
              <a:solidFill>
                <a:srgbClr val="2E445C"/>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5" name="Google Shape;405;p6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Attitude Inoculation</a:t>
            </a:r>
            <a:endParaRPr sz="3200" dirty="0">
              <a:solidFill>
                <a:srgbClr val="007B80"/>
              </a:solidFill>
            </a:endParaRPr>
          </a:p>
        </p:txBody>
      </p:sp>
      <p:sp>
        <p:nvSpPr>
          <p:cNvPr id="404" name="Google Shape;404;p6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42900" algn="l" rtl="0">
              <a:lnSpc>
                <a:spcPct val="100000"/>
              </a:lnSpc>
              <a:spcBef>
                <a:spcPts val="0"/>
              </a:spcBef>
              <a:spcAft>
                <a:spcPts val="0"/>
              </a:spcAft>
              <a:buClr>
                <a:srgbClr val="58697D"/>
              </a:buClr>
              <a:buSzPts val="1800"/>
              <a:buChar char="●"/>
            </a:pPr>
            <a:r>
              <a:rPr lang="en-US" b="1" i="0" u="none" dirty="0">
                <a:solidFill>
                  <a:srgbClr val="00B0F0"/>
                </a:solidFill>
              </a:rPr>
              <a:t>Attitude inoculation</a:t>
            </a:r>
            <a:endParaRPr b="1" dirty="0">
              <a:solidFill>
                <a:srgbClr val="00B0F0"/>
              </a:solidFill>
            </a:endParaRPr>
          </a:p>
          <a:p>
            <a:pPr marL="914400" marR="0" lvl="1" indent="-342900" algn="l" rtl="0">
              <a:lnSpc>
                <a:spcPct val="100000"/>
              </a:lnSpc>
              <a:spcBef>
                <a:spcPts val="0"/>
              </a:spcBef>
              <a:spcAft>
                <a:spcPts val="0"/>
              </a:spcAft>
              <a:buClr>
                <a:srgbClr val="58697D"/>
              </a:buClr>
              <a:buSzPts val="1800"/>
              <a:buChar char="○"/>
            </a:pPr>
            <a:r>
              <a:rPr lang="en-US" i="0" u="none" strike="noStrike" cap="none" dirty="0">
                <a:solidFill>
                  <a:srgbClr val="2E445C"/>
                </a:solidFill>
              </a:rPr>
              <a:t>Small attacks on people’s beliefs that engage their preexisting attitudes, prior commitments, and background knowledge, enabling them to counteract a subsequent larger attack and thus resist persuasion</a:t>
            </a:r>
            <a:endParaRPr dirty="0">
              <a:solidFill>
                <a:srgbClr val="2E445C"/>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2" name="Title 1">
            <a:extLst>
              <a:ext uri="{FF2B5EF4-FFF2-40B4-BE49-F238E27FC236}">
                <a16:creationId xmlns:a16="http://schemas.microsoft.com/office/drawing/2014/main" id="{F51B690E-A861-44A5-8E57-5B75F6B24A04}"/>
              </a:ext>
            </a:extLst>
          </p:cNvPr>
          <p:cNvSpPr>
            <a:spLocks noGrp="1"/>
          </p:cNvSpPr>
          <p:nvPr>
            <p:ph type="title"/>
          </p:nvPr>
        </p:nvSpPr>
        <p:spPr/>
        <p:txBody>
          <a:bodyPr/>
          <a:lstStyle/>
          <a:p>
            <a:r>
              <a:rPr lang="en-US" dirty="0"/>
              <a:t>Attitude Inoculation: Study</a:t>
            </a:r>
          </a:p>
        </p:txBody>
      </p:sp>
      <p:graphicFrame>
        <p:nvGraphicFramePr>
          <p:cNvPr id="4" name="Table 3">
            <a:extLst>
              <a:ext uri="{FF2B5EF4-FFF2-40B4-BE49-F238E27FC236}">
                <a16:creationId xmlns:a16="http://schemas.microsoft.com/office/drawing/2014/main" id="{E106FA36-4D0F-441E-A8D2-1697EBC5C811}"/>
              </a:ext>
            </a:extLst>
          </p:cNvPr>
          <p:cNvGraphicFramePr>
            <a:graphicFrameLocks noGrp="1"/>
          </p:cNvGraphicFramePr>
          <p:nvPr/>
        </p:nvGraphicFramePr>
        <p:xfrm>
          <a:off x="3667125" y="2455545"/>
          <a:ext cx="4857750" cy="1946910"/>
        </p:xfrm>
        <a:graphic>
          <a:graphicData uri="http://schemas.openxmlformats.org/drawingml/2006/table">
            <a:tbl>
              <a:tblPr firstRow="1" bandRow="1">
                <a:tableStyleId>{5C22544A-7EE6-4342-B048-85BDC9FD1C3A}</a:tableStyleId>
              </a:tblPr>
              <a:tblGrid>
                <a:gridCol w="2428875">
                  <a:extLst>
                    <a:ext uri="{9D8B030D-6E8A-4147-A177-3AD203B41FA5}">
                      <a16:colId xmlns:a16="http://schemas.microsoft.com/office/drawing/2014/main" val="449615105"/>
                    </a:ext>
                  </a:extLst>
                </a:gridCol>
                <a:gridCol w="2428875">
                  <a:extLst>
                    <a:ext uri="{9D8B030D-6E8A-4147-A177-3AD203B41FA5}">
                      <a16:colId xmlns:a16="http://schemas.microsoft.com/office/drawing/2014/main" val="1701049193"/>
                    </a:ext>
                  </a:extLst>
                </a:gridCol>
              </a:tblGrid>
              <a:tr h="361950">
                <a:tc>
                  <a:txBody>
                    <a:bodyPr/>
                    <a:lstStyle/>
                    <a:p>
                      <a:pPr fontAlgn="base"/>
                      <a:r>
                        <a:rPr lang="en-IN" sz="1000">
                          <a:effectLst/>
                        </a:rPr>
                        <a:t>Change in attitudes (x-axis)​</a:t>
                      </a:r>
                      <a:endParaRPr lang="en-IN" b="1">
                        <a:solidFill>
                          <a:srgbClr val="FFFFFF"/>
                        </a:solidFill>
                        <a:effectLst/>
                      </a:endParaRPr>
                    </a:p>
                  </a:txBody>
                  <a:tcPr/>
                </a:tc>
                <a:tc>
                  <a:txBody>
                    <a:bodyPr/>
                    <a:lstStyle/>
                    <a:p>
                      <a:pPr fontAlgn="base"/>
                      <a:r>
                        <a:rPr lang="en-IN" sz="1000">
                          <a:effectLst/>
                        </a:rPr>
                        <a:t>Support of truism (y-axis)​</a:t>
                      </a:r>
                      <a:endParaRPr lang="en-IN" b="1">
                        <a:solidFill>
                          <a:srgbClr val="FFFFFF"/>
                        </a:solidFill>
                        <a:effectLst/>
                      </a:endParaRPr>
                    </a:p>
                  </a:txBody>
                  <a:tcPr/>
                </a:tc>
                <a:extLst>
                  <a:ext uri="{0D108BD9-81ED-4DB2-BD59-A6C34878D82A}">
                    <a16:rowId xmlns:a16="http://schemas.microsoft.com/office/drawing/2014/main" val="3843526424"/>
                  </a:ext>
                </a:extLst>
              </a:tr>
              <a:tr h="361950">
                <a:tc>
                  <a:txBody>
                    <a:bodyPr/>
                    <a:lstStyle/>
                    <a:p>
                      <a:pPr fontAlgn="base"/>
                      <a:r>
                        <a:rPr lang="en-IN" sz="1000">
                          <a:effectLst/>
                        </a:rPr>
                        <a:t>Before​</a:t>
                      </a:r>
                      <a:endParaRPr lang="en-IN">
                        <a:effectLst/>
                      </a:endParaRPr>
                    </a:p>
                    <a:p>
                      <a:pPr fontAlgn="base"/>
                      <a:r>
                        <a:rPr lang="en-IN" sz="1000">
                          <a:effectLst/>
                        </a:rPr>
                        <a:t>Attack​</a:t>
                      </a:r>
                      <a:endParaRPr lang="en-IN">
                        <a:effectLst/>
                      </a:endParaRPr>
                    </a:p>
                  </a:txBody>
                  <a:tcPr/>
                </a:tc>
                <a:tc>
                  <a:txBody>
                    <a:bodyPr/>
                    <a:lstStyle/>
                    <a:p>
                      <a:pPr fontAlgn="base"/>
                      <a:r>
                        <a:rPr lang="en-IN" sz="1000">
                          <a:effectLst/>
                        </a:rPr>
                        <a:t>12.8​</a:t>
                      </a:r>
                      <a:endParaRPr lang="en-IN">
                        <a:effectLst/>
                      </a:endParaRPr>
                    </a:p>
                  </a:txBody>
                  <a:tcPr/>
                </a:tc>
                <a:extLst>
                  <a:ext uri="{0D108BD9-81ED-4DB2-BD59-A6C34878D82A}">
                    <a16:rowId xmlns:a16="http://schemas.microsoft.com/office/drawing/2014/main" val="995908357"/>
                  </a:ext>
                </a:extLst>
              </a:tr>
              <a:tr h="361950">
                <a:tc>
                  <a:txBody>
                    <a:bodyPr/>
                    <a:lstStyle/>
                    <a:p>
                      <a:pPr fontAlgn="base"/>
                      <a:r>
                        <a:rPr lang="en-IN" sz="1000">
                          <a:effectLst/>
                        </a:rPr>
                        <a:t>No initial​</a:t>
                      </a:r>
                      <a:endParaRPr lang="en-IN">
                        <a:effectLst/>
                      </a:endParaRPr>
                    </a:p>
                    <a:p>
                      <a:pPr fontAlgn="base"/>
                      <a:r>
                        <a:rPr lang="en-IN" sz="1000">
                          <a:effectLst/>
                        </a:rPr>
                        <a:t>Attack​</a:t>
                      </a:r>
                      <a:endParaRPr lang="en-IN">
                        <a:effectLst/>
                      </a:endParaRPr>
                    </a:p>
                  </a:txBody>
                  <a:tcPr/>
                </a:tc>
                <a:tc>
                  <a:txBody>
                    <a:bodyPr/>
                    <a:lstStyle/>
                    <a:p>
                      <a:pPr fontAlgn="base"/>
                      <a:r>
                        <a:rPr lang="en-IN" sz="1000">
                          <a:effectLst/>
                        </a:rPr>
                        <a:t>6.8​</a:t>
                      </a:r>
                      <a:endParaRPr lang="en-IN">
                        <a:effectLst/>
                      </a:endParaRPr>
                    </a:p>
                  </a:txBody>
                  <a:tcPr/>
                </a:tc>
                <a:extLst>
                  <a:ext uri="{0D108BD9-81ED-4DB2-BD59-A6C34878D82A}">
                    <a16:rowId xmlns:a16="http://schemas.microsoft.com/office/drawing/2014/main" val="3102995434"/>
                  </a:ext>
                </a:extLst>
              </a:tr>
              <a:tr h="361950">
                <a:tc>
                  <a:txBody>
                    <a:bodyPr/>
                    <a:lstStyle/>
                    <a:p>
                      <a:pPr fontAlgn="base"/>
                      <a:r>
                        <a:rPr lang="en-IN" sz="1000">
                          <a:effectLst/>
                        </a:rPr>
                        <a:t>Inoculation​</a:t>
                      </a:r>
                      <a:endParaRPr lang="en-IN">
                        <a:effectLst/>
                      </a:endParaRPr>
                    </a:p>
                    <a:p>
                      <a:pPr fontAlgn="base"/>
                      <a:r>
                        <a:rPr lang="en-IN" sz="1000">
                          <a:effectLst/>
                        </a:rPr>
                        <a:t>Defense​</a:t>
                      </a:r>
                      <a:endParaRPr lang="en-IN">
                        <a:effectLst/>
                      </a:endParaRPr>
                    </a:p>
                  </a:txBody>
                  <a:tcPr/>
                </a:tc>
                <a:tc>
                  <a:txBody>
                    <a:bodyPr/>
                    <a:lstStyle/>
                    <a:p>
                      <a:pPr fontAlgn="base"/>
                      <a:r>
                        <a:rPr lang="en-IN" sz="1000">
                          <a:effectLst/>
                        </a:rPr>
                        <a:t>10.4​</a:t>
                      </a:r>
                      <a:endParaRPr lang="en-IN">
                        <a:effectLst/>
                      </a:endParaRPr>
                    </a:p>
                  </a:txBody>
                  <a:tcPr/>
                </a:tc>
                <a:extLst>
                  <a:ext uri="{0D108BD9-81ED-4DB2-BD59-A6C34878D82A}">
                    <a16:rowId xmlns:a16="http://schemas.microsoft.com/office/drawing/2014/main" val="3337559588"/>
                  </a:ext>
                </a:extLst>
              </a:tr>
              <a:tr h="361950">
                <a:tc>
                  <a:txBody>
                    <a:bodyPr/>
                    <a:lstStyle/>
                    <a:p>
                      <a:pPr fontAlgn="base"/>
                      <a:r>
                        <a:rPr lang="en-IN" sz="1000">
                          <a:effectLst/>
                        </a:rPr>
                        <a:t>Supportive​</a:t>
                      </a:r>
                      <a:endParaRPr lang="en-IN">
                        <a:effectLst/>
                      </a:endParaRPr>
                    </a:p>
                    <a:p>
                      <a:pPr fontAlgn="base"/>
                      <a:r>
                        <a:rPr lang="en-IN" sz="1000">
                          <a:effectLst/>
                        </a:rPr>
                        <a:t>Defense​</a:t>
                      </a:r>
                      <a:endParaRPr lang="en-IN">
                        <a:effectLst/>
                      </a:endParaRPr>
                    </a:p>
                  </a:txBody>
                  <a:tcPr/>
                </a:tc>
                <a:tc>
                  <a:txBody>
                    <a:bodyPr/>
                    <a:lstStyle/>
                    <a:p>
                      <a:pPr fontAlgn="base"/>
                      <a:r>
                        <a:rPr lang="en-IN" sz="1000">
                          <a:effectLst/>
                        </a:rPr>
                        <a:t>7.8​</a:t>
                      </a:r>
                      <a:endParaRPr lang="en-IN">
                        <a:effectLst/>
                      </a:endParaRPr>
                    </a:p>
                  </a:txBody>
                  <a:tcPr/>
                </a:tc>
                <a:extLst>
                  <a:ext uri="{0D108BD9-81ED-4DB2-BD59-A6C34878D82A}">
                    <a16:rowId xmlns:a16="http://schemas.microsoft.com/office/drawing/2014/main" val="3464891891"/>
                  </a:ext>
                </a:extLst>
              </a:tr>
            </a:tbl>
          </a:graphicData>
        </a:graphic>
      </p:graphicFrame>
      <p:pic>
        <p:nvPicPr>
          <p:cNvPr id="6" name="Picture 5" descr="Attitude inoculation. Picture depicts a bar graph that shows Change in attitudes on x-axis and Support of truism on y-axis (on a scale of 0 to 14). Attitude changes with different situations like before attack, no initial attack, Inoculation defense, and supportive defense which has shown by bars of different colors. The caption reads: This study showed that using preexisting attitudes, commitments, and knowledge to come up with counterarguments against an initial attack on an attitude makes people more resistant to persuasion in the face of a subsequent attack (third bar) compared with when there was no initial attack (second bar), or when they initially generated supportive arguments in favor of their attitude (fourth bar).">
            <a:extLst>
              <a:ext uri="{FF2B5EF4-FFF2-40B4-BE49-F238E27FC236}">
                <a16:creationId xmlns:a16="http://schemas.microsoft.com/office/drawing/2014/main" id="{83278E5B-20BD-5149-95C3-3B8C13BC3324}"/>
              </a:ext>
            </a:extLst>
          </p:cNvPr>
          <p:cNvPicPr>
            <a:picLocks noChangeAspect="1"/>
          </p:cNvPicPr>
          <p:nvPr/>
        </p:nvPicPr>
        <p:blipFill>
          <a:blip r:embed="rId3"/>
          <a:stretch>
            <a:fillRect/>
          </a:stretch>
        </p:blipFill>
        <p:spPr>
          <a:xfrm>
            <a:off x="2089150" y="1631868"/>
            <a:ext cx="8013700" cy="44704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7" name="Google Shape;417;p6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Questrial"/>
              <a:buNone/>
            </a:pPr>
            <a:r>
              <a:rPr lang="en-US" dirty="0">
                <a:solidFill>
                  <a:srgbClr val="007B80"/>
                </a:solidFill>
              </a:rPr>
              <a:t>Changes in Attitude Certainty</a:t>
            </a:r>
            <a:endParaRPr sz="3200" dirty="0">
              <a:solidFill>
                <a:srgbClr val="007B80"/>
              </a:solidFill>
            </a:endParaRPr>
          </a:p>
        </p:txBody>
      </p:sp>
      <p:sp>
        <p:nvSpPr>
          <p:cNvPr id="416" name="Google Shape;416;p6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8697D"/>
              </a:buClr>
              <a:buSzPts val="2400"/>
              <a:buChar char="•"/>
            </a:pPr>
            <a:r>
              <a:rPr lang="en-US" sz="2400" b="1" i="0" u="none" dirty="0">
                <a:solidFill>
                  <a:srgbClr val="00B0F0"/>
                </a:solidFill>
              </a:rPr>
              <a:t>The conviction or certainty with which an attitude is held may change in response to a persuasive message, even if the direction and strength do not.</a:t>
            </a:r>
            <a:endParaRPr sz="2400" b="1" dirty="0">
              <a:solidFill>
                <a:srgbClr val="00B0F0"/>
              </a:solidFill>
            </a:endParaRPr>
          </a:p>
          <a:p>
            <a:pPr marR="0" lvl="1" algn="l" rtl="0">
              <a:lnSpc>
                <a:spcPct val="100000"/>
              </a:lnSpc>
              <a:spcBef>
                <a:spcPts val="0"/>
              </a:spcBef>
              <a:spcAft>
                <a:spcPts val="0"/>
              </a:spcAft>
              <a:buClr>
                <a:srgbClr val="58697D"/>
              </a:buClr>
              <a:buSzPts val="2400"/>
              <a:buFont typeface="Courier New" panose="02070309020205020404" pitchFamily="49" charset="0"/>
              <a:buChar char="o"/>
            </a:pPr>
            <a:r>
              <a:rPr lang="en-US" sz="2400" i="0" u="none" strike="noStrike" cap="none" dirty="0">
                <a:solidFill>
                  <a:srgbClr val="2E445C"/>
                </a:solidFill>
              </a:rPr>
              <a:t>A good way to get people to dig in their heels and become more confident about their position on an issue is to present them with lousy counterarguments.</a:t>
            </a:r>
            <a:endParaRPr sz="2400" dirty="0">
              <a:solidFill>
                <a:srgbClr val="2E445C"/>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44175-9F05-1A49-9187-2A4AB97EF17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933915-93D3-9D46-86E5-E2B5D4D4A18D}"/>
              </a:ext>
            </a:extLst>
          </p:cNvPr>
          <p:cNvSpPr>
            <a:spLocks noGrp="1"/>
          </p:cNvSpPr>
          <p:nvPr>
            <p:ph idx="1"/>
          </p:nvPr>
        </p:nvSpPr>
        <p:spPr/>
        <p:txBody>
          <a:bodyPr/>
          <a:lstStyle/>
          <a:p>
            <a:endParaRPr lang="en-US" dirty="0"/>
          </a:p>
        </p:txBody>
      </p:sp>
      <p:sp>
        <p:nvSpPr>
          <p:cNvPr id="4" name="Title 1">
            <a:extLst>
              <a:ext uri="{FF2B5EF4-FFF2-40B4-BE49-F238E27FC236}">
                <a16:creationId xmlns:a16="http://schemas.microsoft.com/office/drawing/2014/main" id="{5BE61BC5-D67D-EE4D-944F-DE2D3F6F08A3}"/>
              </a:ext>
            </a:extLst>
          </p:cNvPr>
          <p:cNvSpPr txBox="1">
            <a:spLocks/>
          </p:cNvSpPr>
          <p:nvPr/>
        </p:nvSpPr>
        <p:spPr>
          <a:xfrm>
            <a:off x="838200" y="657761"/>
            <a:ext cx="10515600" cy="6246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rgbClr val="007B80"/>
                </a:solidFill>
                <a:latin typeface="Calibri" charset="0"/>
                <a:ea typeface="Calibri" charset="0"/>
                <a:cs typeface="Calibri" charset="0"/>
              </a:defRPr>
            </a:lvl1pPr>
          </a:lstStyle>
          <a:p>
            <a:r>
              <a:rPr lang="en-US"/>
              <a:t>Credits</a:t>
            </a:r>
            <a:endParaRPr lang="en-US" dirty="0"/>
          </a:p>
        </p:txBody>
      </p:sp>
      <p:sp>
        <p:nvSpPr>
          <p:cNvPr id="5" name="Content Placeholder 2">
            <a:extLst>
              <a:ext uri="{FF2B5EF4-FFF2-40B4-BE49-F238E27FC236}">
                <a16:creationId xmlns:a16="http://schemas.microsoft.com/office/drawing/2014/main" id="{542AD97F-19C8-FF45-B53A-A3E66A473230}"/>
              </a:ext>
            </a:extLst>
          </p:cNvPr>
          <p:cNvSpPr txBox="1">
            <a:spLocks/>
          </p:cNvSpPr>
          <p:nvPr/>
        </p:nvSpPr>
        <p:spPr>
          <a:xfrm>
            <a:off x="838200" y="1456791"/>
            <a:ext cx="8552234" cy="475547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400" b="0" i="0" kern="1200">
                <a:solidFill>
                  <a:srgbClr val="2E445C"/>
                </a:solidFill>
                <a:latin typeface="+mj-lt"/>
                <a:ea typeface="Cambria" charset="0"/>
                <a:cs typeface="Cambria" charset="0"/>
              </a:defRPr>
            </a:lvl1pPr>
            <a:lvl2pPr marL="571500" indent="-227013" algn="l" defTabSz="914400" rtl="0" eaLnBrk="1" latinLnBrk="0" hangingPunct="1">
              <a:lnSpc>
                <a:spcPct val="90000"/>
              </a:lnSpc>
              <a:spcBef>
                <a:spcPts val="500"/>
              </a:spcBef>
              <a:buFont typeface="Arial"/>
              <a:buChar char="•"/>
              <a:tabLst/>
              <a:defRPr sz="2400" b="0" i="0" kern="1200">
                <a:solidFill>
                  <a:srgbClr val="2E445C"/>
                </a:solidFill>
                <a:latin typeface="+mj-lt"/>
                <a:ea typeface="Calibri" charset="0"/>
                <a:cs typeface="Calibri" charset="0"/>
              </a:defRPr>
            </a:lvl2pPr>
            <a:lvl3pPr marL="1030288" indent="-225425" algn="l" defTabSz="914400" rtl="0" eaLnBrk="1" latinLnBrk="0" hangingPunct="1">
              <a:lnSpc>
                <a:spcPct val="90000"/>
              </a:lnSpc>
              <a:spcBef>
                <a:spcPts val="500"/>
              </a:spcBef>
              <a:buFont typeface="Arial"/>
              <a:buChar char="•"/>
              <a:tabLst/>
              <a:defRPr sz="2000" b="0" kern="1200">
                <a:solidFill>
                  <a:srgbClr val="2E445C"/>
                </a:solidFill>
                <a:latin typeface="+mj-lt"/>
                <a:ea typeface="Calibri" charset="0"/>
                <a:cs typeface="Calibri" charset="0"/>
              </a:defRPr>
            </a:lvl3pPr>
            <a:lvl4pPr marL="1490663" indent="-233363" algn="l" defTabSz="914400" rtl="0" eaLnBrk="1" latinLnBrk="0" hangingPunct="1">
              <a:lnSpc>
                <a:spcPct val="90000"/>
              </a:lnSpc>
              <a:spcBef>
                <a:spcPts val="500"/>
              </a:spcBef>
              <a:buFont typeface="Arial"/>
              <a:buChar char="•"/>
              <a:tabLst/>
              <a:defRPr sz="1800" b="0" kern="1200">
                <a:solidFill>
                  <a:srgbClr val="2E445C"/>
                </a:solidFill>
                <a:latin typeface="+mj-lt"/>
                <a:ea typeface="Calibri" charset="0"/>
                <a:cs typeface="Calibri" charset="0"/>
              </a:defRPr>
            </a:lvl4pPr>
            <a:lvl5pPr marL="2057400" indent="-228600" algn="l" defTabSz="914400" rtl="0" eaLnBrk="1" latinLnBrk="0" hangingPunct="1">
              <a:lnSpc>
                <a:spcPct val="90000"/>
              </a:lnSpc>
              <a:spcBef>
                <a:spcPts val="500"/>
              </a:spcBef>
              <a:buFont typeface="Arial"/>
              <a:buChar char="•"/>
              <a:defRPr sz="1800" kern="1200">
                <a:solidFill>
                  <a:srgbClr val="58697D"/>
                </a:solidFill>
                <a:latin typeface="+mj-lt"/>
                <a:ea typeface="Calibri" charset="0"/>
                <a:cs typeface="Calibri"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500" dirty="0"/>
              <a:t>This concludes the Lecture PowerPoint presentation for Chapter 8 of </a:t>
            </a:r>
            <a:r>
              <a:rPr lang="en-US" sz="1500" i="1" dirty="0"/>
              <a:t>Social Psychology</a:t>
            </a:r>
            <a:r>
              <a:rPr lang="en-US" sz="1500" dirty="0"/>
              <a:t>.</a:t>
            </a:r>
          </a:p>
          <a:p>
            <a:r>
              <a:rPr lang="en-US" sz="1500" dirty="0"/>
              <a:t>For more resources, please visit </a:t>
            </a:r>
            <a:r>
              <a:rPr lang="en-US" sz="1500" dirty="0">
                <a:hlinkClick r:id="rId2"/>
              </a:rPr>
              <a:t>https://digital.wwnorton.com/socialpsych5</a:t>
            </a:r>
            <a:r>
              <a:rPr lang="en-US" sz="1500" dirty="0"/>
              <a:t> </a:t>
            </a:r>
          </a:p>
        </p:txBody>
      </p:sp>
      <p:sp>
        <p:nvSpPr>
          <p:cNvPr id="6" name="Footer Placeholder 4">
            <a:extLst>
              <a:ext uri="{FF2B5EF4-FFF2-40B4-BE49-F238E27FC236}">
                <a16:creationId xmlns:a16="http://schemas.microsoft.com/office/drawing/2014/main" id="{33189BB7-877E-6B4E-9DC9-F791DB1C6982}"/>
              </a:ext>
            </a:extLst>
          </p:cNvPr>
          <p:cNvSpPr>
            <a:spLocks noGrp="1"/>
          </p:cNvSpPr>
          <p:nvPr>
            <p:ph type="ftr" sz="quarter" idx="11"/>
          </p:nvPr>
        </p:nvSpPr>
        <p:spPr>
          <a:xfrm>
            <a:off x="673608" y="6496968"/>
            <a:ext cx="4114800" cy="365125"/>
          </a:xfrm>
        </p:spPr>
        <p:txBody>
          <a:bodyPr/>
          <a:lstStyle/>
          <a:p>
            <a:r>
              <a:rPr lang="en-US" dirty="0">
                <a:solidFill>
                  <a:srgbClr val="2E445C"/>
                </a:solidFill>
              </a:rPr>
              <a:t>Copyright © 2019 W. W. Norton &amp; Company</a:t>
            </a:r>
          </a:p>
          <a:p>
            <a:endParaRPr lang="en-US" dirty="0">
              <a:solidFill>
                <a:srgbClr val="2E445C"/>
              </a:solidFill>
            </a:endParaRPr>
          </a:p>
        </p:txBody>
      </p:sp>
    </p:spTree>
    <p:extLst>
      <p:ext uri="{BB962C8B-B14F-4D97-AF65-F5344CB8AC3E}">
        <p14:creationId xmlns:p14="http://schemas.microsoft.com/office/powerpoint/2010/main" val="4070017860"/>
      </p:ext>
    </p:extLst>
  </p:cSld>
  <p:clrMapOvr>
    <a:masterClrMapping/>
  </p:clrMapOvr>
</p:sld>
</file>

<file path=ppt/theme/theme1.xml><?xml version="1.0" encoding="utf-8"?>
<a:theme xmlns:a="http://schemas.openxmlformats.org/drawingml/2006/main" name="Office Theme">
  <a:themeElements>
    <a:clrScheme name="W W Norton Template">
      <a:dk1>
        <a:srgbClr val="202020"/>
      </a:dk1>
      <a:lt1>
        <a:srgbClr val="F5F5F5"/>
      </a:lt1>
      <a:dk2>
        <a:srgbClr val="232323"/>
      </a:dk2>
      <a:lt2>
        <a:srgbClr val="E7E6E6"/>
      </a:lt2>
      <a:accent1>
        <a:srgbClr val="0096D5"/>
      </a:accent1>
      <a:accent2>
        <a:srgbClr val="ED7D31"/>
      </a:accent2>
      <a:accent3>
        <a:srgbClr val="A5A5A5"/>
      </a:accent3>
      <a:accent4>
        <a:srgbClr val="FFC000"/>
      </a:accent4>
      <a:accent5>
        <a:srgbClr val="4472C4"/>
      </a:accent5>
      <a:accent6>
        <a:srgbClr val="AD0011"/>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1A7D3CEFF105745A9D5CFFC3D0A8963" ma:contentTypeVersion="4" ma:contentTypeDescription="Create a new document." ma:contentTypeScope="" ma:versionID="48c999d8f3364ff815009edfb6bf4f1b">
  <xsd:schema xmlns:xsd="http://www.w3.org/2001/XMLSchema" xmlns:xs="http://www.w3.org/2001/XMLSchema" xmlns:p="http://schemas.microsoft.com/office/2006/metadata/properties" xmlns:ns2="8a7f9f9b-248d-4eba-b368-174eae2fe8bc" targetNamespace="http://schemas.microsoft.com/office/2006/metadata/properties" ma:root="true" ma:fieldsID="c8e1eaf8dbec303c79aa6ab760795b39" ns2:_="">
    <xsd:import namespace="8a7f9f9b-248d-4eba-b368-174eae2fe8b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f9f9b-248d-4eba-b368-174eae2fe8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4F9AD8-D230-4B75-833E-D3F7E1B32631}">
  <ds:schemaRefs>
    <ds:schemaRef ds:uri="http://schemas.microsoft.com/sharepoint/v3/contenttype/forms"/>
  </ds:schemaRefs>
</ds:datastoreItem>
</file>

<file path=customXml/itemProps2.xml><?xml version="1.0" encoding="utf-8"?>
<ds:datastoreItem xmlns:ds="http://schemas.openxmlformats.org/officeDocument/2006/customXml" ds:itemID="{EA7CAD28-E1F0-41EA-9B67-9FEBB6B02907}">
  <ds:schemaRefs>
    <ds:schemaRef ds:uri="http://purl.org/dc/dcmitype/"/>
    <ds:schemaRef ds:uri="http://schemas.microsoft.com/office/2006/documentManagement/types"/>
    <ds:schemaRef ds:uri="http://purl.org/dc/terms/"/>
    <ds:schemaRef ds:uri="http://www.w3.org/XML/1998/namespace"/>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8a7f9f9b-248d-4eba-b368-174eae2fe8bc"/>
  </ds:schemaRefs>
</ds:datastoreItem>
</file>

<file path=customXml/itemProps3.xml><?xml version="1.0" encoding="utf-8"?>
<ds:datastoreItem xmlns:ds="http://schemas.openxmlformats.org/officeDocument/2006/customXml" ds:itemID="{583EBFD2-E18D-4BE8-9ADC-23E5CB8AAE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7f9f9b-248d-4eba-b368-174eae2fe8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528</TotalTime>
  <Words>2022</Words>
  <Application>Microsoft Office PowerPoint</Application>
  <PresentationFormat>Widescreen</PresentationFormat>
  <Paragraphs>244</Paragraphs>
  <Slides>44</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Calibri</vt:lpstr>
      <vt:lpstr>Wingdings</vt:lpstr>
      <vt:lpstr>Cambria</vt:lpstr>
      <vt:lpstr>Arial</vt:lpstr>
      <vt:lpstr>Noto Sans Symbols</vt:lpstr>
      <vt:lpstr>Courier New</vt:lpstr>
      <vt:lpstr>Questrial</vt:lpstr>
      <vt:lpstr>Office Theme</vt:lpstr>
      <vt:lpstr>CHAPTER 8</vt:lpstr>
      <vt:lpstr>Dual-Process Approach to Persuasion</vt:lpstr>
      <vt:lpstr>Elaboration Likelihood Model</vt:lpstr>
      <vt:lpstr>ELM: The Central Route</vt:lpstr>
      <vt:lpstr>ELM: The Peripheral Route</vt:lpstr>
      <vt:lpstr>The Elaboration Likelihood Model (ELM)</vt:lpstr>
      <vt:lpstr>The Roles of Motivation and Ability</vt:lpstr>
      <vt:lpstr>Motivation, Ability, and the Central Route to Persuasion</vt:lpstr>
      <vt:lpstr>Central or Peripheral Route to Persuasion</vt:lpstr>
      <vt:lpstr>Subliminal Advertising</vt:lpstr>
      <vt:lpstr>The Elements of Persuasion</vt:lpstr>
      <vt:lpstr>Source Characteristics</vt:lpstr>
      <vt:lpstr>Source Characteristics: Attractiveness</vt:lpstr>
      <vt:lpstr>Source Characteristics: Credibility</vt:lpstr>
      <vt:lpstr>Credibility and Persuasion</vt:lpstr>
      <vt:lpstr>Source Characteristics: Certainty</vt:lpstr>
      <vt:lpstr>Message Characteristics</vt:lpstr>
      <vt:lpstr>Message Characteristics: Message Quality</vt:lpstr>
      <vt:lpstr>Message Characteristics: Vividness</vt:lpstr>
      <vt:lpstr>Message Characteristics: Fear</vt:lpstr>
      <vt:lpstr>Fear and Persuasive Messages</vt:lpstr>
      <vt:lpstr>Message Characteristics: Culture</vt:lpstr>
      <vt:lpstr>Audience Characteristics</vt:lpstr>
      <vt:lpstr>Audience Characteristics: Need for Cognition</vt:lpstr>
      <vt:lpstr>Audience Characteristics: Mood</vt:lpstr>
      <vt:lpstr>Audience Characteristics: Age</vt:lpstr>
      <vt:lpstr>Metacognition and Persuasion</vt:lpstr>
      <vt:lpstr>The Self-Validation Hypothesis</vt:lpstr>
      <vt:lpstr>Embodiment and Confidence</vt:lpstr>
      <vt:lpstr>The Surprisingly Weak Effects of the Media</vt:lpstr>
      <vt:lpstr>The Media and Conceptions of Social Reality</vt:lpstr>
      <vt:lpstr>The Hostile Media Phenomenon</vt:lpstr>
      <vt:lpstr>Media Representations Do Not Resemble Reality</vt:lpstr>
      <vt:lpstr>Television Consumption and Social Attitudes</vt:lpstr>
      <vt:lpstr>Resistance to Persuasion</vt:lpstr>
      <vt:lpstr>Attentional Biases and Resistance</vt:lpstr>
      <vt:lpstr>Attentional Biases and Resistance: Selective Evaluation</vt:lpstr>
      <vt:lpstr>Previous Commitments and Resistance</vt:lpstr>
      <vt:lpstr>Previous Commitments and Resistance</vt:lpstr>
      <vt:lpstr>Knowledge and Resistance</vt:lpstr>
      <vt:lpstr>Attitude Inoculation</vt:lpstr>
      <vt:lpstr>Attitude Inoculation: Study</vt:lpstr>
      <vt:lpstr>Changes in Attitude Certainty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Ochoa-Galindo, Carmen</dc:creator>
  <cp:lastModifiedBy>Ochoa-Galindo, Carmen</cp:lastModifiedBy>
  <cp:revision>33</cp:revision>
  <dcterms:modified xsi:type="dcterms:W3CDTF">2020-06-10T02:59:00Z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0x01010031A7D3CEFF105745A9D5CFFC3D0A8963</vt:lpwstr>
  </property>
</Properties>
</file>