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6" r:id="rId1"/>
  </p:sldMasterIdLst>
  <p:notesMasterIdLst>
    <p:notesMasterId r:id="rId21"/>
  </p:notesMasterIdLst>
  <p:sldIdLst>
    <p:sldId id="291" r:id="rId2"/>
    <p:sldId id="273" r:id="rId3"/>
    <p:sldId id="274" r:id="rId4"/>
    <p:sldId id="275" r:id="rId5"/>
    <p:sldId id="276" r:id="rId6"/>
    <p:sldId id="277" r:id="rId7"/>
    <p:sldId id="278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79" r:id="rId17"/>
    <p:sldId id="288" r:id="rId18"/>
    <p:sldId id="289" r:id="rId19"/>
    <p:sldId id="290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32" autoAdjust="0"/>
    <p:restoredTop sz="84833" autoAdjust="0"/>
  </p:normalViewPr>
  <p:slideViewPr>
    <p:cSldViewPr snapToGrid="0">
      <p:cViewPr>
        <p:scale>
          <a:sx n="68" d="100"/>
          <a:sy n="68" d="100"/>
        </p:scale>
        <p:origin x="-73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DEDC4-8269-44A2-80E6-C6F4F85C87FB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85ECC-999C-4360-80B5-D4190EBDA4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99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panel contains</a:t>
            </a:r>
            <a:r>
              <a:rPr lang="en-US" baseline="0" dirty="0" smtClean="0"/>
              <a:t> various metrics, representing data collected from all departments that make up the organization (</a:t>
            </a:r>
            <a:r>
              <a:rPr lang="en-US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Lamé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Dixon-Woods, 2020)</a:t>
            </a:r>
            <a:r>
              <a:rPr lang="en-US" baseline="0" dirty="0" smtClean="0"/>
              <a:t>. These metrics are used by managers to determine the level of quality that the organization offers to the patient in real-time and can be used to improve both quality and safety levels in future.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617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Instead</a:t>
            </a:r>
            <a:r>
              <a:rPr lang="en-US" baseline="0" dirty="0" smtClean="0"/>
              <a:t> of having every department present its data, which may be tiring to the managers, and regulators, the dashboards provide a system where all the data is collected in one place (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Brown et al.,</a:t>
            </a:r>
            <a:r>
              <a:rPr lang="en-US" baseline="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2018)</a:t>
            </a:r>
            <a:r>
              <a:rPr lang="en-US" baseline="0" dirty="0" smtClean="0"/>
              <a:t>. Additionally, monitoring the key performance drivers, as well as quality assessment, is made easy.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46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determine the</a:t>
            </a:r>
            <a:r>
              <a:rPr lang="en-US" baseline="0" dirty="0" smtClean="0"/>
              <a:t> areas in which the organization need to measure, some factors such as the payers, the regulators and the industry standardizers, are put into consideration (</a:t>
            </a: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Ghazisaeidi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2015)</a:t>
            </a:r>
            <a:r>
              <a:rPr lang="en-US" baseline="0" dirty="0" smtClean="0"/>
              <a:t>. However, the dashboards are programmed in such away that they store all the provided data and offer the necessary metrics.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71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Charts,</a:t>
            </a:r>
            <a:r>
              <a:rPr lang="en-US" baseline="0" dirty="0" smtClean="0"/>
              <a:t> graphs, diagrams and reference checks are provided in the new organizations dashboard. These continuous quality improvement tools assist the dashboard reader to interpret the trends at a glance (</a:t>
            </a:r>
            <a:r>
              <a:rPr lang="en-US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Lamé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Dixon-Woods, 2020)</a:t>
            </a:r>
            <a:r>
              <a:rPr lang="en-US" baseline="0" dirty="0" smtClean="0"/>
              <a:t>. The quality improvement team has a role to ensure that quality goals are achieved and new ones are 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800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Quality Director</a:t>
            </a:r>
            <a:r>
              <a:rPr lang="en-US" baseline="0" dirty="0" smtClean="0"/>
              <a:t> would be interested in the readmission rates metric because the quality of healthcare provided determines the success of the treatment (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Brown et al.,</a:t>
            </a:r>
            <a:r>
              <a:rPr lang="en-US" baseline="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2018)</a:t>
            </a:r>
            <a:r>
              <a:rPr lang="en-US" baseline="0" dirty="0" smtClean="0"/>
              <a:t>. Poor treatment will lead to high rates of readmissions and consequently bad reviews.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516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staff need to be educated and motivated on the importance</a:t>
            </a:r>
            <a:r>
              <a:rPr lang="en-US" baseline="0" dirty="0" smtClean="0"/>
              <a:t> of quality care to the organization's success. Moreover, patients may be requested to give feedback on areas that need improvement (</a:t>
            </a:r>
            <a:r>
              <a:rPr lang="en-US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Lamé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Dixon-Woods, 2020)</a:t>
            </a:r>
            <a:r>
              <a:rPr lang="en-US" baseline="0" dirty="0" smtClean="0"/>
              <a:t>. Analyzing the data on the trends of client readmission will be crucial in making decisions that would enhance quality improvement.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229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PDSA is the abbreviation for Plan-Do-Study-Act</a:t>
            </a:r>
            <a:r>
              <a:rPr lang="en-US" baseline="0" dirty="0" smtClean="0"/>
              <a:t> and may comprise of a combination of Total Quality Management and Rapid Cycle Improvement as provided by The Institute of Healthcare Model for Improvement (</a:t>
            </a:r>
            <a:r>
              <a:rPr lang="en-US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Lamé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Dixon-Woods, 2020)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353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Hospital acquired infections</a:t>
            </a:r>
            <a:r>
              <a:rPr lang="en-US" baseline="0" dirty="0" smtClean="0"/>
              <a:t> and other injuries that occur on patients when they are in the hospital is the area of interest for the Patient Safety Officer.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807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hospital acquired infections metric may include all kinds of illnesses contracted by the patient while in the hospital (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Brown et al.,</a:t>
            </a:r>
            <a:r>
              <a:rPr lang="en-US" baseline="0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2018)</a:t>
            </a:r>
            <a:r>
              <a:rPr lang="en-US" baseline="0" dirty="0" smtClean="0"/>
              <a:t>. Increase in rates of these infections may mean that the organization does not meet the country’s healthcare organizations standards.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54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2860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Readmission of patients</a:t>
            </a:r>
            <a:r>
              <a:rPr lang="en-US" baseline="0" dirty="0" smtClean="0"/>
              <a:t> poses risks to the organization in terms of possible lawsuits and minimal profits (</a:t>
            </a:r>
            <a:r>
              <a:rPr lang="en-US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Lamé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Dixon-Woods, 2020)</a:t>
            </a:r>
            <a:r>
              <a:rPr lang="en-US" baseline="0" dirty="0" smtClean="0"/>
              <a:t>. Thus, it would be the metric of interest to the Risk Manager.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550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second hospitalization in this case is given a range of one to three months after discharge.</a:t>
            </a:r>
            <a:r>
              <a:rPr lang="en-US" baseline="0" dirty="0" smtClean="0"/>
              <a:t> The rate of readmission is directly proportional to the rate of errors committed.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808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risk manager may additionally work with organization lawyers to understand possible</a:t>
            </a:r>
            <a:r>
              <a:rPr lang="en-US" baseline="0" dirty="0" smtClean="0"/>
              <a:t> chances of lawsuits and hence prepare the organization when such a case emerges (</a:t>
            </a:r>
            <a:r>
              <a:rPr lang="en-US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Lamé</a:t>
            </a:r>
            <a:r>
              <a:rPr lang="en-US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Dixon-Woods, 2020)</a:t>
            </a:r>
            <a:r>
              <a:rPr lang="en-US" baseline="0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7148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5200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Reducing</a:t>
            </a:r>
            <a:r>
              <a:rPr lang="en-US" baseline="0" dirty="0" smtClean="0"/>
              <a:t> the number of patients assigned to one nurse is vital in ensuring the every patient is offered enough time-based care (</a:t>
            </a: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Buttigieg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2017)</a:t>
            </a:r>
            <a:r>
              <a:rPr lang="en-US" baseline="0" dirty="0" smtClean="0"/>
              <a:t>. From the feedback of the patients, enhancing the conditions of beds and meals my attract more positive feedback in future.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8216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regulation agencies’ concerns can easily</a:t>
            </a:r>
            <a:r>
              <a:rPr lang="en-US" baseline="0" dirty="0" smtClean="0"/>
              <a:t> be met by studying the dashboard's results.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3230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Real-time data</a:t>
            </a:r>
            <a:r>
              <a:rPr lang="en-US" baseline="0" dirty="0" smtClean="0"/>
              <a:t> is available due to the constant feeding of information to the system (</a:t>
            </a: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Buttigieg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2017)</a:t>
            </a:r>
            <a:r>
              <a:rPr lang="en-US" baseline="0" dirty="0" smtClean="0"/>
              <a:t>. The dashboard keeps updating the results in graphs, charts or tables.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A85ECC-999C-4360-80B5-D4190EBDA4E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261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725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21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177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154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112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649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098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329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87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36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658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4769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0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387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07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526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785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D47EB5-BFF4-448A-B306-C8B8040EE327}" type="datetimeFigureOut">
              <a:rPr lang="en-US" smtClean="0"/>
              <a:t>7/19/2020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5B89FC-AE50-4768-ABB8-A1BE87A1D2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62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953" y="1014775"/>
            <a:ext cx="8090093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4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 Safety And Quality Dashboard?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safety and quality dashboard is a panel constructed by healthcare organizations to determine their safety and quality levels.</a:t>
            </a:r>
          </a:p>
          <a:p>
            <a:r>
              <a:rPr lang="en-US" dirty="0" smtClean="0"/>
              <a:t>The safety levels involve the degree of the patient’s security in terms of the kind of treatment received.</a:t>
            </a:r>
          </a:p>
          <a:p>
            <a:r>
              <a:rPr lang="en-US" dirty="0" smtClean="0"/>
              <a:t>Quality levels comprise of the extent by which the organization meets or exceeds patient expectation.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90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of Safety and Quality Dashboards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 compile data from all the various organizational departments under one panel.</a:t>
            </a:r>
          </a:p>
          <a:p>
            <a:r>
              <a:rPr lang="en-US" dirty="0" smtClean="0"/>
              <a:t>Monitor key performance indicators in the safety and quality sectors in the most dynamic way.</a:t>
            </a:r>
          </a:p>
          <a:p>
            <a:r>
              <a:rPr lang="en-US" dirty="0" smtClean="0"/>
              <a:t>Assist in easily assessing the quality of care and client satisfaction.</a:t>
            </a:r>
          </a:p>
          <a:p>
            <a:r>
              <a:rPr lang="en-US" dirty="0" smtClean="0"/>
              <a:t>Indicate areas of improvement in care provision.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531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 of Areas of Interest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under pressure from the payers, the organization should measure the average treatment costs</a:t>
            </a:r>
          </a:p>
          <a:p>
            <a:r>
              <a:rPr lang="en-US" dirty="0" smtClean="0"/>
              <a:t>When under the regulator’s and the industry’s pressure, measuring hospital acquired infections and risks of lawsuits would be prudent.</a:t>
            </a:r>
          </a:p>
          <a:p>
            <a:r>
              <a:rPr lang="en-US" dirty="0" smtClean="0"/>
              <a:t>Other areas of interest may include length of stay, readmission rates, ratings by patients.</a:t>
            </a:r>
          </a:p>
        </p:txBody>
      </p:sp>
    </p:spTree>
    <p:extLst>
      <p:ext uri="{BB962C8B-B14F-4D97-AF65-F5344CB8AC3E}">
        <p14:creationId xmlns:p14="http://schemas.microsoft.com/office/powerpoint/2010/main" val="1685468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CQI Tools and the QI Team’s Role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Continuous quality improvement tools used in the dashboard include run charts, graphs, diagrams and reference checks tables.</a:t>
            </a:r>
          </a:p>
          <a:p>
            <a:r>
              <a:rPr lang="en-US" dirty="0" smtClean="0"/>
              <a:t>The quality improvement team’s role in addressing the reported measures is to educate the rest of the workforce especially the departments that need modification.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863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021" y="685800"/>
            <a:ext cx="8447003" cy="175259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Metric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6021" y="2666999"/>
            <a:ext cx="8447002" cy="3124201"/>
          </a:xfrm>
        </p:spPr>
        <p:txBody>
          <a:bodyPr/>
          <a:lstStyle/>
          <a:p>
            <a:r>
              <a:rPr lang="en-US" dirty="0" smtClean="0"/>
              <a:t>The metric of interest to the Quality Director is admission and readmission rates metric.</a:t>
            </a:r>
          </a:p>
          <a:p>
            <a:r>
              <a:rPr lang="en-US" dirty="0" smtClean="0"/>
              <a:t>This metric shows the rate by which admitted patients seek readmission within three months after their release.</a:t>
            </a:r>
          </a:p>
          <a:p>
            <a:r>
              <a:rPr lang="en-US" dirty="0" smtClean="0"/>
              <a:t>High rate of readmission suggests that patients received a treatment that did not meet the desired results.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6778595">
            <a:off x="-737726" y="3017422"/>
            <a:ext cx="396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Quality Director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46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021" y="685800"/>
            <a:ext cx="8447003" cy="175259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 from the Metric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6021" y="2666999"/>
            <a:ext cx="8447002" cy="3124201"/>
          </a:xfrm>
        </p:spPr>
        <p:txBody>
          <a:bodyPr/>
          <a:lstStyle/>
          <a:p>
            <a:r>
              <a:rPr lang="en-US" dirty="0" smtClean="0"/>
              <a:t>Workforce orientation on the need to provide high quality care to the patients.</a:t>
            </a:r>
          </a:p>
          <a:p>
            <a:r>
              <a:rPr lang="en-US" dirty="0" smtClean="0"/>
              <a:t>Increased patient engagement and request for feedbacks.</a:t>
            </a:r>
          </a:p>
          <a:p>
            <a:r>
              <a:rPr lang="en-US" dirty="0" smtClean="0"/>
              <a:t>Closely </a:t>
            </a:r>
            <a:r>
              <a:rPr lang="en-US" dirty="0"/>
              <a:t>m</a:t>
            </a:r>
            <a:r>
              <a:rPr lang="en-US" dirty="0" smtClean="0"/>
              <a:t>onitoring the trends of client readmission and analyzing the collected data.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6778595">
            <a:off x="-737726" y="3017422"/>
            <a:ext cx="396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Quality Director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0703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021" y="685800"/>
            <a:ext cx="8447003" cy="175259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Best Quality Models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6021" y="2666999"/>
            <a:ext cx="8447002" cy="3124201"/>
          </a:xfrm>
        </p:spPr>
        <p:txBody>
          <a:bodyPr/>
          <a:lstStyle/>
          <a:p>
            <a:r>
              <a:rPr lang="en-US" dirty="0" smtClean="0"/>
              <a:t>PDSA cycles may be vital in this metric because they will help measure the management’s intervention on quality improvement.</a:t>
            </a:r>
          </a:p>
          <a:p>
            <a:r>
              <a:rPr lang="en-US" dirty="0" smtClean="0"/>
              <a:t>The Lean method would ensure efficiency in providing quality care is enhanced..</a:t>
            </a:r>
          </a:p>
        </p:txBody>
      </p:sp>
      <p:sp>
        <p:nvSpPr>
          <p:cNvPr id="4" name="TextBox 3"/>
          <p:cNvSpPr txBox="1"/>
          <p:nvPr/>
        </p:nvSpPr>
        <p:spPr>
          <a:xfrm rot="16778595">
            <a:off x="-737726" y="3017422"/>
            <a:ext cx="39659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Quality Director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418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Metric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7277" y="2667000"/>
            <a:ext cx="6182907" cy="312420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Patient Safety Officer would be interested in</a:t>
            </a:r>
            <a:r>
              <a:rPr lang="en-US" sz="2400" b="1" dirty="0" smtClean="0"/>
              <a:t> hospital-acquired infections metric.</a:t>
            </a:r>
          </a:p>
        </p:txBody>
      </p:sp>
      <p:pic>
        <p:nvPicPr>
          <p:cNvPr id="16" name="Content Placeholder 1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104" y="2667000"/>
            <a:ext cx="3641168" cy="3017520"/>
          </a:xfrm>
        </p:spPr>
      </p:pic>
      <p:sp>
        <p:nvSpPr>
          <p:cNvPr id="4" name="TextBox 3"/>
          <p:cNvSpPr txBox="1"/>
          <p:nvPr/>
        </p:nvSpPr>
        <p:spPr>
          <a:xfrm rot="16778595">
            <a:off x="-1039094" y="2660527"/>
            <a:ext cx="4689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 Safety Officer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51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021" y="685800"/>
            <a:ext cx="8447003" cy="175259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Hospital Acquired Infection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6021" y="2666999"/>
            <a:ext cx="8447002" cy="312420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hospital-acquired infections metric indicates the percentage of cases of infections acquired by patients while undergoing treatment in the hospital.</a:t>
            </a:r>
          </a:p>
          <a:p>
            <a:r>
              <a:rPr lang="en-US" dirty="0" smtClean="0"/>
              <a:t>These may be surgical site infections or central line catheter infections.</a:t>
            </a:r>
          </a:p>
          <a:p>
            <a:r>
              <a:rPr lang="en-US" dirty="0" smtClean="0"/>
              <a:t>This metric is important because increased rates of infection may attract pressure from regulators and industry standardizers. </a:t>
            </a:r>
          </a:p>
        </p:txBody>
      </p:sp>
      <p:sp>
        <p:nvSpPr>
          <p:cNvPr id="4" name="TextBox 3"/>
          <p:cNvSpPr txBox="1"/>
          <p:nvPr/>
        </p:nvSpPr>
        <p:spPr>
          <a:xfrm rot="16778595">
            <a:off x="-1039094" y="2660527"/>
            <a:ext cx="4689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 Safety Officer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983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021" y="685800"/>
            <a:ext cx="8447003" cy="175259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of Patient Safety Officer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6021" y="2666999"/>
            <a:ext cx="8447002" cy="3124201"/>
          </a:xfrm>
        </p:spPr>
        <p:txBody>
          <a:bodyPr>
            <a:normAutofit/>
          </a:bodyPr>
          <a:lstStyle/>
          <a:p>
            <a:r>
              <a:rPr lang="en-US" dirty="0" smtClean="0"/>
              <a:t>Create and enforce procedures to be followed by nurses.</a:t>
            </a:r>
          </a:p>
          <a:p>
            <a:r>
              <a:rPr lang="en-US" dirty="0" smtClean="0"/>
              <a:t>Assess staff performance in collaboration with other managers.</a:t>
            </a:r>
          </a:p>
          <a:p>
            <a:r>
              <a:rPr lang="en-US" dirty="0" smtClean="0"/>
              <a:t>Provide avenues for staff to report incidents and concerns.</a:t>
            </a:r>
          </a:p>
          <a:p>
            <a:r>
              <a:rPr lang="en-US" dirty="0" smtClean="0"/>
              <a:t>Research on new procedures and policies that may help improve patient safety and satisfaction.</a:t>
            </a:r>
          </a:p>
        </p:txBody>
      </p:sp>
      <p:sp>
        <p:nvSpPr>
          <p:cNvPr id="4" name="TextBox 3"/>
          <p:cNvSpPr txBox="1"/>
          <p:nvPr/>
        </p:nvSpPr>
        <p:spPr>
          <a:xfrm rot="16778595">
            <a:off x="-1039094" y="2660527"/>
            <a:ext cx="4689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Patient Safety Officer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751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 Metric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547" y="2666999"/>
            <a:ext cx="6498508" cy="312420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The Risk Manager’s metric of interest is the </a:t>
            </a:r>
            <a:r>
              <a:rPr lang="en-US" sz="2400" b="1" dirty="0" smtClean="0"/>
              <a:t>admission and readmission rates.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055" y="2237874"/>
            <a:ext cx="3489804" cy="4361046"/>
          </a:xfrm>
        </p:spPr>
      </p:pic>
      <p:sp>
        <p:nvSpPr>
          <p:cNvPr id="4" name="TextBox 3"/>
          <p:cNvSpPr txBox="1"/>
          <p:nvPr/>
        </p:nvSpPr>
        <p:spPr>
          <a:xfrm rot="16778595">
            <a:off x="-1039094" y="2660527"/>
            <a:ext cx="4689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Manager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660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021" y="685800"/>
            <a:ext cx="8447003" cy="175259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Admission and Readmission Metric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6021" y="2739188"/>
            <a:ext cx="8447002" cy="3124201"/>
          </a:xfrm>
        </p:spPr>
        <p:txBody>
          <a:bodyPr>
            <a:normAutofit/>
          </a:bodyPr>
          <a:lstStyle/>
          <a:p>
            <a:r>
              <a:rPr lang="en-US" dirty="0" smtClean="0"/>
              <a:t>The admission  </a:t>
            </a:r>
            <a:r>
              <a:rPr lang="en-US" dirty="0"/>
              <a:t>a</a:t>
            </a:r>
            <a:r>
              <a:rPr lang="en-US" dirty="0" smtClean="0"/>
              <a:t>nd readmission rates metrics indicates the number of patients who were hospitalized again.</a:t>
            </a:r>
          </a:p>
          <a:p>
            <a:r>
              <a:rPr lang="en-US" dirty="0" smtClean="0"/>
              <a:t>This would be caused by errors during treatment or treatment that did not produce the desired results.</a:t>
            </a:r>
          </a:p>
          <a:p>
            <a:r>
              <a:rPr lang="en-US" dirty="0" smtClean="0"/>
              <a:t>This metric is important because it provides an insight on the rate of errors committed.</a:t>
            </a:r>
          </a:p>
        </p:txBody>
      </p:sp>
      <p:sp>
        <p:nvSpPr>
          <p:cNvPr id="4" name="TextBox 3"/>
          <p:cNvSpPr txBox="1"/>
          <p:nvPr/>
        </p:nvSpPr>
        <p:spPr>
          <a:xfrm rot="16778595">
            <a:off x="-1039094" y="2660527"/>
            <a:ext cx="4689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Manager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175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021" y="685800"/>
            <a:ext cx="8447003" cy="175259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of the Risk Manager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6021" y="2739188"/>
            <a:ext cx="8447002" cy="3124201"/>
          </a:xfrm>
        </p:spPr>
        <p:txBody>
          <a:bodyPr>
            <a:normAutofit/>
          </a:bodyPr>
          <a:lstStyle/>
          <a:p>
            <a:r>
              <a:rPr lang="en-US" dirty="0" smtClean="0"/>
              <a:t>Research and provide  error management insights.</a:t>
            </a:r>
          </a:p>
          <a:p>
            <a:r>
              <a:rPr lang="en-US" dirty="0" smtClean="0"/>
              <a:t>Work closely with the Patient Safety Officer to create the best incident-reporting avenues.</a:t>
            </a:r>
          </a:p>
        </p:txBody>
      </p:sp>
      <p:sp>
        <p:nvSpPr>
          <p:cNvPr id="4" name="TextBox 3"/>
          <p:cNvSpPr txBox="1"/>
          <p:nvPr/>
        </p:nvSpPr>
        <p:spPr>
          <a:xfrm rot="16778595">
            <a:off x="-1039094" y="2660527"/>
            <a:ext cx="4689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Risk Manager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782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021" y="685800"/>
            <a:ext cx="8447003" cy="175259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Role of the Chief Executive Officer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6021" y="2739188"/>
            <a:ext cx="8447002" cy="3124201"/>
          </a:xfrm>
        </p:spPr>
        <p:txBody>
          <a:bodyPr>
            <a:normAutofit/>
          </a:bodyPr>
          <a:lstStyle/>
          <a:p>
            <a:r>
              <a:rPr lang="en-US" dirty="0" smtClean="0"/>
              <a:t>Enhance a working environment that provides quality and safe health care.</a:t>
            </a:r>
          </a:p>
          <a:p>
            <a:r>
              <a:rPr lang="en-US" dirty="0" smtClean="0"/>
              <a:t>Make decisions on the recommendations provided by the dashboard while considering profit-making.</a:t>
            </a:r>
          </a:p>
        </p:txBody>
      </p:sp>
      <p:sp>
        <p:nvSpPr>
          <p:cNvPr id="4" name="TextBox 3"/>
          <p:cNvSpPr txBox="1"/>
          <p:nvPr/>
        </p:nvSpPr>
        <p:spPr>
          <a:xfrm rot="16778595">
            <a:off x="-1182275" y="2490964"/>
            <a:ext cx="50339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Chief Executive Officer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3959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021" y="685800"/>
            <a:ext cx="8447003" cy="1752599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Steps to Take from Recommendations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6021" y="2666999"/>
            <a:ext cx="8447002" cy="3124201"/>
          </a:xfrm>
        </p:spPr>
        <p:txBody>
          <a:bodyPr/>
          <a:lstStyle/>
          <a:p>
            <a:r>
              <a:rPr lang="en-US" dirty="0" smtClean="0"/>
              <a:t>The nurse patient ratio should be increased.</a:t>
            </a:r>
          </a:p>
          <a:p>
            <a:r>
              <a:rPr lang="en-US" dirty="0" smtClean="0"/>
              <a:t>The condition of beds and meals should be enhanced.</a:t>
            </a:r>
          </a:p>
          <a:p>
            <a:r>
              <a:rPr lang="en-US" dirty="0" smtClean="0"/>
              <a:t>Visitation limitations as well as admission costs should be addressed.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6778595">
            <a:off x="-1160849" y="2516340"/>
            <a:ext cx="4982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Chief Executive Officer</a:t>
            </a:r>
            <a:endParaRPr lang="en-US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76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167063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887579"/>
            <a:ext cx="10018713" cy="2903621"/>
          </a:xfrm>
        </p:spPr>
        <p:txBody>
          <a:bodyPr/>
          <a:lstStyle/>
          <a:p>
            <a:r>
              <a:rPr lang="en-US" dirty="0" smtClean="0"/>
              <a:t>National Patient Safety Foundation – concerned on the safety of the patients as indicated by the dashboard.</a:t>
            </a:r>
          </a:p>
          <a:p>
            <a:r>
              <a:rPr lang="en-US" dirty="0" smtClean="0"/>
              <a:t>The Agency for Healthcare Research and Quality – collect insight on the methods to be used to improve quality.</a:t>
            </a:r>
          </a:p>
          <a:p>
            <a:r>
              <a:rPr lang="en-US" dirty="0"/>
              <a:t>T</a:t>
            </a:r>
            <a:r>
              <a:rPr lang="en-US" dirty="0" smtClean="0"/>
              <a:t>he Joint Commission for Accreditation of Healthcare Organizations – use the dashboard to determine whether the organization meets standards.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63358" y="1708484"/>
            <a:ext cx="76606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Regulation Agencies and their concerns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01689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167063"/>
          </a:xfrm>
        </p:spPr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887579"/>
            <a:ext cx="10018713" cy="2903621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They provide insight on almost real-time information.</a:t>
            </a:r>
          </a:p>
          <a:p>
            <a:r>
              <a:rPr lang="en-US" dirty="0" smtClean="0"/>
              <a:t>They assist managers and health workers to make better choices in order to improve the quality of patient care.</a:t>
            </a:r>
          </a:p>
          <a:p>
            <a:r>
              <a:rPr lang="en-US" dirty="0" smtClean="0"/>
              <a:t>Providing context on which departments require implementation of change to enhance better performance.</a:t>
            </a:r>
          </a:p>
          <a:p>
            <a:r>
              <a:rPr lang="en-US" dirty="0" smtClean="0"/>
              <a:t>Enabling organizations to compare their data with their competitors.</a:t>
            </a:r>
          </a:p>
          <a:p>
            <a:r>
              <a:rPr lang="en-US" dirty="0" smtClean="0"/>
              <a:t>Through thorough analysis of the data provided by these dashboards, organizations can predict future outcomes.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068653" y="1708484"/>
            <a:ext cx="8850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/>
              <a:t>Importance of Safety and Quality Dashboards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326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4310" y="2141621"/>
            <a:ext cx="10523206" cy="4547937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ct val="80000"/>
            </a:pP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Brown, A., Dickinson, H., &amp;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Kelaher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 (2018). Governing the quality and safety of healthcare: A conceptual framework. Social Science &amp; Medicine, 202, 99-107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ct val="80000"/>
            </a:pP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Buttigieg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S. C., Pace, A., &amp;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Rathert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C. (2017). Hospital performance dashboards: a literature review. Journal of Health Organization and Management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ct val="80000"/>
            </a:pPr>
            <a:r>
              <a:rPr lang="en-US" dirty="0" err="1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Ghazisaeidi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Safdari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R.,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Torabi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Mirzaee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M.,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Farzi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J., &amp; </a:t>
            </a:r>
            <a:r>
              <a:rPr lang="en-US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Goodini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(2015). Development of performance dashboards in healthcare sector: key practical issues. </a:t>
            </a:r>
            <a:r>
              <a:rPr lang="en-US" i="1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Acta</a:t>
            </a: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Informatica</a:t>
            </a: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Medica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  <a:r>
              <a:rPr lang="en-US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(5), </a:t>
            </a:r>
            <a:r>
              <a:rPr lang="en-US" dirty="0" smtClean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317.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90C226"/>
              </a:buClr>
              <a:buSzPct val="80000"/>
            </a:pPr>
            <a:r>
              <a:rPr lang="en-US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Lamé</a:t>
            </a: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G., &amp; Dixon-Woods, M. (2020). Using clinical simulation to study how to improve quality and safety in healthcare. BMJ Simulation and Technology Enhanced Learning, 6(2).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9512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1579</Words>
  <Application>Microsoft Office PowerPoint</Application>
  <PresentationFormat>Custom</PresentationFormat>
  <Paragraphs>114</Paragraphs>
  <Slides>19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Parallax</vt:lpstr>
      <vt:lpstr>PowerPoint Presentation</vt:lpstr>
      <vt:lpstr>What is a Safety And Quality Dashboard?</vt:lpstr>
      <vt:lpstr>Role of Safety and Quality Dashboards</vt:lpstr>
      <vt:lpstr>Determination of Areas of Interest</vt:lpstr>
      <vt:lpstr>CQI Tools and the QI Team’s Role</vt:lpstr>
      <vt:lpstr>Significant Metric</vt:lpstr>
      <vt:lpstr>Recommendations from the Metric</vt:lpstr>
      <vt:lpstr>Best Quality Models</vt:lpstr>
      <vt:lpstr>Significant Metric</vt:lpstr>
      <vt:lpstr>Hospital Acquired Infection</vt:lpstr>
      <vt:lpstr>Role of Patient Safety Officer</vt:lpstr>
      <vt:lpstr>Significant Metric</vt:lpstr>
      <vt:lpstr>Admission and Readmission Metric</vt:lpstr>
      <vt:lpstr>Role of the Risk Manager</vt:lpstr>
      <vt:lpstr>Role of the Chief Executive Officer</vt:lpstr>
      <vt:lpstr>Steps to Take from Recommendations</vt:lpstr>
      <vt:lpstr>Conclusion</vt:lpstr>
      <vt:lpstr>Conclusion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/>
  <cp:revision>1</cp:revision>
  <dcterms:created xsi:type="dcterms:W3CDTF">2019-11-01T10:13:22Z</dcterms:created>
  <dcterms:modified xsi:type="dcterms:W3CDTF">2020-07-19T16:39:54Z</dcterms:modified>
</cp:coreProperties>
</file>