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58" r:id="rId4"/>
    <p:sldId id="285" r:id="rId5"/>
    <p:sldId id="259" r:id="rId6"/>
    <p:sldId id="260" r:id="rId7"/>
    <p:sldId id="261" r:id="rId8"/>
    <p:sldId id="262" r:id="rId9"/>
    <p:sldId id="263" r:id="rId10"/>
    <p:sldId id="264" r:id="rId11"/>
    <p:sldId id="265" r:id="rId12"/>
    <p:sldId id="266" r:id="rId13"/>
    <p:sldId id="268" r:id="rId14"/>
    <p:sldId id="267" r:id="rId15"/>
    <p:sldId id="269" r:id="rId16"/>
    <p:sldId id="270" r:id="rId17"/>
    <p:sldId id="271" r:id="rId18"/>
    <p:sldId id="273" r:id="rId19"/>
    <p:sldId id="274" r:id="rId20"/>
    <p:sldId id="272" r:id="rId21"/>
    <p:sldId id="275" r:id="rId22"/>
    <p:sldId id="276" r:id="rId23"/>
    <p:sldId id="284" r:id="rId24"/>
    <p:sldId id="277" r:id="rId25"/>
    <p:sldId id="278" r:id="rId26"/>
    <p:sldId id="279" r:id="rId27"/>
    <p:sldId id="280" r:id="rId28"/>
    <p:sldId id="281" r:id="rId29"/>
    <p:sldId id="282" r:id="rId30"/>
    <p:sldId id="283"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978"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18F6399-F9AD-4E39-9934-D719128BFB95}" type="datetimeFigureOut">
              <a:rPr lang="en-US" smtClean="0"/>
              <a:pPr/>
              <a:t>3/25/2019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8A827FDE-E962-4B2A-9992-82563BEF8F0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18F6399-F9AD-4E39-9934-D719128BFB95}" type="datetimeFigureOut">
              <a:rPr lang="en-US" smtClean="0"/>
              <a:pPr/>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827FDE-E962-4B2A-9992-82563BEF8F0F}"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E18F6399-F9AD-4E39-9934-D719128BFB95}" type="datetimeFigureOut">
              <a:rPr lang="en-US" smtClean="0"/>
              <a:pPr/>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827FDE-E962-4B2A-9992-82563BEF8F0F}"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18F6399-F9AD-4E39-9934-D719128BFB95}" type="datetimeFigureOut">
              <a:rPr lang="en-US" smtClean="0"/>
              <a:pPr/>
              <a:t>3/25/2019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827FDE-E962-4B2A-9992-82563BEF8F0F}"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18F6399-F9AD-4E39-9934-D719128BFB95}" type="datetimeFigureOut">
              <a:rPr lang="en-US" smtClean="0"/>
              <a:pPr/>
              <a:t>3/25/2019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827FDE-E962-4B2A-9992-82563BEF8F0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8F6399-F9AD-4E39-9934-D719128BFB95}" type="datetimeFigureOut">
              <a:rPr lang="en-US" smtClean="0"/>
              <a:pPr/>
              <a:t>3/25/2019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827FDE-E962-4B2A-9992-82563BEF8F0F}"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8F6399-F9AD-4E39-9934-D719128BFB95}" type="datetimeFigureOut">
              <a:rPr lang="en-US" smtClean="0"/>
              <a:pPr/>
              <a:t>3/25/2019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827FDE-E962-4B2A-9992-82563BEF8F0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E18F6399-F9AD-4E39-9934-D719128BFB95}" type="datetimeFigureOut">
              <a:rPr lang="en-US" smtClean="0"/>
              <a:pPr/>
              <a:t>3/25/2019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827FDE-E962-4B2A-9992-82563BEF8F0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18F6399-F9AD-4E39-9934-D719128BFB95}" type="datetimeFigureOut">
              <a:rPr lang="en-US" smtClean="0"/>
              <a:pPr/>
              <a:t>3/25/2019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8A827FDE-E962-4B2A-9992-82563BEF8F0F}"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18F6399-F9AD-4E39-9934-D719128BFB95}" type="datetimeFigureOut">
              <a:rPr lang="en-US" smtClean="0"/>
              <a:pPr/>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827FDE-E962-4B2A-9992-82563BEF8F0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18F6399-F9AD-4E39-9934-D719128BFB95}" type="datetimeFigureOut">
              <a:rPr lang="en-US" smtClean="0"/>
              <a:pPr/>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827FDE-E962-4B2A-9992-82563BEF8F0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18F6399-F9AD-4E39-9934-D719128BFB95}" type="datetimeFigureOut">
              <a:rPr lang="en-US" smtClean="0"/>
              <a:pPr/>
              <a:t>3/25/2019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A827FDE-E962-4B2A-9992-82563BEF8F0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hyperlink" Target="http://www.youtube.com/watch?v=VxhQAQYgrKY&amp;NR=1"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hyperlink" Target="http://www.cff.org/AboutCF/Testing/SweatTest/"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hyperlink" Target="http://www.dnaindia.com/health/report_video-games-help-cystic-fibrosis-patients-keep-their-airways-clearer_1538169" TargetMode="Externa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cff.org/" TargetMode="Externa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09600" y="304800"/>
            <a:ext cx="7772400" cy="915362"/>
          </a:xfrm>
        </p:spPr>
        <p:txBody>
          <a:bodyPr>
            <a:noAutofit/>
          </a:bodyPr>
          <a:lstStyle/>
          <a:p>
            <a:pPr algn="ctr"/>
            <a:r>
              <a:rPr lang="en-US" sz="7200" dirty="0">
                <a:solidFill>
                  <a:schemeClr val="accent1"/>
                </a:solidFill>
                <a:latin typeface="Bradley Hand ITC" pitchFamily="66" charset="0"/>
              </a:rPr>
              <a:t>Cystic Fibrosis</a:t>
            </a:r>
          </a:p>
        </p:txBody>
      </p:sp>
      <p:pic>
        <p:nvPicPr>
          <p:cNvPr id="37890" name="Picture 2" descr="http://www.eradimaging.com/images/cystic_fibrosis_2008/cystic_fibrosis_fig1.jpg"/>
          <p:cNvPicPr>
            <a:picLocks noChangeAspect="1" noChangeArrowheads="1"/>
          </p:cNvPicPr>
          <p:nvPr/>
        </p:nvPicPr>
        <p:blipFill>
          <a:blip r:embed="rId2" cstate="print"/>
          <a:srcRect/>
          <a:stretch>
            <a:fillRect/>
          </a:stretch>
        </p:blipFill>
        <p:spPr bwMode="auto">
          <a:xfrm>
            <a:off x="2133600" y="1430423"/>
            <a:ext cx="4724400" cy="5364047"/>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sz="5400" dirty="0">
                <a:solidFill>
                  <a:schemeClr val="accent1"/>
                </a:solidFill>
                <a:latin typeface="Bradley Hand ITC" pitchFamily="66" charset="0"/>
              </a:rPr>
              <a:t>What is Cystic Fibrosis?</a:t>
            </a:r>
          </a:p>
        </p:txBody>
      </p:sp>
      <p:sp>
        <p:nvSpPr>
          <p:cNvPr id="5" name="Rectangle 4"/>
          <p:cNvSpPr/>
          <p:nvPr/>
        </p:nvSpPr>
        <p:spPr>
          <a:xfrm>
            <a:off x="4419600" y="1295400"/>
            <a:ext cx="4572000" cy="4801314"/>
          </a:xfrm>
          <a:prstGeom prst="rect">
            <a:avLst/>
          </a:prstGeom>
        </p:spPr>
        <p:txBody>
          <a:bodyPr>
            <a:spAutoFit/>
          </a:bodyPr>
          <a:lstStyle/>
          <a:p>
            <a:pPr>
              <a:buFont typeface="Arial" pitchFamily="34" charset="0"/>
              <a:buChar char="•"/>
            </a:pPr>
            <a:r>
              <a:rPr lang="en-US" dirty="0"/>
              <a:t>Cystic Fibrosis (CF) is a hereditary chronic disease that affects the lungs and digestive system</a:t>
            </a:r>
          </a:p>
          <a:p>
            <a:pPr>
              <a:buFont typeface="Arial" pitchFamily="34" charset="0"/>
              <a:buChar char="•"/>
            </a:pPr>
            <a:endParaRPr lang="en-US" dirty="0"/>
          </a:p>
          <a:p>
            <a:pPr>
              <a:buFont typeface="Arial" pitchFamily="34" charset="0"/>
              <a:buChar char="•"/>
            </a:pPr>
            <a:r>
              <a:rPr lang="en-US" dirty="0"/>
              <a:t>A defective gene and its protein product cause all of the endocrine glands to secrete excessively viscous mucus</a:t>
            </a:r>
          </a:p>
          <a:p>
            <a:pPr>
              <a:buFont typeface="Arial" pitchFamily="34" charset="0"/>
              <a:buChar char="•"/>
            </a:pPr>
            <a:endParaRPr lang="en-US" dirty="0"/>
          </a:p>
          <a:p>
            <a:pPr>
              <a:buFont typeface="Arial" pitchFamily="34" charset="0"/>
              <a:buChar char="•"/>
            </a:pPr>
            <a:r>
              <a:rPr lang="en-US" dirty="0"/>
              <a:t>This mucus then clogs the lungs and leads to life threatening respiratory problems</a:t>
            </a:r>
          </a:p>
          <a:p>
            <a:pPr>
              <a:buFont typeface="Arial" pitchFamily="34" charset="0"/>
              <a:buChar char="•"/>
            </a:pPr>
            <a:endParaRPr lang="en-US" dirty="0"/>
          </a:p>
          <a:p>
            <a:pPr>
              <a:buFont typeface="Arial" pitchFamily="34" charset="0"/>
              <a:buChar char="•"/>
            </a:pPr>
            <a:r>
              <a:rPr lang="en-US" dirty="0"/>
              <a:t>The mucus also obstructs the pancreas and stops natural enzymes from helping the body digest food properly</a:t>
            </a:r>
          </a:p>
        </p:txBody>
      </p:sp>
      <p:pic>
        <p:nvPicPr>
          <p:cNvPr id="38914" name="Picture 2" descr="http://www.thirdage.com/files/cond/mucus-blockage-in-lungs-and-pancreas-due-to-cystic-fibrosis-contributes-to-failure-to-thrive.jpg"/>
          <p:cNvPicPr>
            <a:picLocks noChangeAspect="1" noChangeArrowheads="1"/>
          </p:cNvPicPr>
          <p:nvPr/>
        </p:nvPicPr>
        <p:blipFill>
          <a:blip r:embed="rId2" cstate="print"/>
          <a:srcRect/>
          <a:stretch>
            <a:fillRect/>
          </a:stretch>
        </p:blipFill>
        <p:spPr bwMode="auto">
          <a:xfrm>
            <a:off x="228600" y="2362200"/>
            <a:ext cx="4143944" cy="2667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143000"/>
          </a:xfrm>
        </p:spPr>
        <p:txBody>
          <a:bodyPr>
            <a:noAutofit/>
          </a:bodyPr>
          <a:lstStyle/>
          <a:p>
            <a:pPr algn="ctr"/>
            <a:r>
              <a:rPr lang="en-US" sz="5400" dirty="0">
                <a:solidFill>
                  <a:schemeClr val="accent1"/>
                </a:solidFill>
                <a:latin typeface="Bradley Hand ITC" pitchFamily="66" charset="0"/>
              </a:rPr>
              <a:t>Inheritance of Cystic Fibrosis</a:t>
            </a:r>
          </a:p>
        </p:txBody>
      </p:sp>
      <p:pic>
        <p:nvPicPr>
          <p:cNvPr id="3" name="Picture 2" descr="Picture of the Inheritance of Cystic Fibrosis"/>
          <p:cNvPicPr/>
          <p:nvPr/>
        </p:nvPicPr>
        <p:blipFill>
          <a:blip r:embed="rId2" cstate="print"/>
          <a:srcRect/>
          <a:stretch>
            <a:fillRect/>
          </a:stretch>
        </p:blipFill>
        <p:spPr bwMode="auto">
          <a:xfrm>
            <a:off x="304800" y="2057400"/>
            <a:ext cx="3505200" cy="3733800"/>
          </a:xfrm>
          <a:prstGeom prst="rect">
            <a:avLst/>
          </a:prstGeom>
          <a:noFill/>
          <a:ln w="9525">
            <a:noFill/>
            <a:miter lim="800000"/>
            <a:headEnd/>
            <a:tailEnd/>
          </a:ln>
        </p:spPr>
      </p:pic>
      <p:sp>
        <p:nvSpPr>
          <p:cNvPr id="4" name="Rectangle 3"/>
          <p:cNvSpPr/>
          <p:nvPr/>
        </p:nvSpPr>
        <p:spPr>
          <a:xfrm>
            <a:off x="4038600" y="2133600"/>
            <a:ext cx="4572000" cy="3416320"/>
          </a:xfrm>
          <a:prstGeom prst="rect">
            <a:avLst/>
          </a:prstGeom>
        </p:spPr>
        <p:txBody>
          <a:bodyPr>
            <a:spAutoFit/>
          </a:bodyPr>
          <a:lstStyle/>
          <a:p>
            <a:pPr>
              <a:buFont typeface="Arial" pitchFamily="34" charset="0"/>
              <a:buChar char="•"/>
            </a:pPr>
            <a:r>
              <a:rPr lang="en-US" sz="2400" dirty="0"/>
              <a:t>Millions of Americans carry the defective cystic fibrosis gene but do not have symptoms</a:t>
            </a:r>
          </a:p>
          <a:p>
            <a:pPr>
              <a:buFont typeface="Arial" pitchFamily="34" charset="0"/>
              <a:buChar char="•"/>
            </a:pPr>
            <a:endParaRPr lang="en-US" sz="2400" dirty="0"/>
          </a:p>
          <a:p>
            <a:pPr>
              <a:buFont typeface="Arial" pitchFamily="34" charset="0"/>
              <a:buChar char="•"/>
            </a:pPr>
            <a:r>
              <a:rPr lang="en-US" sz="2400" dirty="0"/>
              <a:t>A person with Cystic Fibrosis must inherit two defective genes- one from each parent.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a:latin typeface="Bradley Hand ITC" pitchFamily="66" charset="0"/>
              </a:rPr>
              <a:t>Cystic Fibrosis</a:t>
            </a:r>
          </a:p>
        </p:txBody>
      </p:sp>
      <p:sp>
        <p:nvSpPr>
          <p:cNvPr id="3" name="Rectangle 2"/>
          <p:cNvSpPr/>
          <p:nvPr/>
        </p:nvSpPr>
        <p:spPr>
          <a:xfrm>
            <a:off x="2286000" y="3105835"/>
            <a:ext cx="4572000" cy="923330"/>
          </a:xfrm>
          <a:prstGeom prst="rect">
            <a:avLst/>
          </a:prstGeom>
        </p:spPr>
        <p:txBody>
          <a:bodyPr>
            <a:spAutoFit/>
          </a:bodyPr>
          <a:lstStyle/>
          <a:p>
            <a:r>
              <a:rPr lang="en-US" dirty="0">
                <a:hlinkClick r:id="rId2"/>
              </a:rPr>
              <a:t>http://www.youtube.com/watch?v=VxhQAQYgrKY&amp;NR=1</a:t>
            </a:r>
            <a:endParaRPr lang="en-US" dirty="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143000"/>
          </a:xfrm>
        </p:spPr>
        <p:txBody>
          <a:bodyPr>
            <a:noAutofit/>
          </a:bodyPr>
          <a:lstStyle/>
          <a:p>
            <a:pPr algn="ctr"/>
            <a:r>
              <a:rPr lang="en-US" sz="5400" dirty="0">
                <a:solidFill>
                  <a:schemeClr val="accent1"/>
                </a:solidFill>
                <a:latin typeface="Bradley Hand ITC" pitchFamily="66" charset="0"/>
              </a:rPr>
              <a:t>Who is affected by Cystic Fibrosis?</a:t>
            </a:r>
          </a:p>
        </p:txBody>
      </p:sp>
      <p:sp>
        <p:nvSpPr>
          <p:cNvPr id="3" name="Rectangle 2"/>
          <p:cNvSpPr/>
          <p:nvPr/>
        </p:nvSpPr>
        <p:spPr>
          <a:xfrm>
            <a:off x="762000" y="1981200"/>
            <a:ext cx="7543800" cy="3139321"/>
          </a:xfrm>
          <a:prstGeom prst="rect">
            <a:avLst/>
          </a:prstGeom>
        </p:spPr>
        <p:txBody>
          <a:bodyPr wrap="square">
            <a:spAutoFit/>
          </a:bodyPr>
          <a:lstStyle/>
          <a:p>
            <a:pPr>
              <a:buFont typeface="Arial" pitchFamily="34" charset="0"/>
              <a:buChar char="•"/>
            </a:pPr>
            <a:r>
              <a:rPr lang="en-US" dirty="0"/>
              <a:t>Cystic Fibrosis is the most common deadly genetic disorder among Caucasian children.</a:t>
            </a:r>
          </a:p>
          <a:p>
            <a:pPr>
              <a:buFont typeface="Arial" pitchFamily="34" charset="0"/>
              <a:buChar char="•"/>
            </a:pPr>
            <a:endParaRPr lang="en-US" dirty="0"/>
          </a:p>
          <a:p>
            <a:pPr>
              <a:buFont typeface="Arial" pitchFamily="34" charset="0"/>
              <a:buChar char="•"/>
            </a:pPr>
            <a:r>
              <a:rPr lang="en-US" dirty="0"/>
              <a:t>About 30,000 children and adults in the United States have the disease.</a:t>
            </a:r>
          </a:p>
          <a:p>
            <a:pPr>
              <a:buFont typeface="Arial" pitchFamily="34" charset="0"/>
              <a:buChar char="•"/>
            </a:pPr>
            <a:endParaRPr lang="en-US" dirty="0"/>
          </a:p>
          <a:p>
            <a:pPr>
              <a:buFont typeface="Arial" pitchFamily="34" charset="0"/>
              <a:buChar char="•"/>
            </a:pPr>
            <a:r>
              <a:rPr lang="en-US" dirty="0"/>
              <a:t>Most children are diagnosed before age two.</a:t>
            </a:r>
          </a:p>
          <a:p>
            <a:pPr>
              <a:buFont typeface="Arial" pitchFamily="34" charset="0"/>
              <a:buChar char="•"/>
            </a:pPr>
            <a:endParaRPr lang="en-US" dirty="0"/>
          </a:p>
          <a:p>
            <a:pPr>
              <a:buFont typeface="Arial" pitchFamily="34" charset="0"/>
              <a:buChar char="•"/>
            </a:pPr>
            <a:r>
              <a:rPr lang="en-US" dirty="0"/>
              <a:t>However, a small portion of individuals are not diagnosed until eighteen or older, and they usually have a milder form of the disease.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a:solidFill>
                  <a:schemeClr val="accent1"/>
                </a:solidFill>
                <a:latin typeface="Bradley Hand ITC" pitchFamily="66" charset="0"/>
              </a:rPr>
              <a:t>Life Expectancy</a:t>
            </a:r>
          </a:p>
        </p:txBody>
      </p:sp>
      <p:sp>
        <p:nvSpPr>
          <p:cNvPr id="3" name="Rectangle 2"/>
          <p:cNvSpPr/>
          <p:nvPr/>
        </p:nvSpPr>
        <p:spPr>
          <a:xfrm>
            <a:off x="609600" y="1371600"/>
            <a:ext cx="7848600" cy="1754326"/>
          </a:xfrm>
          <a:prstGeom prst="rect">
            <a:avLst/>
          </a:prstGeom>
        </p:spPr>
        <p:txBody>
          <a:bodyPr wrap="square">
            <a:spAutoFit/>
          </a:bodyPr>
          <a:lstStyle/>
          <a:p>
            <a:pPr>
              <a:buFont typeface="Arial" pitchFamily="34" charset="0"/>
              <a:buChar char="•"/>
            </a:pPr>
            <a:r>
              <a:rPr lang="en-US" dirty="0"/>
              <a:t>As recently as the 1950’s, a child diagnosed with CF would not be expected to make it past elementary school.</a:t>
            </a:r>
          </a:p>
          <a:p>
            <a:pPr>
              <a:buFont typeface="Arial" pitchFamily="34" charset="0"/>
              <a:buChar char="•"/>
            </a:pPr>
            <a:endParaRPr lang="en-US" dirty="0"/>
          </a:p>
          <a:p>
            <a:pPr>
              <a:buFont typeface="Arial" pitchFamily="34" charset="0"/>
              <a:buChar char="•"/>
            </a:pPr>
            <a:r>
              <a:rPr lang="en-US" dirty="0"/>
              <a:t>Now, due to medical advances, the life expectancy of a sufferer has been extended to mid-30 with 90 percent of CF patients dying due to respiratory failure</a:t>
            </a:r>
          </a:p>
        </p:txBody>
      </p:sp>
      <p:pic>
        <p:nvPicPr>
          <p:cNvPr id="39938" name="Picture 2" descr="http://www.cfstjoe.com/images/life_exp_09.gif"/>
          <p:cNvPicPr>
            <a:picLocks noChangeAspect="1" noChangeArrowheads="1"/>
          </p:cNvPicPr>
          <p:nvPr/>
        </p:nvPicPr>
        <p:blipFill>
          <a:blip r:embed="rId2" cstate="print"/>
          <a:srcRect/>
          <a:stretch>
            <a:fillRect/>
          </a:stretch>
        </p:blipFill>
        <p:spPr bwMode="auto">
          <a:xfrm>
            <a:off x="2514600" y="3276600"/>
            <a:ext cx="4267200" cy="32004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Autofit/>
          </a:bodyPr>
          <a:lstStyle/>
          <a:p>
            <a:pPr algn="ctr"/>
            <a:r>
              <a:rPr lang="en-US" sz="5400" dirty="0">
                <a:solidFill>
                  <a:schemeClr val="accent1"/>
                </a:solidFill>
                <a:latin typeface="Bradley Hand ITC" pitchFamily="66" charset="0"/>
              </a:rPr>
              <a:t>CFTR Gene</a:t>
            </a:r>
          </a:p>
        </p:txBody>
      </p:sp>
      <p:sp>
        <p:nvSpPr>
          <p:cNvPr id="3" name="Rectangle 2"/>
          <p:cNvSpPr/>
          <p:nvPr/>
        </p:nvSpPr>
        <p:spPr>
          <a:xfrm>
            <a:off x="381000" y="1524000"/>
            <a:ext cx="8153400" cy="3970318"/>
          </a:xfrm>
          <a:prstGeom prst="rect">
            <a:avLst/>
          </a:prstGeom>
        </p:spPr>
        <p:txBody>
          <a:bodyPr wrap="square">
            <a:spAutoFit/>
          </a:bodyPr>
          <a:lstStyle/>
          <a:p>
            <a:pPr>
              <a:buFont typeface="Arial" pitchFamily="34" charset="0"/>
              <a:buChar char="•"/>
            </a:pPr>
            <a:r>
              <a:rPr lang="en-US" dirty="0"/>
              <a:t>In a patient with cystic fibrosis, thick mucus secreted by mucosa in the trachea and bronchi blocks the air passages.</a:t>
            </a:r>
          </a:p>
          <a:p>
            <a:pPr>
              <a:buFont typeface="Arial" pitchFamily="34" charset="0"/>
              <a:buChar char="•"/>
            </a:pPr>
            <a:endParaRPr lang="en-US" dirty="0"/>
          </a:p>
          <a:p>
            <a:pPr>
              <a:buFont typeface="Arial" pitchFamily="34" charset="0"/>
              <a:buChar char="•"/>
            </a:pPr>
            <a:r>
              <a:rPr lang="en-US" dirty="0"/>
              <a:t>Normally, the healthy CF gene makes a protein, CFTR (Cystic Fibrosis conductance </a:t>
            </a:r>
            <a:r>
              <a:rPr lang="en-US" dirty="0" err="1"/>
              <a:t>Transmembrane</a:t>
            </a:r>
            <a:r>
              <a:rPr lang="en-US" dirty="0"/>
              <a:t> Regulator). This protein is found in the cells that line various organs like the lung and the pancreas.</a:t>
            </a:r>
          </a:p>
          <a:p>
            <a:pPr>
              <a:buFont typeface="Arial" pitchFamily="34" charset="0"/>
              <a:buChar char="•"/>
            </a:pPr>
            <a:endParaRPr lang="en-US" dirty="0"/>
          </a:p>
          <a:p>
            <a:pPr>
              <a:buFont typeface="Arial" pitchFamily="34" charset="0"/>
              <a:buChar char="•"/>
            </a:pPr>
            <a:r>
              <a:rPr lang="en-US" dirty="0"/>
              <a:t>It controls the movement of electrically charged particles like sodium and chloride (salt) in and out of the cells </a:t>
            </a:r>
          </a:p>
          <a:p>
            <a:pPr>
              <a:buFont typeface="Arial" pitchFamily="34" charset="0"/>
              <a:buChar char="•"/>
            </a:pPr>
            <a:endParaRPr lang="en-US" dirty="0"/>
          </a:p>
          <a:p>
            <a:pPr>
              <a:buFont typeface="Arial" pitchFamily="34" charset="0"/>
              <a:buChar char="•"/>
            </a:pPr>
            <a:r>
              <a:rPr lang="en-US" dirty="0"/>
              <a:t>With a defective protein, like in cystic fibrosis, the salt balance in the body is disturbed.  There is too little salt and water on the outside of the cells.  This allows the normally thin layer of mucus, which keeps the lungs germ-free, to thicken and become hard to move.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a:solidFill>
                  <a:schemeClr val="accent1"/>
                </a:solidFill>
                <a:latin typeface="Bradley Hand ITC" pitchFamily="66" charset="0"/>
              </a:rPr>
              <a:t>CFTR Gene</a:t>
            </a:r>
            <a:endParaRPr lang="en-US" sz="5400" dirty="0">
              <a:solidFill>
                <a:schemeClr val="accent1"/>
              </a:solidFill>
            </a:endParaRPr>
          </a:p>
        </p:txBody>
      </p:sp>
      <p:pic>
        <p:nvPicPr>
          <p:cNvPr id="43010" name="Picture 2" descr="http://www.epgonline.org/images/tobi/cf-1.jpg"/>
          <p:cNvPicPr>
            <a:picLocks noChangeAspect="1" noChangeArrowheads="1"/>
          </p:cNvPicPr>
          <p:nvPr/>
        </p:nvPicPr>
        <p:blipFill>
          <a:blip r:embed="rId2" cstate="print"/>
          <a:srcRect/>
          <a:stretch>
            <a:fillRect/>
          </a:stretch>
        </p:blipFill>
        <p:spPr bwMode="auto">
          <a:xfrm>
            <a:off x="2362200" y="1524000"/>
            <a:ext cx="4638675" cy="463867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5400" dirty="0">
                <a:solidFill>
                  <a:schemeClr val="accent1"/>
                </a:solidFill>
                <a:latin typeface="Bradley Hand ITC" pitchFamily="66" charset="0"/>
              </a:rPr>
              <a:t>Cystic Fibrosis with the Respiratory System</a:t>
            </a:r>
            <a:endParaRPr lang="en-US" sz="5400" dirty="0">
              <a:solidFill>
                <a:schemeClr val="accent1"/>
              </a:solidFill>
            </a:endParaRPr>
          </a:p>
        </p:txBody>
      </p:sp>
      <p:sp>
        <p:nvSpPr>
          <p:cNvPr id="3" name="Rectangle 2"/>
          <p:cNvSpPr/>
          <p:nvPr/>
        </p:nvSpPr>
        <p:spPr>
          <a:xfrm>
            <a:off x="685800" y="1752600"/>
            <a:ext cx="7924800" cy="2031325"/>
          </a:xfrm>
          <a:prstGeom prst="rect">
            <a:avLst/>
          </a:prstGeom>
        </p:spPr>
        <p:txBody>
          <a:bodyPr wrap="square">
            <a:spAutoFit/>
          </a:bodyPr>
          <a:lstStyle/>
          <a:p>
            <a:pPr>
              <a:buFont typeface="Arial" pitchFamily="34" charset="0"/>
              <a:buChar char="•"/>
            </a:pPr>
            <a:r>
              <a:rPr lang="en-US" dirty="0"/>
              <a:t>Because the mucous is difficult to cough out, the mucus clogs the airways leading to infections that damage the lungs. </a:t>
            </a:r>
          </a:p>
          <a:p>
            <a:endParaRPr lang="en-US" dirty="0"/>
          </a:p>
          <a:p>
            <a:pPr>
              <a:buFont typeface="Arial" pitchFamily="34" charset="0"/>
              <a:buChar char="•"/>
            </a:pPr>
            <a:r>
              <a:rPr lang="en-US" dirty="0"/>
              <a:t>The mucous plugs lead to focal areas of lung collapse and the repeat of infections that lead to widespread destruction and widening of the airways with the formation of large cysts and abscesses </a:t>
            </a:r>
          </a:p>
        </p:txBody>
      </p:sp>
      <p:pic>
        <p:nvPicPr>
          <p:cNvPr id="4" name="il_fi" descr="http://www.hrinc.biz/resource/images/cystic_fibrosis.jpg"/>
          <p:cNvPicPr/>
          <p:nvPr/>
        </p:nvPicPr>
        <p:blipFill>
          <a:blip r:embed="rId2" cstate="print"/>
          <a:srcRect/>
          <a:stretch>
            <a:fillRect/>
          </a:stretch>
        </p:blipFill>
        <p:spPr bwMode="auto">
          <a:xfrm>
            <a:off x="2286000" y="3505200"/>
            <a:ext cx="4724400" cy="276225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pPr algn="ctr"/>
            <a:r>
              <a:rPr lang="en-US" sz="5400" dirty="0">
                <a:solidFill>
                  <a:schemeClr val="accent1"/>
                </a:solidFill>
                <a:latin typeface="Bradley Hand ITC" pitchFamily="66" charset="0"/>
              </a:rPr>
              <a:t>Cystic Fibrosis with the Digestive System</a:t>
            </a:r>
          </a:p>
        </p:txBody>
      </p:sp>
      <p:sp>
        <p:nvSpPr>
          <p:cNvPr id="3" name="Rectangle 2"/>
          <p:cNvSpPr/>
          <p:nvPr/>
        </p:nvSpPr>
        <p:spPr>
          <a:xfrm>
            <a:off x="762000" y="1905000"/>
            <a:ext cx="7620000" cy="3693319"/>
          </a:xfrm>
          <a:prstGeom prst="rect">
            <a:avLst/>
          </a:prstGeom>
        </p:spPr>
        <p:txBody>
          <a:bodyPr wrap="square">
            <a:spAutoFit/>
          </a:bodyPr>
          <a:lstStyle/>
          <a:p>
            <a:pPr>
              <a:buFont typeface="Arial" pitchFamily="34" charset="0"/>
              <a:buChar char="•"/>
            </a:pPr>
            <a:r>
              <a:rPr lang="en-US" dirty="0"/>
              <a:t>The abnormally thick mucus forms mucus plugs and blocks the ducts and passageways to the pancreas.</a:t>
            </a:r>
          </a:p>
          <a:p>
            <a:pPr>
              <a:buFont typeface="Arial" pitchFamily="34" charset="0"/>
              <a:buChar char="•"/>
            </a:pPr>
            <a:endParaRPr lang="en-US" dirty="0"/>
          </a:p>
          <a:p>
            <a:pPr>
              <a:buFont typeface="Arial" pitchFamily="34" charset="0"/>
              <a:buChar char="•"/>
            </a:pPr>
            <a:r>
              <a:rPr lang="en-US" dirty="0"/>
              <a:t>This prevents the pancreatic juices from being able to play their role in the digestive process.  The result is that it is virtually impossible to digest proteins and fats. </a:t>
            </a:r>
          </a:p>
          <a:p>
            <a:pPr>
              <a:buFont typeface="Arial" pitchFamily="34" charset="0"/>
              <a:buChar char="•"/>
            </a:pPr>
            <a:endParaRPr lang="en-US" dirty="0"/>
          </a:p>
          <a:p>
            <a:pPr>
              <a:buFont typeface="Arial" pitchFamily="34" charset="0"/>
              <a:buChar char="•"/>
            </a:pPr>
            <a:r>
              <a:rPr lang="en-US" dirty="0"/>
              <a:t> This, in turn, causes a lack of nutrition to the body, manifesting in a failure to gain weight and the production of large, bulky, foul-smelling stools. </a:t>
            </a:r>
          </a:p>
          <a:p>
            <a:pPr>
              <a:buFont typeface="Arial" pitchFamily="34" charset="0"/>
              <a:buChar char="•"/>
            </a:pPr>
            <a:endParaRPr lang="en-US" dirty="0"/>
          </a:p>
          <a:p>
            <a:pPr>
              <a:buFont typeface="Arial" pitchFamily="34" charset="0"/>
              <a:buChar char="•"/>
            </a:pPr>
            <a:r>
              <a:rPr lang="en-US" dirty="0"/>
              <a:t> In some cases, the thick mucus causes bowel obstruction or perforation which can be deadly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pPr algn="ctr"/>
            <a:r>
              <a:rPr lang="en-US" sz="5400" dirty="0">
                <a:solidFill>
                  <a:schemeClr val="accent1"/>
                </a:solidFill>
                <a:latin typeface="Bradley Hand ITC" pitchFamily="66" charset="0"/>
              </a:rPr>
              <a:t>Organs affected by Cystic Fibrosis</a:t>
            </a:r>
          </a:p>
        </p:txBody>
      </p:sp>
      <p:pic>
        <p:nvPicPr>
          <p:cNvPr id="3" name="Picture 2" descr="Picture of the cycle of signs and symptoms of cystic fibrosis"/>
          <p:cNvPicPr/>
          <p:nvPr/>
        </p:nvPicPr>
        <p:blipFill>
          <a:blip r:embed="rId2" cstate="print"/>
          <a:srcRect/>
          <a:stretch>
            <a:fillRect/>
          </a:stretch>
        </p:blipFill>
        <p:spPr bwMode="auto">
          <a:xfrm>
            <a:off x="2057400" y="1905000"/>
            <a:ext cx="5292558" cy="43434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solidFill>
                  <a:schemeClr val="accent1"/>
                </a:solidFill>
                <a:latin typeface="Bradley Hand ITC" pitchFamily="66" charset="0"/>
              </a:rPr>
              <a:t>Symptoms</a:t>
            </a:r>
          </a:p>
        </p:txBody>
      </p:sp>
      <p:sp>
        <p:nvSpPr>
          <p:cNvPr id="3" name="Rectangle 2"/>
          <p:cNvSpPr/>
          <p:nvPr/>
        </p:nvSpPr>
        <p:spPr>
          <a:xfrm>
            <a:off x="533400" y="1524000"/>
            <a:ext cx="8001000" cy="3631763"/>
          </a:xfrm>
          <a:prstGeom prst="rect">
            <a:avLst/>
          </a:prstGeom>
        </p:spPr>
        <p:txBody>
          <a:bodyPr wrap="square">
            <a:spAutoFit/>
          </a:bodyPr>
          <a:lstStyle/>
          <a:p>
            <a:r>
              <a:rPr lang="en-US" sz="2300" dirty="0"/>
              <a:t>**Because there are over a thousand different mutations of the Cystic Fibrosis gene, symptoms of Cystic Fibrosis vary **</a:t>
            </a:r>
          </a:p>
          <a:p>
            <a:endParaRPr lang="en-US" sz="2300" b="1" u="sng" dirty="0"/>
          </a:p>
          <a:p>
            <a:r>
              <a:rPr lang="en-US" sz="2300" b="1" u="sng" dirty="0"/>
              <a:t>Symptoms in a newborn</a:t>
            </a:r>
          </a:p>
          <a:p>
            <a:endParaRPr lang="en-US" sz="2300" b="1" u="sng" dirty="0"/>
          </a:p>
          <a:p>
            <a:pPr>
              <a:buFont typeface="Arial" pitchFamily="34" charset="0"/>
              <a:buChar char="•"/>
            </a:pPr>
            <a:r>
              <a:rPr lang="en-US" sz="2300" dirty="0"/>
              <a:t>delayed growth</a:t>
            </a:r>
          </a:p>
          <a:p>
            <a:pPr>
              <a:buFont typeface="Arial" pitchFamily="34" charset="0"/>
              <a:buChar char="•"/>
            </a:pPr>
            <a:r>
              <a:rPr lang="en-US" sz="2300" dirty="0"/>
              <a:t>failure to gain weight normally</a:t>
            </a:r>
          </a:p>
          <a:p>
            <a:pPr>
              <a:buFont typeface="Arial" pitchFamily="34" charset="0"/>
              <a:buChar char="•"/>
            </a:pPr>
            <a:r>
              <a:rPr lang="en-US" sz="2300" dirty="0"/>
              <a:t>no bowel movements in the first 24 to 48 hours of life</a:t>
            </a:r>
          </a:p>
          <a:p>
            <a:pPr>
              <a:buFont typeface="Arial" pitchFamily="34" charset="0"/>
              <a:buChar char="•"/>
            </a:pPr>
            <a:r>
              <a:rPr lang="en-US" sz="2300" dirty="0"/>
              <a:t>salty tasting skin</a:t>
            </a:r>
            <a:endParaRPr lang="en-US" sz="2300" b="1" u="sng"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6000" dirty="0">
                <a:solidFill>
                  <a:schemeClr val="accent1"/>
                </a:solidFill>
                <a:latin typeface="Bradley Hand ITC" pitchFamily="66" charset="0"/>
              </a:rPr>
              <a:t>Respiratory Symptoms</a:t>
            </a:r>
          </a:p>
        </p:txBody>
      </p:sp>
      <p:sp>
        <p:nvSpPr>
          <p:cNvPr id="4" name="Rectangle 3"/>
          <p:cNvSpPr/>
          <p:nvPr/>
        </p:nvSpPr>
        <p:spPr>
          <a:xfrm>
            <a:off x="381000" y="1828800"/>
            <a:ext cx="8305800" cy="3785652"/>
          </a:xfrm>
          <a:prstGeom prst="rect">
            <a:avLst/>
          </a:prstGeom>
        </p:spPr>
        <p:txBody>
          <a:bodyPr wrap="square">
            <a:spAutoFit/>
          </a:bodyPr>
          <a:lstStyle/>
          <a:p>
            <a:r>
              <a:rPr lang="en-US" sz="2400" dirty="0"/>
              <a:t>Respiratory Symptoms may include:</a:t>
            </a:r>
          </a:p>
          <a:p>
            <a:endParaRPr lang="en-US" sz="2400" dirty="0"/>
          </a:p>
          <a:p>
            <a:pPr>
              <a:buFont typeface="Arial" pitchFamily="34" charset="0"/>
              <a:buChar char="•"/>
            </a:pPr>
            <a:r>
              <a:rPr lang="en-US" sz="2400" dirty="0"/>
              <a:t>coughing and increased mucus</a:t>
            </a:r>
          </a:p>
          <a:p>
            <a:pPr>
              <a:buFont typeface="Arial" pitchFamily="34" charset="0"/>
              <a:buChar char="•"/>
            </a:pPr>
            <a:r>
              <a:rPr lang="en-US" sz="2400" dirty="0"/>
              <a:t>fatigue </a:t>
            </a:r>
          </a:p>
          <a:p>
            <a:pPr>
              <a:buFont typeface="Arial" pitchFamily="34" charset="0"/>
              <a:buChar char="•"/>
            </a:pPr>
            <a:r>
              <a:rPr lang="en-US" sz="2400" dirty="0"/>
              <a:t>nasal congestion with polyps</a:t>
            </a:r>
          </a:p>
          <a:p>
            <a:pPr>
              <a:buFont typeface="Arial" pitchFamily="34" charset="0"/>
              <a:buChar char="•"/>
            </a:pPr>
            <a:r>
              <a:rPr lang="en-US" sz="2400" dirty="0"/>
              <a:t>recurrent episodes of pneumonia which would include fever, increased coughing, increased shortness of breath, loss of appetite, and increased sputum</a:t>
            </a:r>
          </a:p>
          <a:p>
            <a:pPr>
              <a:buFont typeface="Arial" pitchFamily="34" charset="0"/>
              <a:buChar char="•"/>
            </a:pPr>
            <a:r>
              <a:rPr lang="en-US" sz="2400" dirty="0"/>
              <a:t>sinus pain and pressure from infection and polyps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solidFill>
                  <a:schemeClr val="accent1"/>
                </a:solidFill>
                <a:latin typeface="Bradley Hand ITC" pitchFamily="66" charset="0"/>
              </a:rPr>
              <a:t>Digestive Symptoms</a:t>
            </a:r>
          </a:p>
        </p:txBody>
      </p:sp>
      <p:sp>
        <p:nvSpPr>
          <p:cNvPr id="3" name="Rectangle 2"/>
          <p:cNvSpPr/>
          <p:nvPr/>
        </p:nvSpPr>
        <p:spPr>
          <a:xfrm>
            <a:off x="609600" y="1447800"/>
            <a:ext cx="8001000" cy="4462760"/>
          </a:xfrm>
          <a:prstGeom prst="rect">
            <a:avLst/>
          </a:prstGeom>
        </p:spPr>
        <p:txBody>
          <a:bodyPr wrap="square">
            <a:spAutoFit/>
          </a:bodyPr>
          <a:lstStyle/>
          <a:p>
            <a:endParaRPr lang="en-US" sz="2000" b="1" u="sng" dirty="0"/>
          </a:p>
          <a:p>
            <a:r>
              <a:rPr lang="en-US" sz="2400" dirty="0"/>
              <a:t>Symptoms dealing with the digestive system include:</a:t>
            </a:r>
          </a:p>
          <a:p>
            <a:endParaRPr lang="en-US" sz="2400" dirty="0"/>
          </a:p>
          <a:p>
            <a:pPr>
              <a:buFont typeface="Arial" pitchFamily="34" charset="0"/>
              <a:buChar char="•"/>
            </a:pPr>
            <a:r>
              <a:rPr lang="en-US" sz="2400" dirty="0"/>
              <a:t>Stomach pain from constipation</a:t>
            </a:r>
          </a:p>
          <a:p>
            <a:pPr>
              <a:buFont typeface="Arial" pitchFamily="34" charset="0"/>
              <a:buChar char="•"/>
            </a:pPr>
            <a:r>
              <a:rPr lang="en-US" sz="2400" dirty="0"/>
              <a:t>Gas</a:t>
            </a:r>
          </a:p>
          <a:p>
            <a:pPr>
              <a:buFont typeface="Arial" pitchFamily="34" charset="0"/>
              <a:buChar char="•"/>
            </a:pPr>
            <a:r>
              <a:rPr lang="en-US" sz="2400" dirty="0"/>
              <a:t>Bloating</a:t>
            </a:r>
          </a:p>
          <a:p>
            <a:pPr>
              <a:buFont typeface="Arial" pitchFamily="34" charset="0"/>
              <a:buChar char="•"/>
            </a:pPr>
            <a:r>
              <a:rPr lang="en-US" sz="2400" dirty="0"/>
              <a:t>Swelling</a:t>
            </a:r>
          </a:p>
          <a:p>
            <a:pPr>
              <a:buFont typeface="Arial" pitchFamily="34" charset="0"/>
              <a:buChar char="•"/>
            </a:pPr>
            <a:r>
              <a:rPr lang="en-US" sz="2400" dirty="0"/>
              <a:t>Stools that are pale or clay colored, foul smelling, have mucus, or that float</a:t>
            </a:r>
          </a:p>
          <a:p>
            <a:pPr>
              <a:buFont typeface="Arial" pitchFamily="34" charset="0"/>
              <a:buChar char="•"/>
            </a:pPr>
            <a:r>
              <a:rPr lang="en-US" sz="2400" dirty="0"/>
              <a:t>Weight loss</a:t>
            </a:r>
          </a:p>
          <a:p>
            <a:pPr>
              <a:buFont typeface="Arial" pitchFamily="34" charset="0"/>
              <a:buChar char="•"/>
            </a:pPr>
            <a:r>
              <a:rPr lang="en-US" sz="2400" dirty="0"/>
              <a:t>Gallstones</a:t>
            </a:r>
            <a:endParaRPr lang="en-US" sz="2400" b="1" u="sng"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a:solidFill>
                  <a:schemeClr val="accent1"/>
                </a:solidFill>
                <a:latin typeface="Bradley Hand ITC" pitchFamily="66" charset="0"/>
              </a:rPr>
              <a:t>Symptoms</a:t>
            </a:r>
          </a:p>
        </p:txBody>
      </p:sp>
      <p:pic>
        <p:nvPicPr>
          <p:cNvPr id="3" name="il_fi" descr="http://pics.hpathy.com/cystic-fibrosis.jpg"/>
          <p:cNvPicPr/>
          <p:nvPr/>
        </p:nvPicPr>
        <p:blipFill>
          <a:blip r:embed="rId2" cstate="print"/>
          <a:srcRect/>
          <a:stretch>
            <a:fillRect/>
          </a:stretch>
        </p:blipFill>
        <p:spPr bwMode="auto">
          <a:xfrm>
            <a:off x="2514600" y="1295400"/>
            <a:ext cx="4114800" cy="47244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5400" dirty="0">
                <a:solidFill>
                  <a:schemeClr val="accent1"/>
                </a:solidFill>
                <a:latin typeface="Bradley Hand ITC" pitchFamily="66" charset="0"/>
              </a:rPr>
              <a:t>Testing for Cystic Fibrosis</a:t>
            </a:r>
          </a:p>
        </p:txBody>
      </p:sp>
      <p:sp>
        <p:nvSpPr>
          <p:cNvPr id="3" name="Rectangle 2"/>
          <p:cNvSpPr/>
          <p:nvPr/>
        </p:nvSpPr>
        <p:spPr>
          <a:xfrm>
            <a:off x="304800" y="1752600"/>
            <a:ext cx="5638800" cy="4247317"/>
          </a:xfrm>
          <a:prstGeom prst="rect">
            <a:avLst/>
          </a:prstGeom>
        </p:spPr>
        <p:txBody>
          <a:bodyPr wrap="square">
            <a:spAutoFit/>
          </a:bodyPr>
          <a:lstStyle/>
          <a:p>
            <a:pPr>
              <a:buFont typeface="Arial" pitchFamily="34" charset="0"/>
              <a:buChar char="•"/>
            </a:pPr>
            <a:r>
              <a:rPr lang="en-US" dirty="0"/>
              <a:t>In the United States, all newborns receive a standard screening test for cystic fibrosis – the </a:t>
            </a:r>
            <a:r>
              <a:rPr lang="en-US" dirty="0" err="1"/>
              <a:t>immunoreactive</a:t>
            </a:r>
            <a:r>
              <a:rPr lang="en-US" dirty="0"/>
              <a:t> </a:t>
            </a:r>
            <a:r>
              <a:rPr lang="en-US" dirty="0" err="1"/>
              <a:t>trypsinogen</a:t>
            </a:r>
            <a:r>
              <a:rPr lang="en-US" dirty="0"/>
              <a:t> (IRT) test.  A high level of IRT requires further testing to make a definitive diagnosis</a:t>
            </a:r>
          </a:p>
          <a:p>
            <a:pPr>
              <a:buFont typeface="Arial" pitchFamily="34" charset="0"/>
              <a:buChar char="•"/>
            </a:pPr>
            <a:endParaRPr lang="en-US" dirty="0"/>
          </a:p>
          <a:p>
            <a:pPr>
              <a:buFont typeface="Arial" pitchFamily="34" charset="0"/>
              <a:buChar char="•"/>
            </a:pPr>
            <a:r>
              <a:rPr lang="en-US" dirty="0"/>
              <a:t>The “gold standard” test for diagnosing CF is the sweat test. A small electrode is placed on the arm to stimulate the sweat glands.  The sweat is then collected and the chloride level is tested.  A high level means the person definitely has Cystic Fibrosis. </a:t>
            </a:r>
          </a:p>
          <a:p>
            <a:pPr>
              <a:buFont typeface="Arial" pitchFamily="34" charset="0"/>
              <a:buChar char="•"/>
            </a:pPr>
            <a:endParaRPr lang="en-US" dirty="0"/>
          </a:p>
          <a:p>
            <a:endParaRPr lang="en-US" dirty="0"/>
          </a:p>
          <a:p>
            <a:pPr>
              <a:buFont typeface="Arial" pitchFamily="34" charset="0"/>
              <a:buChar char="•"/>
            </a:pPr>
            <a:endParaRPr lang="en-US" dirty="0"/>
          </a:p>
        </p:txBody>
      </p:sp>
      <p:pic>
        <p:nvPicPr>
          <p:cNvPr id="4" name="il_fi" descr="http://www.hopkinscf.org/bin/r/t/sweat_test.jpg"/>
          <p:cNvPicPr/>
          <p:nvPr/>
        </p:nvPicPr>
        <p:blipFill>
          <a:blip r:embed="rId2" cstate="print"/>
          <a:srcRect/>
          <a:stretch>
            <a:fillRect/>
          </a:stretch>
        </p:blipFill>
        <p:spPr bwMode="auto">
          <a:xfrm>
            <a:off x="6248400" y="1219200"/>
            <a:ext cx="2590800" cy="54102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a:solidFill>
                  <a:schemeClr val="accent1"/>
                </a:solidFill>
                <a:latin typeface="Bradley Hand ITC" pitchFamily="66" charset="0"/>
              </a:rPr>
              <a:t>Sweat Test</a:t>
            </a:r>
          </a:p>
        </p:txBody>
      </p:sp>
      <p:sp>
        <p:nvSpPr>
          <p:cNvPr id="3" name="Rectangle 2"/>
          <p:cNvSpPr/>
          <p:nvPr/>
        </p:nvSpPr>
        <p:spPr>
          <a:xfrm>
            <a:off x="2286000" y="2514600"/>
            <a:ext cx="4572000" cy="1477328"/>
          </a:xfrm>
          <a:prstGeom prst="rect">
            <a:avLst/>
          </a:prstGeom>
        </p:spPr>
        <p:txBody>
          <a:bodyPr>
            <a:spAutoFit/>
          </a:bodyPr>
          <a:lstStyle/>
          <a:p>
            <a:r>
              <a:rPr lang="en-US" dirty="0">
                <a:hlinkClick r:id="rId2"/>
              </a:rPr>
              <a:t>http://www.cff.org/AboutCF/Testing/SweatTest/</a:t>
            </a:r>
            <a:endParaRPr lang="en-US" dirty="0"/>
          </a:p>
          <a:p>
            <a:endParaRPr lang="en-US" dirty="0"/>
          </a:p>
          <a:p>
            <a:r>
              <a:rPr lang="en-US" dirty="0"/>
              <a:t>1:56</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pPr algn="ctr"/>
            <a:r>
              <a:rPr lang="en-US" sz="5400" dirty="0">
                <a:solidFill>
                  <a:schemeClr val="accent1"/>
                </a:solidFill>
                <a:latin typeface="Bradley Hand ITC" pitchFamily="66" charset="0"/>
              </a:rPr>
              <a:t>Testing for Cystic Fibrosis (Continued)</a:t>
            </a:r>
          </a:p>
        </p:txBody>
      </p:sp>
      <p:sp>
        <p:nvSpPr>
          <p:cNvPr id="3" name="Rectangle 2"/>
          <p:cNvSpPr/>
          <p:nvPr/>
        </p:nvSpPr>
        <p:spPr>
          <a:xfrm>
            <a:off x="685800" y="2209800"/>
            <a:ext cx="7848600" cy="2308324"/>
          </a:xfrm>
          <a:prstGeom prst="rect">
            <a:avLst/>
          </a:prstGeom>
        </p:spPr>
        <p:txBody>
          <a:bodyPr wrap="square">
            <a:spAutoFit/>
          </a:bodyPr>
          <a:lstStyle/>
          <a:p>
            <a:pPr>
              <a:buFont typeface="Arial" pitchFamily="34" charset="0"/>
              <a:buChar char="•"/>
            </a:pPr>
            <a:r>
              <a:rPr lang="en-US" dirty="0"/>
              <a:t>Genetic testing can also be done and is used if the results of a sweat test are still unclear.  A blood sample or a swab from the cheek is sent to the lab where it is checked for the most common mutations of the CF gene. </a:t>
            </a:r>
          </a:p>
          <a:p>
            <a:endParaRPr lang="en-US" dirty="0"/>
          </a:p>
          <a:p>
            <a:pPr>
              <a:buFont typeface="Arial" pitchFamily="34" charset="0"/>
              <a:buChar char="•"/>
            </a:pPr>
            <a:r>
              <a:rPr lang="en-US" dirty="0"/>
              <a:t>Other tests used to identify problems related to CF include fecal fat tests, lung function tests, measurements of pancreatic fluid, upper GI and small bowel series, chest x-ray, and CT scans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1143000"/>
          </a:xfrm>
        </p:spPr>
        <p:txBody>
          <a:bodyPr>
            <a:noAutofit/>
          </a:bodyPr>
          <a:lstStyle/>
          <a:p>
            <a:pPr algn="ctr"/>
            <a:r>
              <a:rPr lang="en-US" sz="5400" dirty="0">
                <a:solidFill>
                  <a:schemeClr val="accent1"/>
                </a:solidFill>
                <a:latin typeface="Bradley Hand ITC" pitchFamily="66" charset="0"/>
              </a:rPr>
              <a:t>Cystic Fibrosis: </a:t>
            </a:r>
            <a:r>
              <a:rPr lang="en-US" sz="5400" dirty="0" err="1">
                <a:solidFill>
                  <a:schemeClr val="accent1"/>
                </a:solidFill>
                <a:latin typeface="Bradley Hand ITC" pitchFamily="66" charset="0"/>
              </a:rPr>
              <a:t>Radiographically</a:t>
            </a:r>
            <a:endParaRPr lang="en-US" sz="5400" dirty="0">
              <a:solidFill>
                <a:schemeClr val="accent1"/>
              </a:solidFill>
              <a:latin typeface="Bradley Hand ITC" pitchFamily="66" charset="0"/>
            </a:endParaRPr>
          </a:p>
        </p:txBody>
      </p:sp>
      <p:sp>
        <p:nvSpPr>
          <p:cNvPr id="3" name="Rectangle 2"/>
          <p:cNvSpPr/>
          <p:nvPr/>
        </p:nvSpPr>
        <p:spPr>
          <a:xfrm>
            <a:off x="914400" y="2057400"/>
            <a:ext cx="7391400" cy="3693319"/>
          </a:xfrm>
          <a:prstGeom prst="rect">
            <a:avLst/>
          </a:prstGeom>
        </p:spPr>
        <p:txBody>
          <a:bodyPr wrap="square">
            <a:spAutoFit/>
          </a:bodyPr>
          <a:lstStyle/>
          <a:p>
            <a:pPr>
              <a:buFont typeface="Arial" pitchFamily="34" charset="0"/>
              <a:buChar char="•"/>
            </a:pPr>
            <a:r>
              <a:rPr lang="en-US" dirty="0" err="1"/>
              <a:t>Radiographically</a:t>
            </a:r>
            <a:r>
              <a:rPr lang="en-US" dirty="0"/>
              <a:t>, CF causes an appearance similar to severe chronic lung disease of adults.  </a:t>
            </a:r>
          </a:p>
          <a:p>
            <a:pPr>
              <a:buFont typeface="Arial" pitchFamily="34" charset="0"/>
              <a:buChar char="•"/>
            </a:pPr>
            <a:endParaRPr lang="en-US" dirty="0"/>
          </a:p>
          <a:p>
            <a:pPr>
              <a:buFont typeface="Arial" pitchFamily="34" charset="0"/>
              <a:buChar char="•"/>
            </a:pPr>
            <a:r>
              <a:rPr lang="en-US" dirty="0"/>
              <a:t>There is generalized irregular thickening of linear markings throughout the lungs.</a:t>
            </a:r>
          </a:p>
          <a:p>
            <a:pPr>
              <a:buFont typeface="Arial" pitchFamily="34" charset="0"/>
              <a:buChar char="•"/>
            </a:pPr>
            <a:endParaRPr lang="en-US" dirty="0"/>
          </a:p>
          <a:p>
            <a:pPr>
              <a:buFont typeface="Arial" pitchFamily="34" charset="0"/>
              <a:buChar char="•"/>
            </a:pPr>
            <a:r>
              <a:rPr lang="en-US" dirty="0"/>
              <a:t>Early manifestations of CF are hyperinflations caused by the mucous obstructing the small airways.  These same findings are common to other diseases such as bronchitis, asthma, and some pneumonias</a:t>
            </a:r>
          </a:p>
          <a:p>
            <a:pPr>
              <a:buFont typeface="Arial" pitchFamily="34" charset="0"/>
              <a:buChar char="•"/>
            </a:pPr>
            <a:endParaRPr lang="en-US" dirty="0"/>
          </a:p>
          <a:p>
            <a:pPr>
              <a:buFont typeface="Arial" pitchFamily="34" charset="0"/>
              <a:buChar char="•"/>
            </a:pPr>
            <a:r>
              <a:rPr lang="en-US" dirty="0"/>
              <a:t>As this disease progresses it is easier to tell from the x-ray that it is definitely cystic fibrosis and not another lung condition.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a:solidFill>
                  <a:schemeClr val="accent1"/>
                </a:solidFill>
                <a:latin typeface="Bradley Hand ITC" pitchFamily="66" charset="0"/>
              </a:rPr>
              <a:t>X-Rays of CF</a:t>
            </a:r>
          </a:p>
        </p:txBody>
      </p:sp>
      <p:pic>
        <p:nvPicPr>
          <p:cNvPr id="3" name="il_fi" descr="http://www.eradimaging.com/images/cystic_fibrosis_2008/cystic_fibrosis_fig1.jpg"/>
          <p:cNvPicPr/>
          <p:nvPr/>
        </p:nvPicPr>
        <p:blipFill>
          <a:blip r:embed="rId2" cstate="print"/>
          <a:srcRect/>
          <a:stretch>
            <a:fillRect/>
          </a:stretch>
        </p:blipFill>
        <p:spPr bwMode="auto">
          <a:xfrm>
            <a:off x="990600" y="1600200"/>
            <a:ext cx="3514725" cy="4235118"/>
          </a:xfrm>
          <a:prstGeom prst="rect">
            <a:avLst/>
          </a:prstGeom>
          <a:noFill/>
          <a:ln w="9525">
            <a:noFill/>
            <a:miter lim="800000"/>
            <a:headEnd/>
            <a:tailEnd/>
          </a:ln>
        </p:spPr>
      </p:pic>
      <p:pic>
        <p:nvPicPr>
          <p:cNvPr id="57346" name="Picture 2" descr="http://images.radiopaedia.org/images/137987/ce9c250088d7d547e588f3c75ed00e_gallery.jpg"/>
          <p:cNvPicPr>
            <a:picLocks noChangeAspect="1" noChangeArrowheads="1"/>
          </p:cNvPicPr>
          <p:nvPr/>
        </p:nvPicPr>
        <p:blipFill>
          <a:blip r:embed="rId3" cstate="print"/>
          <a:srcRect/>
          <a:stretch>
            <a:fillRect/>
          </a:stretch>
        </p:blipFill>
        <p:spPr bwMode="auto">
          <a:xfrm>
            <a:off x="4953000" y="1600200"/>
            <a:ext cx="3448050" cy="421005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pPr algn="ctr"/>
            <a:r>
              <a:rPr lang="en-US" sz="5400" dirty="0">
                <a:solidFill>
                  <a:schemeClr val="accent1"/>
                </a:solidFill>
                <a:latin typeface="Bradley Hand ITC" pitchFamily="66" charset="0"/>
              </a:rPr>
              <a:t>Treatments for CF</a:t>
            </a:r>
          </a:p>
        </p:txBody>
      </p:sp>
      <p:sp>
        <p:nvSpPr>
          <p:cNvPr id="3" name="Rectangle 2"/>
          <p:cNvSpPr/>
          <p:nvPr/>
        </p:nvSpPr>
        <p:spPr>
          <a:xfrm>
            <a:off x="533400" y="1447800"/>
            <a:ext cx="8229600" cy="3139321"/>
          </a:xfrm>
          <a:prstGeom prst="rect">
            <a:avLst/>
          </a:prstGeom>
        </p:spPr>
        <p:txBody>
          <a:bodyPr wrap="square">
            <a:spAutoFit/>
          </a:bodyPr>
          <a:lstStyle/>
          <a:p>
            <a:pPr>
              <a:buFont typeface="Arial" pitchFamily="34" charset="0"/>
              <a:buChar char="•"/>
            </a:pPr>
            <a:r>
              <a:rPr lang="en-US" dirty="0"/>
              <a:t>Currently there is no cure for cystic fibrosis.  The most important factor for treatment is early diagnosis.  This allows for the necessary treatment, follow up, and monitoring necessary to improve quality of life and survival.</a:t>
            </a:r>
          </a:p>
          <a:p>
            <a:pPr>
              <a:buFont typeface="Arial" pitchFamily="34" charset="0"/>
              <a:buChar char="•"/>
            </a:pPr>
            <a:endParaRPr lang="en-US" dirty="0"/>
          </a:p>
          <a:p>
            <a:pPr>
              <a:buFont typeface="Arial" pitchFamily="34" charset="0"/>
              <a:buChar char="•"/>
            </a:pPr>
            <a:r>
              <a:rPr lang="en-US" dirty="0"/>
              <a:t>Every CF patient must always take a pancreatic enzyme supplement to aid digestion of fats and proteins, a multi-vitamin, do some form of airway clearance (chest percussions), take </a:t>
            </a:r>
            <a:r>
              <a:rPr lang="en-US" dirty="0" err="1"/>
              <a:t>aerolized</a:t>
            </a:r>
            <a:r>
              <a:rPr lang="en-US" dirty="0"/>
              <a:t> medicines in a nebulizer, drink plenty of fluids to combat excessive sweating and help thin mucus, and exercise regularly (but no contact or endurance sports)</a:t>
            </a:r>
          </a:p>
          <a:p>
            <a:endParaRPr lang="en-US" dirty="0"/>
          </a:p>
        </p:txBody>
      </p:sp>
      <p:pic>
        <p:nvPicPr>
          <p:cNvPr id="4" name="il_fi" descr="http://3.bp.blogspot.com/_2IIh6SeLEP4/SSsLoAiBF8I/AAAAAAAAAFM/05FMt3BAhHs/s400/IMG_5649.jpg"/>
          <p:cNvPicPr/>
          <p:nvPr/>
        </p:nvPicPr>
        <p:blipFill>
          <a:blip r:embed="rId2" cstate="print"/>
          <a:srcRect/>
          <a:stretch>
            <a:fillRect/>
          </a:stretch>
        </p:blipFill>
        <p:spPr bwMode="auto">
          <a:xfrm>
            <a:off x="5257800" y="4267200"/>
            <a:ext cx="3352800" cy="24003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a:bodyPr>
          <a:lstStyle/>
          <a:p>
            <a:pPr algn="ctr"/>
            <a:r>
              <a:rPr lang="en-US" sz="5400" dirty="0">
                <a:solidFill>
                  <a:schemeClr val="accent1"/>
                </a:solidFill>
                <a:latin typeface="Bradley Hand ITC" pitchFamily="66" charset="0"/>
              </a:rPr>
              <a:t>Treatments for CF</a:t>
            </a:r>
          </a:p>
        </p:txBody>
      </p:sp>
      <p:sp>
        <p:nvSpPr>
          <p:cNvPr id="3" name="Rectangle 2"/>
          <p:cNvSpPr/>
          <p:nvPr/>
        </p:nvSpPr>
        <p:spPr>
          <a:xfrm>
            <a:off x="685800" y="2057400"/>
            <a:ext cx="8077200" cy="2554545"/>
          </a:xfrm>
          <a:prstGeom prst="rect">
            <a:avLst/>
          </a:prstGeom>
        </p:spPr>
        <p:txBody>
          <a:bodyPr wrap="square">
            <a:spAutoFit/>
          </a:bodyPr>
          <a:lstStyle/>
          <a:p>
            <a:pPr>
              <a:buFont typeface="Arial" pitchFamily="34" charset="0"/>
              <a:buChar char="•"/>
            </a:pPr>
            <a:r>
              <a:rPr lang="en-US" sz="2000" dirty="0"/>
              <a:t>Specific treatment for respiratory problems include antibiotics to treat and/or prevent infections, </a:t>
            </a:r>
            <a:r>
              <a:rPr lang="en-US" sz="2000" dirty="0" err="1"/>
              <a:t>DNAse</a:t>
            </a:r>
            <a:r>
              <a:rPr lang="en-US" sz="2000" dirty="0"/>
              <a:t> enzyme therapy to thin mucus so that it can be expelled by coughing, flu and pneumonia vaccines, lung transplants (in some cases), and oxygen as the disease progresses</a:t>
            </a:r>
          </a:p>
          <a:p>
            <a:pPr>
              <a:buFont typeface="Arial" pitchFamily="34" charset="0"/>
              <a:buChar char="•"/>
            </a:pPr>
            <a:endParaRPr lang="en-US" sz="2000" dirty="0"/>
          </a:p>
          <a:p>
            <a:pPr>
              <a:buFont typeface="Arial" pitchFamily="34" charset="0"/>
              <a:buChar char="•"/>
            </a:pPr>
            <a:r>
              <a:rPr lang="en-US" sz="2000" dirty="0"/>
              <a:t>Specific treatment for digestive problems includes a high protein, high calorie diet, and stool softeners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1143000"/>
          </a:xfrm>
        </p:spPr>
        <p:txBody>
          <a:bodyPr>
            <a:noAutofit/>
          </a:bodyPr>
          <a:lstStyle/>
          <a:p>
            <a:pPr algn="ctr"/>
            <a:r>
              <a:rPr lang="en-US" sz="5400" dirty="0">
                <a:solidFill>
                  <a:schemeClr val="accent1"/>
                </a:solidFill>
                <a:latin typeface="Bradley Hand ITC" pitchFamily="66" charset="0"/>
              </a:rPr>
              <a:t>Research to Keep Airways Clear</a:t>
            </a:r>
          </a:p>
        </p:txBody>
      </p:sp>
      <p:sp>
        <p:nvSpPr>
          <p:cNvPr id="3" name="Rectangle 2"/>
          <p:cNvSpPr/>
          <p:nvPr/>
        </p:nvSpPr>
        <p:spPr>
          <a:xfrm>
            <a:off x="2286000" y="2828836"/>
            <a:ext cx="4572000" cy="1477328"/>
          </a:xfrm>
          <a:prstGeom prst="rect">
            <a:avLst/>
          </a:prstGeom>
        </p:spPr>
        <p:txBody>
          <a:bodyPr>
            <a:spAutoFit/>
          </a:bodyPr>
          <a:lstStyle/>
          <a:p>
            <a:r>
              <a:rPr lang="en-US" dirty="0">
                <a:hlinkClick r:id="rId2"/>
              </a:rPr>
              <a:t>http://www.dnaindia.com/health/report_video-games-help-cystic-fibrosis-patients-keep-their-airways-clearer_1538169</a:t>
            </a:r>
            <a:endParaRPr lang="en-US" dirty="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a:solidFill>
                  <a:schemeClr val="accent1"/>
                </a:solidFill>
                <a:latin typeface="Bradley Hand ITC" pitchFamily="66" charset="0"/>
              </a:rPr>
              <a:t>Case Study</a:t>
            </a:r>
          </a:p>
        </p:txBody>
      </p:sp>
      <p:sp>
        <p:nvSpPr>
          <p:cNvPr id="3" name="Rectangle 2"/>
          <p:cNvSpPr/>
          <p:nvPr/>
        </p:nvSpPr>
        <p:spPr>
          <a:xfrm>
            <a:off x="457200" y="1524000"/>
            <a:ext cx="8382000" cy="3416320"/>
          </a:xfrm>
          <a:prstGeom prst="rect">
            <a:avLst/>
          </a:prstGeom>
        </p:spPr>
        <p:txBody>
          <a:bodyPr wrap="square">
            <a:spAutoFit/>
          </a:bodyPr>
          <a:lstStyle/>
          <a:p>
            <a:r>
              <a:rPr lang="en-US" dirty="0"/>
              <a:t>A male patient now 19 years old was diagnosed with cystic fibrosis before the age of one.  After suffering what doctors first diagnosed as several bouts of bronchitis, coupled with his slow weight gain, the patient was sweat tested for cystic fibrosis.   This test came out to be positive. Since then the patient goes to the cystic fibrosis clinic every four months or as his condition warrants.  The patient has remained in fairly good health thanks to a regiment of daily inhalation treatments, chest percussions, and enzyme supplements to aid digestion as well as a high protein, high calorie diet. The patient also follows a changing antibiotic regiment to combat infections.   His primary disease symptom has been pulmonary congestion causing shortness of breath and intermittent fevers.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a:solidFill>
                  <a:schemeClr val="accent1"/>
                </a:solidFill>
                <a:latin typeface="Bradley Hand ITC" pitchFamily="66" charset="0"/>
              </a:rPr>
              <a:t>Case Study</a:t>
            </a:r>
          </a:p>
        </p:txBody>
      </p:sp>
      <p:sp>
        <p:nvSpPr>
          <p:cNvPr id="3" name="Rectangle 2"/>
          <p:cNvSpPr/>
          <p:nvPr/>
        </p:nvSpPr>
        <p:spPr>
          <a:xfrm>
            <a:off x="457200" y="1524000"/>
            <a:ext cx="8382000" cy="1477328"/>
          </a:xfrm>
          <a:prstGeom prst="rect">
            <a:avLst/>
          </a:prstGeom>
        </p:spPr>
        <p:txBody>
          <a:bodyPr wrap="square">
            <a:spAutoFit/>
          </a:bodyPr>
          <a:lstStyle/>
          <a:p>
            <a:r>
              <a:rPr lang="en-US" dirty="0"/>
              <a:t>The following chest x-rays show patchy air space disease in the right middle and upper lobes and </a:t>
            </a:r>
            <a:r>
              <a:rPr lang="en-US" dirty="0" err="1"/>
              <a:t>lingula</a:t>
            </a:r>
            <a:r>
              <a:rPr lang="en-US" dirty="0"/>
              <a:t> accompanied by </a:t>
            </a:r>
            <a:r>
              <a:rPr lang="en-US" dirty="0" err="1"/>
              <a:t>bronchiectatic</a:t>
            </a:r>
            <a:r>
              <a:rPr lang="en-US" dirty="0"/>
              <a:t> changes. This is caused by the excess formation of mucous that is a symptom of CF.</a:t>
            </a:r>
          </a:p>
          <a:p>
            <a:endParaRPr lang="en-US" dirty="0"/>
          </a:p>
        </p:txBody>
      </p:sp>
      <p:pic>
        <p:nvPicPr>
          <p:cNvPr id="4" name="Picture 3" descr="http://education.auntminnie.com/TF_Folder/RadPath/Images/ACR6/6_2/MGHRP00006211.JPG"/>
          <p:cNvPicPr/>
          <p:nvPr/>
        </p:nvPicPr>
        <p:blipFill>
          <a:blip r:embed="rId2" cstate="print"/>
          <a:srcRect/>
          <a:stretch>
            <a:fillRect/>
          </a:stretch>
        </p:blipFill>
        <p:spPr bwMode="auto">
          <a:xfrm>
            <a:off x="914400" y="2819400"/>
            <a:ext cx="3429000" cy="3352800"/>
          </a:xfrm>
          <a:prstGeom prst="rect">
            <a:avLst/>
          </a:prstGeom>
          <a:noFill/>
          <a:ln w="9525">
            <a:noFill/>
            <a:miter lim="800000"/>
            <a:headEnd/>
            <a:tailEnd/>
          </a:ln>
        </p:spPr>
      </p:pic>
      <p:pic>
        <p:nvPicPr>
          <p:cNvPr id="5" name="Picture 4" descr="http://education.auntminnie.com/TF_Folder/RadPath/Images/ACR6/6_2/MGHRP00006212.JPG"/>
          <p:cNvPicPr/>
          <p:nvPr/>
        </p:nvPicPr>
        <p:blipFill>
          <a:blip r:embed="rId3" cstate="print"/>
          <a:srcRect/>
          <a:stretch>
            <a:fillRect/>
          </a:stretch>
        </p:blipFill>
        <p:spPr bwMode="auto">
          <a:xfrm>
            <a:off x="4800600" y="2819400"/>
            <a:ext cx="3352800" cy="33528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a:solidFill>
                  <a:schemeClr val="accent1"/>
                </a:solidFill>
                <a:latin typeface="Bradley Hand ITC" pitchFamily="66" charset="0"/>
              </a:rPr>
              <a:t>Summary</a:t>
            </a:r>
          </a:p>
        </p:txBody>
      </p:sp>
      <p:sp>
        <p:nvSpPr>
          <p:cNvPr id="3" name="Rectangle 2"/>
          <p:cNvSpPr/>
          <p:nvPr/>
        </p:nvSpPr>
        <p:spPr>
          <a:xfrm>
            <a:off x="381000" y="1524000"/>
            <a:ext cx="8458200" cy="3139321"/>
          </a:xfrm>
          <a:prstGeom prst="rect">
            <a:avLst/>
          </a:prstGeom>
        </p:spPr>
        <p:txBody>
          <a:bodyPr wrap="square">
            <a:spAutoFit/>
          </a:bodyPr>
          <a:lstStyle/>
          <a:p>
            <a:pPr>
              <a:buFont typeface="Arial" pitchFamily="34" charset="0"/>
              <a:buChar char="•"/>
            </a:pPr>
            <a:r>
              <a:rPr lang="en-US" dirty="0"/>
              <a:t>Cystic Fibrosis is an inherited disease caused by a defect in the CTFR </a:t>
            </a:r>
          </a:p>
          <a:p>
            <a:endParaRPr lang="en-US" dirty="0"/>
          </a:p>
          <a:p>
            <a:pPr>
              <a:buFont typeface="Arial" pitchFamily="34" charset="0"/>
              <a:buChar char="•"/>
            </a:pPr>
            <a:r>
              <a:rPr lang="en-US" dirty="0"/>
              <a:t>This gene makes a protein that controls the movement of water and salt out of the cells.</a:t>
            </a:r>
          </a:p>
          <a:p>
            <a:endParaRPr lang="en-US" dirty="0"/>
          </a:p>
          <a:p>
            <a:pPr>
              <a:buFont typeface="Arial" pitchFamily="34" charset="0"/>
              <a:buChar char="•"/>
            </a:pPr>
            <a:r>
              <a:rPr lang="en-US" dirty="0"/>
              <a:t> A child who inherits a defective CTFR gene from each of their parents will have cystic fibrosis. </a:t>
            </a:r>
          </a:p>
          <a:p>
            <a:pPr>
              <a:buFont typeface="Arial" pitchFamily="34" charset="0"/>
              <a:buChar char="•"/>
            </a:pPr>
            <a:endParaRPr lang="en-US" dirty="0"/>
          </a:p>
          <a:p>
            <a:pPr>
              <a:buFont typeface="Arial" pitchFamily="34" charset="0"/>
              <a:buChar char="•"/>
            </a:pPr>
            <a:r>
              <a:rPr lang="en-US" dirty="0"/>
              <a:t>A person with one defective gene will be a carrier, will never have symptoms, and will probably never know that they are a carrier unless they have genetic testing done.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a:solidFill>
                  <a:schemeClr val="accent1"/>
                </a:solidFill>
                <a:latin typeface="Bradley Hand ITC" pitchFamily="66" charset="0"/>
              </a:rPr>
              <a:t>Summary</a:t>
            </a:r>
          </a:p>
        </p:txBody>
      </p:sp>
      <p:sp>
        <p:nvSpPr>
          <p:cNvPr id="3" name="Rectangle 2"/>
          <p:cNvSpPr/>
          <p:nvPr/>
        </p:nvSpPr>
        <p:spPr>
          <a:xfrm>
            <a:off x="609600" y="1524000"/>
            <a:ext cx="8077200" cy="4524315"/>
          </a:xfrm>
          <a:prstGeom prst="rect">
            <a:avLst/>
          </a:prstGeom>
        </p:spPr>
        <p:txBody>
          <a:bodyPr wrap="square">
            <a:spAutoFit/>
          </a:bodyPr>
          <a:lstStyle/>
          <a:p>
            <a:pPr>
              <a:buFont typeface="Arial" pitchFamily="34" charset="0"/>
              <a:buChar char="•"/>
            </a:pPr>
            <a:r>
              <a:rPr lang="en-US" dirty="0"/>
              <a:t>The disease affects all your </a:t>
            </a:r>
            <a:r>
              <a:rPr lang="en-US" dirty="0" err="1"/>
              <a:t>secretory</a:t>
            </a:r>
            <a:r>
              <a:rPr lang="en-US" dirty="0"/>
              <a:t> glands including your mucus and sweat glands.</a:t>
            </a:r>
          </a:p>
          <a:p>
            <a:endParaRPr lang="en-US" dirty="0"/>
          </a:p>
          <a:p>
            <a:pPr>
              <a:buFont typeface="Arial" pitchFamily="34" charset="0"/>
              <a:buChar char="•"/>
            </a:pPr>
            <a:r>
              <a:rPr lang="en-US" dirty="0"/>
              <a:t>It predominantly affects a person lungs and pancreas due to mucus that thickens, becomes sticky and blocks airways (lungs) and ducts (pancreas). </a:t>
            </a:r>
          </a:p>
          <a:p>
            <a:pPr>
              <a:buFont typeface="Arial" pitchFamily="34" charset="0"/>
              <a:buChar char="•"/>
            </a:pPr>
            <a:endParaRPr lang="en-US" dirty="0"/>
          </a:p>
          <a:p>
            <a:pPr>
              <a:buFont typeface="Arial" pitchFamily="34" charset="0"/>
              <a:buChar char="•"/>
            </a:pPr>
            <a:r>
              <a:rPr lang="en-US" dirty="0"/>
              <a:t>Overtime repeated lung infections cause permanent damage and severe breathing problems.  </a:t>
            </a:r>
          </a:p>
          <a:p>
            <a:pPr>
              <a:buFont typeface="Arial" pitchFamily="34" charset="0"/>
              <a:buChar char="•"/>
            </a:pPr>
            <a:endParaRPr lang="en-US" dirty="0"/>
          </a:p>
          <a:p>
            <a:pPr>
              <a:buFont typeface="Arial" pitchFamily="34" charset="0"/>
              <a:buChar char="•"/>
            </a:pPr>
            <a:r>
              <a:rPr lang="en-US" dirty="0"/>
              <a:t>The duct blockages result in vitamin deficiencies and malnutrition.</a:t>
            </a:r>
          </a:p>
          <a:p>
            <a:pPr>
              <a:buFont typeface="Arial" pitchFamily="34" charset="0"/>
              <a:buChar char="•"/>
            </a:pPr>
            <a:endParaRPr lang="en-US" dirty="0"/>
          </a:p>
          <a:p>
            <a:pPr>
              <a:buFont typeface="Arial" pitchFamily="34" charset="0"/>
              <a:buChar char="•"/>
            </a:pPr>
            <a:r>
              <a:rPr lang="en-US" dirty="0"/>
              <a:t> Because salt does not move out of cells correctly, a person with CF has very salty sweat which in turn leads to mineral balance upsets.  This causes things like dehydration, increased heart rate, tiredness, decreased blood pressure, and heat stroke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lgn="ctr"/>
            <a:r>
              <a:rPr lang="en-US" sz="5400" dirty="0">
                <a:solidFill>
                  <a:schemeClr val="accent1"/>
                </a:solidFill>
                <a:latin typeface="Bradley Hand ITC" pitchFamily="66" charset="0"/>
              </a:rPr>
              <a:t>Awareness</a:t>
            </a:r>
          </a:p>
        </p:txBody>
      </p:sp>
      <p:sp>
        <p:nvSpPr>
          <p:cNvPr id="3" name="Rectangle 2"/>
          <p:cNvSpPr/>
          <p:nvPr/>
        </p:nvSpPr>
        <p:spPr>
          <a:xfrm>
            <a:off x="228600" y="948690"/>
            <a:ext cx="6172200" cy="5909310"/>
          </a:xfrm>
          <a:prstGeom prst="rect">
            <a:avLst/>
          </a:prstGeom>
        </p:spPr>
        <p:txBody>
          <a:bodyPr wrap="square">
            <a:spAutoFit/>
          </a:bodyPr>
          <a:lstStyle/>
          <a:p>
            <a:pPr>
              <a:buFont typeface="Arial" pitchFamily="34" charset="0"/>
              <a:buChar char="•"/>
            </a:pPr>
            <a:r>
              <a:rPr lang="en-US" dirty="0"/>
              <a:t>About a thousand new cases of Cystic Fibrosis are diagnosed each year. </a:t>
            </a:r>
          </a:p>
          <a:p>
            <a:endParaRPr lang="en-US" dirty="0"/>
          </a:p>
          <a:p>
            <a:pPr>
              <a:buFont typeface="Arial" pitchFamily="34" charset="0"/>
              <a:buChar char="•"/>
            </a:pPr>
            <a:r>
              <a:rPr lang="en-US" dirty="0"/>
              <a:t>Each of these people will someday die of complications from the disease since there is no cure.</a:t>
            </a:r>
          </a:p>
          <a:p>
            <a:endParaRPr lang="en-US" dirty="0"/>
          </a:p>
          <a:p>
            <a:pPr>
              <a:buFont typeface="Arial" pitchFamily="34" charset="0"/>
              <a:buChar char="•"/>
            </a:pPr>
            <a:r>
              <a:rPr lang="en-US" dirty="0"/>
              <a:t>Treatments have improved dramatically and can increase both a patient’s quality of life and life span. </a:t>
            </a:r>
          </a:p>
          <a:p>
            <a:r>
              <a:rPr lang="en-US" dirty="0"/>
              <a:t> </a:t>
            </a:r>
          </a:p>
          <a:p>
            <a:pPr>
              <a:buFont typeface="Arial" pitchFamily="34" charset="0"/>
              <a:buChar char="•"/>
            </a:pPr>
            <a:r>
              <a:rPr lang="en-US" dirty="0"/>
              <a:t>Today it is not unusual for a CF patient who takes good care of themselves to live into their mid-thirties/forties.</a:t>
            </a:r>
          </a:p>
          <a:p>
            <a:endParaRPr lang="en-US" dirty="0"/>
          </a:p>
          <a:p>
            <a:pPr>
              <a:buFont typeface="Arial" pitchFamily="34" charset="0"/>
              <a:buChar char="•"/>
            </a:pPr>
            <a:r>
              <a:rPr lang="en-US" dirty="0"/>
              <a:t>If you or someone you know has this disease, encourage them to learn as much as they can about it.</a:t>
            </a:r>
          </a:p>
          <a:p>
            <a:pPr>
              <a:buFont typeface="Arial" pitchFamily="34" charset="0"/>
              <a:buChar char="•"/>
            </a:pPr>
            <a:endParaRPr lang="en-US" dirty="0"/>
          </a:p>
          <a:p>
            <a:pPr>
              <a:buFont typeface="Arial" pitchFamily="34" charset="0"/>
              <a:buChar char="•"/>
            </a:pPr>
            <a:r>
              <a:rPr lang="en-US" dirty="0"/>
              <a:t>For additional information you can go to </a:t>
            </a:r>
            <a:r>
              <a:rPr lang="en-US" dirty="0">
                <a:hlinkClick r:id="rId2"/>
              </a:rPr>
              <a:t>http://www.cff.org/</a:t>
            </a:r>
            <a:endParaRPr lang="en-US" dirty="0"/>
          </a:p>
          <a:p>
            <a:endParaRPr lang="en-US" dirty="0"/>
          </a:p>
        </p:txBody>
      </p:sp>
      <p:pic>
        <p:nvPicPr>
          <p:cNvPr id="59394" name="Picture 2" descr="http://www.stickershoppe.com/mm5/graphics/00000001/MLRCYFI.jpg"/>
          <p:cNvPicPr>
            <a:picLocks noChangeAspect="1" noChangeArrowheads="1"/>
          </p:cNvPicPr>
          <p:nvPr/>
        </p:nvPicPr>
        <p:blipFill>
          <a:blip r:embed="rId3" cstate="print"/>
          <a:srcRect/>
          <a:stretch>
            <a:fillRect/>
          </a:stretch>
        </p:blipFill>
        <p:spPr bwMode="auto">
          <a:xfrm>
            <a:off x="6248400" y="2209800"/>
            <a:ext cx="2667000" cy="26670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a:solidFill>
                  <a:schemeClr val="accent1"/>
                </a:solidFill>
                <a:latin typeface="Bradley Hand ITC" pitchFamily="66" charset="0"/>
              </a:rPr>
              <a:t>References</a:t>
            </a:r>
          </a:p>
        </p:txBody>
      </p:sp>
      <p:sp>
        <p:nvSpPr>
          <p:cNvPr id="66561" name="Rectangle 1"/>
          <p:cNvSpPr>
            <a:spLocks noChangeArrowheads="1"/>
          </p:cNvSpPr>
          <p:nvPr/>
        </p:nvSpPr>
        <p:spPr bwMode="auto">
          <a:xfrm>
            <a:off x="381000" y="1524000"/>
            <a:ext cx="8539629" cy="473975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1400" dirty="0"/>
              <a:t>About CF: Causes, Signs &amp; Symptoms of Cystic Fibrosis | CF Foundation. (</a:t>
            </a:r>
            <a:r>
              <a:rPr lang="en-US" sz="1400" dirty="0" err="1"/>
              <a:t>n.d</a:t>
            </a:r>
            <a:r>
              <a:rPr lang="en-US" sz="1400" dirty="0"/>
              <a:t>.). </a:t>
            </a:r>
            <a:r>
              <a:rPr lang="en-US" sz="1400" i="1" dirty="0"/>
              <a:t>Cystic Fibrosis </a:t>
            </a:r>
            <a:endParaRPr lang="en-US" sz="1400" dirty="0"/>
          </a:p>
          <a:p>
            <a:r>
              <a:rPr lang="en-US" sz="1400" i="1" dirty="0"/>
              <a:t>	Foundation - Home</a:t>
            </a:r>
            <a:r>
              <a:rPr lang="en-US" sz="1400" dirty="0"/>
              <a:t>. Retrieved March 11, 2011, from http://www.cff.org/AboutCF/ </a:t>
            </a:r>
          </a:p>
          <a:p>
            <a:endParaRPr lang="en-US" sz="1400" dirty="0"/>
          </a:p>
          <a:p>
            <a:r>
              <a:rPr lang="en-US" sz="1400" dirty="0" err="1"/>
              <a:t>Bontrager</a:t>
            </a:r>
            <a:r>
              <a:rPr lang="en-US" sz="1400" dirty="0"/>
              <a:t>, K, </a:t>
            </a:r>
            <a:r>
              <a:rPr lang="en-US" sz="1400" dirty="0" err="1"/>
              <a:t>Lampignano</a:t>
            </a:r>
            <a:r>
              <a:rPr lang="en-US" sz="1400" dirty="0"/>
              <a:t>, J.  </a:t>
            </a:r>
            <a:r>
              <a:rPr lang="en-US" sz="1400" u="sng" dirty="0"/>
              <a:t>Textbook of Radiographic Positioning and Related Anatomy.</a:t>
            </a:r>
            <a:r>
              <a:rPr lang="en-US" sz="1400" dirty="0"/>
              <a:t>  </a:t>
            </a:r>
          </a:p>
          <a:p>
            <a:r>
              <a:rPr lang="en-US" sz="1400" dirty="0"/>
              <a:t>	7</a:t>
            </a:r>
            <a:r>
              <a:rPr lang="en-US" sz="1400" baseline="30000" dirty="0"/>
              <a:t>th </a:t>
            </a:r>
            <a:r>
              <a:rPr lang="en-US" sz="1400" dirty="0"/>
              <a:t>ed. St. Louis, MO:  Mosby, 2010.</a:t>
            </a:r>
          </a:p>
          <a:p>
            <a:endParaRPr lang="en-US" sz="1400" dirty="0"/>
          </a:p>
          <a:p>
            <a:r>
              <a:rPr lang="en-US" sz="1400" dirty="0"/>
              <a:t>Cystic Fibrosis - All Sections (printer-friendly). (</a:t>
            </a:r>
            <a:r>
              <a:rPr lang="en-US" sz="1400" dirty="0" err="1"/>
              <a:t>n.d</a:t>
            </a:r>
            <a:r>
              <a:rPr lang="en-US" sz="1400" dirty="0"/>
              <a:t>.). </a:t>
            </a:r>
            <a:r>
              <a:rPr lang="en-US" sz="1400" i="1" dirty="0"/>
              <a:t>National Heart, Lung and Blood Institute</a:t>
            </a:r>
            <a:r>
              <a:rPr lang="en-US" sz="1400" dirty="0"/>
              <a:t>. </a:t>
            </a:r>
          </a:p>
          <a:p>
            <a:r>
              <a:rPr lang="en-US" sz="1400" dirty="0"/>
              <a:t>	Retrieved March 10, 2011, from http://www.nhlbi.nih.gov/health</a:t>
            </a:r>
          </a:p>
          <a:p>
            <a:endParaRPr lang="en-US" sz="1400" dirty="0"/>
          </a:p>
          <a:p>
            <a:r>
              <a:rPr lang="en-US" sz="1400" dirty="0"/>
              <a:t>Cystic Fibrosis Foundation – About Cystic Fibrosis. (</a:t>
            </a:r>
            <a:r>
              <a:rPr lang="en-US" sz="1400" dirty="0" err="1"/>
              <a:t>n.d</a:t>
            </a:r>
            <a:r>
              <a:rPr lang="en-US" sz="1400" dirty="0"/>
              <a:t>.). </a:t>
            </a:r>
            <a:r>
              <a:rPr lang="en-US" sz="1400" i="1" dirty="0"/>
              <a:t>Cystic Fibrosis Foundation - Home</a:t>
            </a:r>
            <a:r>
              <a:rPr lang="en-US" sz="1400" dirty="0"/>
              <a:t>. </a:t>
            </a:r>
          </a:p>
          <a:p>
            <a:r>
              <a:rPr lang="en-US" sz="1400" dirty="0"/>
              <a:t>	Retrieved March 9, 2011, from http://www.cff.org/AboutCF/ </a:t>
            </a:r>
          </a:p>
          <a:p>
            <a:endParaRPr lang="en-US" sz="1400" dirty="0"/>
          </a:p>
          <a:p>
            <a:r>
              <a:rPr lang="en-US" sz="1400" dirty="0"/>
              <a:t>Cystic fibrosis - Genetics Home Reference. (</a:t>
            </a:r>
            <a:r>
              <a:rPr lang="en-US" sz="1400" dirty="0" err="1"/>
              <a:t>n.d</a:t>
            </a:r>
            <a:r>
              <a:rPr lang="en-US" sz="1400" dirty="0"/>
              <a:t>.). </a:t>
            </a:r>
            <a:r>
              <a:rPr lang="en-US" sz="1400" i="1" dirty="0"/>
              <a:t>Genetics Home Reference - Your guide to </a:t>
            </a:r>
            <a:endParaRPr lang="en-US" sz="1400" dirty="0"/>
          </a:p>
          <a:p>
            <a:r>
              <a:rPr lang="en-US" sz="1400" i="1" dirty="0"/>
              <a:t>	understanding genetic conditions</a:t>
            </a:r>
            <a:r>
              <a:rPr lang="en-US" sz="1400" dirty="0"/>
              <a:t>. Retrieved March 12, 2011, from </a:t>
            </a:r>
          </a:p>
          <a:p>
            <a:r>
              <a:rPr lang="en-US" sz="1400" dirty="0"/>
              <a:t>	http://ghr.nlm.nih.gov/condition/cystic-fibrosis </a:t>
            </a:r>
          </a:p>
          <a:p>
            <a:endParaRPr lang="en-US" sz="1400" dirty="0"/>
          </a:p>
          <a:p>
            <a:r>
              <a:rPr lang="en-US" sz="1400" dirty="0"/>
              <a:t>Cystic fibrosis - </a:t>
            </a:r>
            <a:r>
              <a:rPr lang="en-US" sz="1400" dirty="0" err="1"/>
              <a:t>PubMed</a:t>
            </a:r>
            <a:r>
              <a:rPr lang="en-US" sz="1400" dirty="0"/>
              <a:t> Health. (2010, July 14). </a:t>
            </a:r>
            <a:r>
              <a:rPr lang="en-US" sz="1400" i="1" dirty="0"/>
              <a:t>National Center for Biotechnology </a:t>
            </a:r>
            <a:endParaRPr lang="en-US" sz="1400" dirty="0"/>
          </a:p>
          <a:p>
            <a:r>
              <a:rPr lang="en-US" sz="1400" i="1" dirty="0"/>
              <a:t>	Information</a:t>
            </a:r>
            <a:r>
              <a:rPr lang="en-US" sz="1400" dirty="0"/>
              <a:t>. Retrieved March 10, 2011, from </a:t>
            </a:r>
          </a:p>
          <a:p>
            <a:r>
              <a:rPr lang="en-US" sz="1400" dirty="0"/>
              <a:t>	http://www.ncbi.nlm.nih.gov/pubmedhealth</a:t>
            </a:r>
          </a:p>
          <a:p>
            <a:endParaRPr lang="en-US" dirty="0"/>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a:solidFill>
                  <a:schemeClr val="accent1"/>
                </a:solidFill>
                <a:latin typeface="Bradley Hand ITC" pitchFamily="66" charset="0"/>
              </a:rPr>
              <a:t>References</a:t>
            </a:r>
          </a:p>
        </p:txBody>
      </p:sp>
      <p:sp>
        <p:nvSpPr>
          <p:cNvPr id="3" name="Rectangle 2"/>
          <p:cNvSpPr/>
          <p:nvPr/>
        </p:nvSpPr>
        <p:spPr>
          <a:xfrm>
            <a:off x="533400" y="1828800"/>
            <a:ext cx="7848600" cy="3539430"/>
          </a:xfrm>
          <a:prstGeom prst="rect">
            <a:avLst/>
          </a:prstGeom>
        </p:spPr>
        <p:txBody>
          <a:bodyPr wrap="square">
            <a:spAutoFit/>
          </a:bodyPr>
          <a:lstStyle/>
          <a:p>
            <a:r>
              <a:rPr lang="en-US" sz="1400" dirty="0"/>
              <a:t>Cystic Fibrosis. (</a:t>
            </a:r>
            <a:r>
              <a:rPr lang="en-US" sz="1400" dirty="0" err="1"/>
              <a:t>n.d</a:t>
            </a:r>
            <a:r>
              <a:rPr lang="en-US" sz="1400" dirty="0"/>
              <a:t>.). </a:t>
            </a:r>
            <a:r>
              <a:rPr lang="en-US" sz="1400" i="1" dirty="0"/>
              <a:t>Medicine Net</a:t>
            </a:r>
            <a:r>
              <a:rPr lang="en-US" sz="1400" dirty="0"/>
              <a:t>. Retrieved March 29, 2011, from </a:t>
            </a:r>
          </a:p>
          <a:p>
            <a:r>
              <a:rPr lang="en-US" sz="1400" dirty="0"/>
              <a:t>	http://www.medicinenet.com/cystic_fibrosis /article.htm</a:t>
            </a:r>
          </a:p>
          <a:p>
            <a:endParaRPr lang="en-US" sz="1400" dirty="0"/>
          </a:p>
          <a:p>
            <a:r>
              <a:rPr lang="en-US" sz="1400" dirty="0" err="1"/>
              <a:t>Eisenburg</a:t>
            </a:r>
            <a:r>
              <a:rPr lang="en-US" sz="1400" dirty="0"/>
              <a:t>, R. L., &amp; Johnson, N. M. (2007). </a:t>
            </a:r>
            <a:r>
              <a:rPr lang="en-US" sz="1400" i="1" dirty="0"/>
              <a:t>Comprehensive Radiographic Pathology</a:t>
            </a:r>
            <a:r>
              <a:rPr lang="en-US" sz="1400" dirty="0"/>
              <a:t> (4th 	ed.). St. Louis: Mosby </a:t>
            </a:r>
            <a:r>
              <a:rPr lang="en-US" sz="1400" dirty="0" err="1"/>
              <a:t>elsevier</a:t>
            </a:r>
            <a:r>
              <a:rPr lang="en-US" sz="1400" dirty="0"/>
              <a:t>. </a:t>
            </a:r>
          </a:p>
          <a:p>
            <a:endParaRPr lang="en-US" sz="1400" dirty="0"/>
          </a:p>
          <a:p>
            <a:r>
              <a:rPr lang="en-US" sz="1400" dirty="0" err="1"/>
              <a:t>Pickerman</a:t>
            </a:r>
            <a:r>
              <a:rPr lang="en-US" sz="1400" dirty="0"/>
              <a:t>, K. (2009, January 26). Cystic Fibrosis Life Expectancy Statistics. </a:t>
            </a:r>
            <a:r>
              <a:rPr lang="en-US" sz="1400" i="1" dirty="0"/>
              <a:t>Disability 	News,  Information and Resources - Disabled World</a:t>
            </a:r>
            <a:r>
              <a:rPr lang="en-US" sz="1400" dirty="0"/>
              <a:t>. Retrieved April 11, 2011, 	from http://www.disabled-world.com/health/respiratory/cystic-fibrosis/life-	expectancy.php </a:t>
            </a:r>
          </a:p>
          <a:p>
            <a:endParaRPr lang="en-US" sz="1400" dirty="0"/>
          </a:p>
          <a:p>
            <a:r>
              <a:rPr lang="en-US" sz="1400" dirty="0"/>
              <a:t>Simon, R. (2010, August 5). Cystic fibrosis: Overview of the treatment of lung disease. </a:t>
            </a:r>
          </a:p>
          <a:p>
            <a:r>
              <a:rPr lang="en-US" sz="1400" i="1" dirty="0"/>
              <a:t>	</a:t>
            </a:r>
            <a:r>
              <a:rPr lang="en-US" sz="1400" i="1" dirty="0" err="1"/>
              <a:t>UpToDate</a:t>
            </a:r>
            <a:r>
              <a:rPr lang="en-US" sz="1400" i="1" dirty="0"/>
              <a:t> Inc.</a:t>
            </a:r>
            <a:r>
              <a:rPr lang="en-US" sz="1400" dirty="0"/>
              <a:t>. Retrieved March 14, 2011, from </a:t>
            </a:r>
          </a:p>
          <a:p>
            <a:r>
              <a:rPr lang="en-US" sz="1400" dirty="0"/>
              <a:t>	http://www.uptodate.com/contents/cystic-fibrosis-overview-of-the-	treatment-of-lung- </a:t>
            </a:r>
          </a:p>
          <a:p>
            <a:r>
              <a:rPr lang="en-US" sz="1400" dirty="0"/>
              <a:t>	</a:t>
            </a:r>
            <a:r>
              <a:rPr lang="en-US" sz="1400" dirty="0" err="1"/>
              <a:t>disease?source</a:t>
            </a:r>
            <a:r>
              <a:rPr lang="en-US" sz="1400" dirty="0"/>
              <a:t>=</a:t>
            </a:r>
            <a:r>
              <a:rPr lang="en-US" sz="1400" dirty="0" err="1"/>
              <a:t>search_result&amp;selectedTitle</a:t>
            </a:r>
            <a:r>
              <a:rPr lang="en-US" sz="1400" dirty="0"/>
              <a:t>=3%7E150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179</TotalTime>
  <Words>1698</Words>
  <Application>Microsoft Office PowerPoint</Application>
  <PresentationFormat>On-screen Show (4:3)</PresentationFormat>
  <Paragraphs>176</Paragraphs>
  <Slides>30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Bradley Hand ITC</vt:lpstr>
      <vt:lpstr>Lucida Sans Unicode</vt:lpstr>
      <vt:lpstr>Verdana</vt:lpstr>
      <vt:lpstr>Wingdings 2</vt:lpstr>
      <vt:lpstr>Wingdings 3</vt:lpstr>
      <vt:lpstr>Concourse</vt:lpstr>
      <vt:lpstr>Cystic Fibrosis</vt:lpstr>
      <vt:lpstr>What is Cystic Fibrosis?</vt:lpstr>
      <vt:lpstr>Inheritance of Cystic Fibrosis</vt:lpstr>
      <vt:lpstr>Cystic Fibrosis</vt:lpstr>
      <vt:lpstr>Who is affected by Cystic Fibrosis?</vt:lpstr>
      <vt:lpstr>Life Expectancy</vt:lpstr>
      <vt:lpstr>CFTR Gene</vt:lpstr>
      <vt:lpstr>CFTR Gene</vt:lpstr>
      <vt:lpstr>Cystic Fibrosis with the Respiratory System</vt:lpstr>
      <vt:lpstr>Cystic Fibrosis with the Digestive System</vt:lpstr>
      <vt:lpstr>Organs affected by Cystic Fibrosis</vt:lpstr>
      <vt:lpstr>Symptoms</vt:lpstr>
      <vt:lpstr>Respiratory Symptoms</vt:lpstr>
      <vt:lpstr>Digestive Symptoms</vt:lpstr>
      <vt:lpstr>Symptoms</vt:lpstr>
      <vt:lpstr>Testing for Cystic Fibrosis</vt:lpstr>
      <vt:lpstr>Sweat Test</vt:lpstr>
      <vt:lpstr>Testing for Cystic Fibrosis (Continued)</vt:lpstr>
      <vt:lpstr>Cystic Fibrosis: Radiographically</vt:lpstr>
      <vt:lpstr>X-Rays of CF</vt:lpstr>
      <vt:lpstr>Treatments for CF</vt:lpstr>
      <vt:lpstr>Treatments for CF</vt:lpstr>
      <vt:lpstr>Research to Keep Airways Clear</vt:lpstr>
      <vt:lpstr>Case Study</vt:lpstr>
      <vt:lpstr>Case Study</vt:lpstr>
      <vt:lpstr>Summary</vt:lpstr>
      <vt:lpstr>Summary</vt:lpstr>
      <vt:lpstr>Awareness</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Cystic Fibrosis</dc:title>
  <dc:creator>Katy</dc:creator>
  <cp:lastModifiedBy>Matthew Molinari</cp:lastModifiedBy>
  <cp:revision>53</cp:revision>
  <dcterms:created xsi:type="dcterms:W3CDTF">2011-05-05T01:09:33Z</dcterms:created>
  <dcterms:modified xsi:type="dcterms:W3CDTF">2019-03-25T22:08:44Z</dcterms:modified>
</cp:coreProperties>
</file>