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0" r:id="rId9"/>
    <p:sldId id="263" r:id="rId10"/>
    <p:sldId id="268" r:id="rId11"/>
    <p:sldId id="271" r:id="rId12"/>
    <p:sldId id="272" r:id="rId13"/>
    <p:sldId id="262" r:id="rId14"/>
    <p:sldId id="273" r:id="rId15"/>
    <p:sldId id="274" r:id="rId16"/>
    <p:sldId id="266" r:id="rId17"/>
    <p:sldId id="275" r:id="rId18"/>
    <p:sldId id="276" r:id="rId19"/>
    <p:sldId id="265" r:id="rId20"/>
    <p:sldId id="278" r:id="rId21"/>
    <p:sldId id="267" r:id="rId22"/>
    <p:sldId id="277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EB59A-52E9-4B63-BAEE-F3D2EC563A64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6A639-B094-4BBA-AF97-5441F83B4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54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6A639-B094-4BBA-AF97-5441F83B45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6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7331-C998-4E82-98A8-D64C14855A38}" type="datetime1">
              <a:rPr lang="ar-SA" smtClean="0"/>
              <a:t>23/02/41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A4C9-277A-48DF-9259-1A0918500C10}" type="datetime1">
              <a:rPr lang="ar-SA" smtClean="0"/>
              <a:t>23/02/41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B674F-8DB6-4A3C-8883-BFDD8F425309}" type="datetime1">
              <a:rPr lang="ar-SA" smtClean="0"/>
              <a:t>23/02/41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4C048-A504-465A-A1EB-835DB3FED47E}" type="datetime1">
              <a:rPr lang="ar-SA" smtClean="0"/>
              <a:t>23/02/41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2AEBC-7E80-476F-A579-305B3CAC8F70}" type="datetime1">
              <a:rPr lang="ar-SA" smtClean="0"/>
              <a:t>23/02/41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9A782-5734-4C57-9E3D-154042A5EC07}" type="datetime1">
              <a:rPr lang="ar-SA" smtClean="0"/>
              <a:t>23/02/41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A4C76-6AAF-47D0-851C-9DA8D6D8F658}" type="datetime1">
              <a:rPr lang="ar-SA" smtClean="0"/>
              <a:t>23/02/41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5DDB-0608-4332-BB97-F41921ECF9D0}" type="datetime1">
              <a:rPr lang="ar-SA" smtClean="0"/>
              <a:t>23/02/41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AD0F2-C7B2-4E3B-8F52-647083DBE160}" type="datetime1">
              <a:rPr lang="ar-SA" smtClean="0"/>
              <a:t>23/02/41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641-1934-498C-95D4-59E08AC93250}" type="datetime1">
              <a:rPr lang="ar-SA" smtClean="0"/>
              <a:t>23/02/41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3C315-88DC-48C4-B22C-578BE9F9AE66}" type="datetime1">
              <a:rPr lang="ar-SA" smtClean="0"/>
              <a:t>23/02/41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9E94B-927D-418D-A94B-EA14E32B425B}" type="datetime1">
              <a:rPr lang="ar-SA" smtClean="0"/>
              <a:t>23/02/41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1683409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Health Research Methods, PHHI 522</a:t>
            </a:r>
            <a:endParaRPr lang="en-US" sz="40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11560" y="3356992"/>
            <a:ext cx="8136904" cy="2664296"/>
          </a:xfrm>
        </p:spPr>
        <p:txBody>
          <a:bodyPr>
            <a:normAutofit fontScale="47500" lnSpcReduction="20000"/>
          </a:bodyPr>
          <a:lstStyle/>
          <a:p>
            <a:r>
              <a:rPr lang="en-US" sz="6300" b="1" dirty="0" smtClean="0"/>
              <a:t>Sampling</a:t>
            </a:r>
          </a:p>
          <a:p>
            <a:endParaRPr lang="en-US" sz="3600" b="1" dirty="0"/>
          </a:p>
          <a:p>
            <a:endParaRPr lang="en-US" sz="3600" b="1" dirty="0" smtClean="0"/>
          </a:p>
          <a:p>
            <a:pPr algn="l" rtl="0"/>
            <a:r>
              <a:rPr lang="en-US" sz="3600" b="1" dirty="0" smtClean="0"/>
              <a:t>   </a:t>
            </a:r>
            <a:r>
              <a:rPr lang="en-US" sz="4200" b="1" dirty="0" smtClean="0"/>
              <a:t>Mohammed R. Alanazi, PhD </a:t>
            </a:r>
          </a:p>
          <a:p>
            <a:pPr algn="l" rtl="0"/>
            <a:endParaRPr lang="en-US" sz="3600" b="1" dirty="0" smtClean="0"/>
          </a:p>
          <a:p>
            <a:pPr algn="l" rtl="0"/>
            <a:r>
              <a:rPr lang="en-US" sz="3800" b="1" dirty="0" smtClean="0"/>
              <a:t>Chief of Curriculum Development in Military School for Health Sciences</a:t>
            </a:r>
          </a:p>
          <a:p>
            <a:pPr algn="l" rtl="0"/>
            <a:r>
              <a:rPr lang="en-US" sz="3800" b="1" dirty="0" smtClean="0"/>
              <a:t>Joint Assistant </a:t>
            </a:r>
            <a:r>
              <a:rPr lang="en-US" sz="3800" b="1" dirty="0"/>
              <a:t>Professor in </a:t>
            </a:r>
            <a:r>
              <a:rPr lang="en-US" sz="3800" b="1" dirty="0" smtClean="0"/>
              <a:t>King Saud bin </a:t>
            </a:r>
            <a:r>
              <a:rPr lang="en-US" sz="3800" b="1" dirty="0" err="1" smtClean="0"/>
              <a:t>Abdulaziz</a:t>
            </a:r>
            <a:r>
              <a:rPr lang="en-US" sz="3800" b="1" dirty="0" smtClean="0"/>
              <a:t> University for Health Sciences </a:t>
            </a:r>
          </a:p>
          <a:p>
            <a:pPr algn="l" rtl="0"/>
            <a:r>
              <a:rPr lang="en-US" sz="3800" b="1" dirty="0" smtClean="0"/>
              <a:t>Research Fellow in Monash University, Australia </a:t>
            </a:r>
            <a:endParaRPr lang="en-US" sz="3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6632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48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968552"/>
          </a:xfrm>
        </p:spPr>
        <p:txBody>
          <a:bodyPr>
            <a:normAutofit fontScale="47500" lnSpcReduction="20000"/>
          </a:bodyPr>
          <a:lstStyle/>
          <a:p>
            <a:pPr marL="0" indent="0" algn="just" rtl="0">
              <a:buNone/>
            </a:pPr>
            <a:r>
              <a:rPr lang="en-US" dirty="0" smtClean="0"/>
              <a:t>  </a:t>
            </a:r>
            <a:r>
              <a:rPr lang="en-US" sz="4200" dirty="0" smtClean="0"/>
              <a:t>On completion of this session, you should be able to demonstrate your understanding of: </a:t>
            </a:r>
          </a:p>
          <a:p>
            <a:pPr marL="0" indent="0" algn="just" rtl="0">
              <a:buNone/>
            </a:pPr>
            <a:endParaRPr lang="en-US" sz="4200" dirty="0" smtClean="0"/>
          </a:p>
          <a:p>
            <a:pPr algn="just" rtl="0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 smtClean="0"/>
              <a:t>Sampling concepts: </a:t>
            </a:r>
          </a:p>
          <a:p>
            <a:pPr marL="633413" indent="-633413" algn="just" rtl="0">
              <a:lnSpc>
                <a:spcPct val="170000"/>
              </a:lnSpc>
              <a:buNone/>
            </a:pPr>
            <a:r>
              <a:rPr lang="en-US" sz="4200" dirty="0"/>
              <a:t> </a:t>
            </a:r>
            <a:r>
              <a:rPr lang="en-US" sz="4200" dirty="0" smtClean="0"/>
              <a:t>        Population, sample, sampling frame, parameter and statistics, sampling error, sampling bias, inclusion and exclusion criteria </a:t>
            </a:r>
          </a:p>
          <a:p>
            <a:pPr algn="just" rtl="0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 smtClean="0"/>
              <a:t>Probability and non-probability sampling approaches</a:t>
            </a:r>
          </a:p>
          <a:p>
            <a:pPr algn="just" rtl="0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 smtClean="0"/>
              <a:t>Various types of probability sampling</a:t>
            </a:r>
          </a:p>
          <a:p>
            <a:pPr algn="just" rtl="0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/>
              <a:t>Various types of </a:t>
            </a:r>
            <a:r>
              <a:rPr lang="en-US" sz="4200" dirty="0" smtClean="0"/>
              <a:t>non-probability sampling</a:t>
            </a:r>
          </a:p>
          <a:p>
            <a:pPr algn="just" rtl="0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 smtClean="0"/>
              <a:t>Sample size &amp; factors influence determination of sample size</a:t>
            </a:r>
          </a:p>
          <a:p>
            <a:pPr algn="just" rtl="0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 smtClean="0"/>
              <a:t>Checklist to evaluate the sampling section in research proposal </a:t>
            </a:r>
            <a:endParaRPr lang="en-US" sz="4200" dirty="0"/>
          </a:p>
          <a:p>
            <a:pPr algn="l" rtl="0">
              <a:lnSpc>
                <a:spcPct val="170000"/>
              </a:lnSpc>
              <a:buFont typeface="Wingdings" pitchFamily="2" charset="2"/>
              <a:buChar char="Ø"/>
            </a:pPr>
            <a:endParaRPr lang="en-US" dirty="0" smtClean="0"/>
          </a:p>
          <a:p>
            <a:pPr algn="l" rtl="0">
              <a:buFont typeface="Wingdings" pitchFamily="2" charset="2"/>
              <a:buChar char="Ø"/>
            </a:pPr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112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Concepts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Population</a:t>
            </a:r>
          </a:p>
          <a:p>
            <a:pPr algn="l" rtl="0"/>
            <a:r>
              <a:rPr lang="en-US" dirty="0" smtClean="0"/>
              <a:t>Sample</a:t>
            </a:r>
          </a:p>
          <a:p>
            <a:pPr algn="l" rtl="0"/>
            <a:r>
              <a:rPr lang="en-US" dirty="0" smtClean="0"/>
              <a:t>Sampling frame</a:t>
            </a:r>
          </a:p>
          <a:p>
            <a:pPr algn="l" rtl="0"/>
            <a:r>
              <a:rPr lang="en-US" dirty="0" smtClean="0"/>
              <a:t>Parameter and statistics</a:t>
            </a:r>
          </a:p>
          <a:p>
            <a:pPr algn="l" rtl="0"/>
            <a:r>
              <a:rPr lang="en-US" dirty="0" smtClean="0"/>
              <a:t>Sampling error</a:t>
            </a:r>
          </a:p>
          <a:p>
            <a:pPr algn="l" rtl="0"/>
            <a:r>
              <a:rPr lang="en-US" dirty="0" smtClean="0"/>
              <a:t>Sampling bias</a:t>
            </a:r>
          </a:p>
          <a:p>
            <a:pPr algn="l" rtl="0"/>
            <a:r>
              <a:rPr lang="en-US" dirty="0"/>
              <a:t>inclusion and exclusion criteria </a:t>
            </a:r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3</a:t>
            </a:fld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504" y="1572766"/>
            <a:ext cx="22860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43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US" dirty="0" smtClean="0"/>
              <a:t>Sampling Concepts: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24536"/>
          </a:xfrm>
        </p:spPr>
        <p:txBody>
          <a:bodyPr>
            <a:normAutofit fontScale="70000" lnSpcReduction="20000"/>
          </a:bodyPr>
          <a:lstStyle/>
          <a:p>
            <a:pPr algn="just" rtl="0"/>
            <a:r>
              <a:rPr lang="en-US" dirty="0" smtClean="0"/>
              <a:t>Population:</a:t>
            </a:r>
          </a:p>
          <a:p>
            <a:pPr marL="442913" indent="-442913" algn="just" rtl="0">
              <a:buNone/>
            </a:pPr>
            <a:r>
              <a:rPr lang="en-US" dirty="0" smtClean="0"/>
              <a:t>The entire group of persons or objects that is of interest to the researchers; i.e. meets the criteria which is researcher is interested in studying</a:t>
            </a:r>
            <a:endParaRPr lang="en-US" dirty="0"/>
          </a:p>
          <a:p>
            <a:pPr marL="0" indent="0" algn="just" rtl="0">
              <a:buNone/>
            </a:pPr>
            <a:endParaRPr lang="en-US" dirty="0" smtClean="0"/>
          </a:p>
          <a:p>
            <a:pPr algn="just" rtl="0"/>
            <a:r>
              <a:rPr lang="en-US" dirty="0" smtClean="0"/>
              <a:t>Sample:</a:t>
            </a:r>
          </a:p>
          <a:p>
            <a:pPr marL="442913" indent="-442913" algn="just" rtl="0">
              <a:buNone/>
            </a:pPr>
            <a:r>
              <a:rPr lang="en-US" dirty="0" smtClean="0"/>
              <a:t>a part or fraction of a whole, or a subset of a larger set, selected by the researcher to participate in a research study.</a:t>
            </a:r>
            <a:endParaRPr lang="en-US" dirty="0"/>
          </a:p>
          <a:p>
            <a:pPr algn="just" rtl="0"/>
            <a:endParaRPr lang="en-US" dirty="0" smtClean="0"/>
          </a:p>
          <a:p>
            <a:pPr algn="just" rtl="0"/>
            <a:r>
              <a:rPr lang="en-US" dirty="0" smtClean="0"/>
              <a:t>Sampling frame:</a:t>
            </a:r>
          </a:p>
          <a:p>
            <a:pPr marL="354013" indent="-354013" algn="just" rtl="0">
              <a:buNone/>
            </a:pPr>
            <a:r>
              <a:rPr lang="en-US" dirty="0" smtClean="0"/>
              <a:t>a comprehensive list of the sampling elements in the target population. </a:t>
            </a:r>
          </a:p>
          <a:p>
            <a:pPr marL="354013" indent="-354013" algn="just" rtl="0">
              <a:buNone/>
            </a:pPr>
            <a:endParaRPr lang="en-US" dirty="0" smtClean="0"/>
          </a:p>
          <a:p>
            <a:pPr algn="just" rtl="0"/>
            <a:r>
              <a:rPr lang="en-US" dirty="0"/>
              <a:t>inclusion and exclusion </a:t>
            </a:r>
            <a:r>
              <a:rPr lang="en-US" dirty="0" smtClean="0"/>
              <a:t>criteria: </a:t>
            </a:r>
          </a:p>
          <a:p>
            <a:pPr marL="0" indent="0" algn="just" rtl="0">
              <a:buNone/>
            </a:pPr>
            <a:r>
              <a:rPr lang="en-US" dirty="0"/>
              <a:t> </a:t>
            </a:r>
            <a:r>
              <a:rPr lang="en-US" dirty="0" smtClean="0"/>
              <a:t>        those to include and/or exclude participants </a:t>
            </a:r>
          </a:p>
          <a:p>
            <a:pPr marL="0" indent="0" algn="just" rtl="0">
              <a:buNone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988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Sampling Concepts: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fontScale="92500" lnSpcReduction="20000"/>
          </a:bodyPr>
          <a:lstStyle/>
          <a:p>
            <a:pPr algn="just" rtl="0"/>
            <a:r>
              <a:rPr lang="en-US" dirty="0"/>
              <a:t>Parameter and </a:t>
            </a:r>
            <a:r>
              <a:rPr lang="en-US" dirty="0" smtClean="0"/>
              <a:t>statistics</a:t>
            </a:r>
          </a:p>
          <a:p>
            <a:pPr marL="357188" algn="just" rtl="0">
              <a:buFont typeface="Wingdings" pitchFamily="2" charset="2"/>
              <a:buChar char="ü"/>
            </a:pPr>
            <a:r>
              <a:rPr lang="en-US" sz="2400" dirty="0" smtClean="0"/>
              <a:t>Parameter: a specific measure or numerical value that relates to   the  population </a:t>
            </a:r>
          </a:p>
          <a:p>
            <a:pPr algn="just" rtl="0">
              <a:buFont typeface="Wingdings" pitchFamily="2" charset="2"/>
              <a:buChar char="ü"/>
            </a:pPr>
            <a:r>
              <a:rPr lang="en-US" sz="2400" dirty="0" smtClean="0"/>
              <a:t>Statistics: the corresponding measures, or numerical values or quantities of a sample. </a:t>
            </a:r>
            <a:endParaRPr lang="en-US" sz="2400" dirty="0"/>
          </a:p>
          <a:p>
            <a:pPr algn="just" rtl="0"/>
            <a:r>
              <a:rPr lang="en-US" dirty="0" smtClean="0"/>
              <a:t>Sampling error</a:t>
            </a:r>
          </a:p>
          <a:p>
            <a:pPr algn="just" rtl="0">
              <a:buFont typeface="Wingdings" pitchFamily="2" charset="2"/>
              <a:buChar char="ü"/>
            </a:pPr>
            <a:r>
              <a:rPr lang="en-US" sz="2400" dirty="0"/>
              <a:t>The difference between a sample statistic and a population parameter. </a:t>
            </a:r>
            <a:endParaRPr lang="en-US" sz="2400" dirty="0" smtClean="0"/>
          </a:p>
          <a:p>
            <a:pPr algn="just" rtl="0">
              <a:buFont typeface="Wingdings" pitchFamily="2" charset="2"/>
              <a:buChar char="ü"/>
            </a:pPr>
            <a:r>
              <a:rPr lang="en-US" sz="2400" dirty="0" smtClean="0"/>
              <a:t>Larger sample &amp; more homogeneous population = smaller sampling error</a:t>
            </a:r>
            <a:endParaRPr lang="en-US" sz="2400" dirty="0"/>
          </a:p>
          <a:p>
            <a:pPr algn="just" rtl="0"/>
            <a:r>
              <a:rPr lang="en-US" dirty="0" smtClean="0"/>
              <a:t>Sampling bias</a:t>
            </a:r>
          </a:p>
          <a:p>
            <a:pPr algn="just" rtl="0">
              <a:buFont typeface="Wingdings" pitchFamily="2" charset="2"/>
              <a:buChar char="ü"/>
            </a:pPr>
            <a:r>
              <a:rPr lang="en-US" sz="2400" dirty="0"/>
              <a:t>Caused by researcher </a:t>
            </a:r>
            <a:endParaRPr lang="en-US" sz="2400" dirty="0" smtClean="0"/>
          </a:p>
          <a:p>
            <a:pPr algn="just" rtl="0">
              <a:buFont typeface="Wingdings" pitchFamily="2" charset="2"/>
              <a:buChar char="ü"/>
            </a:pPr>
            <a:r>
              <a:rPr lang="en-US" sz="2400" dirty="0" smtClean="0"/>
              <a:t>Samples are not carefully selected </a:t>
            </a:r>
            <a:endParaRPr lang="en-US" sz="2400" dirty="0"/>
          </a:p>
          <a:p>
            <a:pPr marL="0" indent="0" algn="just" rtl="0">
              <a:buNone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904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Sampling Approaches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l" rtl="0">
              <a:buFont typeface="Wingdings" pitchFamily="2" charset="2"/>
              <a:buChar char="q"/>
            </a:pPr>
            <a:endParaRPr lang="en-US" dirty="0" smtClean="0"/>
          </a:p>
          <a:p>
            <a:pPr algn="l" rtl="0">
              <a:buFont typeface="Wingdings" pitchFamily="2" charset="2"/>
              <a:buChar char="q"/>
            </a:pPr>
            <a:r>
              <a:rPr lang="en-US" dirty="0" smtClean="0"/>
              <a:t> Probability or random sampling</a:t>
            </a:r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algn="l" rtl="0">
              <a:buFont typeface="Wingdings" pitchFamily="2" charset="2"/>
              <a:buChar char="q"/>
            </a:pPr>
            <a:r>
              <a:rPr lang="ar-SA" dirty="0" smtClean="0"/>
              <a:t> </a:t>
            </a:r>
            <a:r>
              <a:rPr lang="en-US" dirty="0" smtClean="0"/>
              <a:t>Non- probability sampling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9613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252536" y="260648"/>
            <a:ext cx="8229600" cy="1143000"/>
          </a:xfrm>
        </p:spPr>
        <p:txBody>
          <a:bodyPr/>
          <a:lstStyle/>
          <a:p>
            <a:pPr rtl="0"/>
            <a:r>
              <a:rPr lang="en-US" dirty="0"/>
              <a:t>Probability or random sampling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algn="just" rtl="0">
              <a:buFont typeface="Courier New" pitchFamily="49" charset="0"/>
              <a:buChar char="o"/>
            </a:pPr>
            <a:r>
              <a:rPr lang="en-US" sz="3000" dirty="0" smtClean="0"/>
              <a:t>Sample more likely to represent population</a:t>
            </a:r>
          </a:p>
          <a:p>
            <a:pPr algn="just" rtl="0">
              <a:buFont typeface="Courier New" pitchFamily="49" charset="0"/>
              <a:buChar char="o"/>
            </a:pPr>
            <a:r>
              <a:rPr lang="en-US" sz="3000" dirty="0" smtClean="0"/>
              <a:t>All elements in population have equal chance of being included in the sample</a:t>
            </a:r>
          </a:p>
          <a:p>
            <a:pPr algn="just" rtl="0">
              <a:buFont typeface="Courier New" pitchFamily="49" charset="0"/>
              <a:buChar char="o"/>
            </a:pPr>
            <a:r>
              <a:rPr lang="en-US" sz="3000" dirty="0" smtClean="0"/>
              <a:t>Findings can be generalized</a:t>
            </a:r>
          </a:p>
          <a:p>
            <a:pPr algn="just" rtl="0">
              <a:buFont typeface="Courier New" pitchFamily="49" charset="0"/>
              <a:buChar char="o"/>
            </a:pPr>
            <a:r>
              <a:rPr lang="en-US" sz="3000" dirty="0" smtClean="0"/>
              <a:t>Availability of a list of all members of population</a:t>
            </a:r>
            <a:endParaRPr lang="en-US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7</a:t>
            </a:fld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773363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25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684584" y="260648"/>
            <a:ext cx="8229600" cy="11430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Non- </a:t>
            </a:r>
            <a:r>
              <a:rPr lang="en-US" dirty="0"/>
              <a:t>probability sampling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dirty="0" smtClean="0"/>
          </a:p>
          <a:p>
            <a:pPr marL="0" indent="0" algn="l" rtl="0">
              <a:buNone/>
            </a:pPr>
            <a:endParaRPr lang="en-US" dirty="0" smtClean="0"/>
          </a:p>
          <a:p>
            <a:pPr algn="just" rtl="0"/>
            <a:r>
              <a:rPr lang="en-US" dirty="0" smtClean="0"/>
              <a:t>may or may not represent the population</a:t>
            </a:r>
          </a:p>
          <a:p>
            <a:pPr algn="just" rtl="0"/>
            <a:r>
              <a:rPr lang="en-US" dirty="0"/>
              <a:t>r</a:t>
            </a:r>
            <a:r>
              <a:rPr lang="en-US" dirty="0" smtClean="0"/>
              <a:t>equire </a:t>
            </a:r>
            <a:r>
              <a:rPr lang="en-US" dirty="0"/>
              <a:t>r</a:t>
            </a:r>
            <a:r>
              <a:rPr lang="en-US" dirty="0" smtClean="0"/>
              <a:t>esearcher to judge and select subjects who know the most about the phenomenon </a:t>
            </a:r>
          </a:p>
          <a:p>
            <a:pPr algn="just" rtl="0"/>
            <a:r>
              <a:rPr lang="en-US" dirty="0" smtClean="0"/>
              <a:t>unable to locate the entire population</a:t>
            </a:r>
          </a:p>
          <a:p>
            <a:pPr algn="just" rtl="0"/>
            <a:r>
              <a:rPr lang="en-US" dirty="0"/>
              <a:t>l</a:t>
            </a:r>
            <a:r>
              <a:rPr lang="en-US" dirty="0" smtClean="0"/>
              <a:t>imited access to the subjects or elements</a:t>
            </a:r>
          </a:p>
          <a:p>
            <a:pPr algn="just" rtl="0"/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8</a:t>
            </a:fld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254" y="260648"/>
            <a:ext cx="2762250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10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Probability </a:t>
            </a:r>
            <a:r>
              <a:rPr lang="en-US" dirty="0"/>
              <a:t>or random sampling:</a:t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dirty="0"/>
              <a:t>S</a:t>
            </a:r>
            <a:r>
              <a:rPr lang="en-US" dirty="0" smtClean="0"/>
              <a:t>imple </a:t>
            </a:r>
            <a:r>
              <a:rPr lang="en-US" dirty="0"/>
              <a:t>random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Systematic </a:t>
            </a:r>
            <a:r>
              <a:rPr lang="en-US" dirty="0"/>
              <a:t>or interval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Stratified </a:t>
            </a:r>
            <a:r>
              <a:rPr lang="en-US" dirty="0"/>
              <a:t>random</a:t>
            </a:r>
          </a:p>
          <a:p>
            <a:pPr algn="l" rtl="0">
              <a:lnSpc>
                <a:spcPct val="150000"/>
              </a:lnSpc>
            </a:pPr>
            <a:r>
              <a:rPr lang="en-US" dirty="0" smtClean="0"/>
              <a:t>Cluster </a:t>
            </a:r>
            <a:r>
              <a:rPr lang="en-US" dirty="0"/>
              <a:t>random </a:t>
            </a:r>
          </a:p>
          <a:p>
            <a:pPr algn="l" rtl="0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315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Probability or random 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709120"/>
              </a:xfrm>
            </p:spPr>
            <p:txBody>
              <a:bodyPr>
                <a:normAutofit lnSpcReduction="10000"/>
              </a:bodyPr>
              <a:lstStyle/>
              <a:p>
                <a:pPr algn="just" rtl="0">
                  <a:buFont typeface="Wingdings" pitchFamily="2" charset="2"/>
                  <a:buChar char="q"/>
                </a:pPr>
                <a:r>
                  <a:rPr lang="en-US" dirty="0" smtClean="0"/>
                  <a:t> Simple random</a:t>
                </a:r>
              </a:p>
              <a:p>
                <a:pPr marL="0" indent="265113" algn="just" rtl="0">
                  <a:buNone/>
                </a:pPr>
                <a:r>
                  <a:rPr lang="en-US" dirty="0" smtClean="0"/>
                  <a:t>  </a:t>
                </a:r>
                <a:r>
                  <a:rPr lang="en-US" sz="2800" dirty="0" smtClean="0"/>
                  <a:t>-  involves a one – stage selection process</a:t>
                </a:r>
              </a:p>
              <a:p>
                <a:pPr marL="900113" indent="-546100" algn="just" rtl="0">
                  <a:buNone/>
                </a:pPr>
                <a:r>
                  <a:rPr lang="en-US" sz="2800" dirty="0"/>
                  <a:t>  </a:t>
                </a:r>
                <a:r>
                  <a:rPr lang="en-US" sz="2800" dirty="0" smtClean="0"/>
                  <a:t>- each subject has an equal and independent chance   of being drawn</a:t>
                </a:r>
              </a:p>
              <a:p>
                <a:pPr marL="0" indent="442913" algn="just" rtl="0">
                  <a:buNone/>
                </a:pPr>
                <a:r>
                  <a:rPr lang="en-US" sz="2800" dirty="0"/>
                  <a:t> </a:t>
                </a:r>
                <a:r>
                  <a:rPr lang="en-US" sz="2800" dirty="0" smtClean="0"/>
                  <a:t>- study population can be identified and listed </a:t>
                </a:r>
              </a:p>
              <a:p>
                <a:pPr algn="just" rtl="0">
                  <a:buFont typeface="Wingdings" pitchFamily="2" charset="2"/>
                  <a:buChar char="q"/>
                </a:pPr>
                <a:r>
                  <a:rPr lang="en-US" sz="2800" dirty="0" smtClean="0"/>
                  <a:t>  Systematic or interval </a:t>
                </a:r>
              </a:p>
              <a:p>
                <a:pPr marL="811213" indent="-368300" algn="just" rtl="0">
                  <a:buNone/>
                </a:pPr>
                <a:r>
                  <a:rPr lang="en-US" sz="2800" dirty="0"/>
                  <a:t> </a:t>
                </a:r>
                <a:r>
                  <a:rPr lang="en-US" sz="2800" dirty="0" smtClean="0"/>
                  <a:t>- selecting elements at equal intervals (e.g. every  fifth, eighth, or twentieth element)</a:t>
                </a:r>
              </a:p>
              <a:p>
                <a:pPr marL="530225" indent="-530225" algn="just" rtl="0">
                  <a:buNone/>
                </a:pPr>
                <a:r>
                  <a:rPr lang="en-US" sz="2800" dirty="0"/>
                  <a:t>  </a:t>
                </a:r>
                <a:r>
                  <a:rPr lang="en-US" sz="2800" dirty="0" smtClean="0"/>
                  <a:t>sampling interval (K)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𝑠𝑖𝑧𝑒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𝑜𝑓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𝑝𝑜𝑝𝑢𝑙𝑎𝑡𝑖𝑜𝑛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𝑠𝑖𝑧𝑒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𝑜𝑓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/>
                          </a:rPr>
                          <m:t>h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𝑠𝑎𝑚𝑝𝑙𝑒</m:t>
                        </m:r>
                      </m:den>
                    </m:f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𝑁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709120"/>
              </a:xfrm>
              <a:blipFill rotWithShape="1">
                <a:blip r:embed="rId2"/>
                <a:stretch>
                  <a:fillRect l="-1630" t="-2720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634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88640"/>
            <a:ext cx="7740352" cy="1143000"/>
          </a:xfrm>
        </p:spPr>
        <p:txBody>
          <a:bodyPr/>
          <a:lstStyle/>
          <a:p>
            <a:pPr rtl="0"/>
            <a:r>
              <a:rPr lang="en-US" dirty="0"/>
              <a:t>Probability or random sampling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412776"/>
            <a:ext cx="8496944" cy="4525963"/>
          </a:xfrm>
        </p:spPr>
        <p:txBody>
          <a:bodyPr/>
          <a:lstStyle/>
          <a:p>
            <a:pPr algn="just" rtl="0"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Stratified random</a:t>
            </a:r>
          </a:p>
          <a:p>
            <a:pPr marL="1608138" indent="-1608138" algn="just" rtl="0">
              <a:buNone/>
            </a:pPr>
            <a:r>
              <a:rPr lang="en-US" dirty="0" smtClean="0"/>
              <a:t>  </a:t>
            </a:r>
            <a:r>
              <a:rPr lang="en-US" sz="2800" dirty="0" smtClean="0"/>
              <a:t>- Adv.       provide representation of a particular segment of population </a:t>
            </a:r>
          </a:p>
          <a:p>
            <a:pPr marL="0" indent="0" algn="just" rtl="0">
              <a:buNone/>
            </a:pPr>
            <a:r>
              <a:rPr lang="en-US" sz="2800" dirty="0"/>
              <a:t> </a:t>
            </a:r>
            <a:r>
              <a:rPr lang="en-US" sz="2800" dirty="0" smtClean="0"/>
              <a:t>-  Dis Adv.            Require extensive knowledge of pop. </a:t>
            </a:r>
          </a:p>
          <a:p>
            <a:pPr marL="0" indent="0" algn="just" rtl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          costly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11</a:t>
            </a:fld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33056"/>
            <a:ext cx="388843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زر إجراء: الأمام أو التالي 4">
            <a:hlinkClick r:id="" action="ppaction://hlinkshowjump?jump=nextslide" highlightClick="1"/>
          </p:cNvPr>
          <p:cNvSpPr/>
          <p:nvPr/>
        </p:nvSpPr>
        <p:spPr>
          <a:xfrm>
            <a:off x="1547664" y="2132856"/>
            <a:ext cx="360040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96952"/>
            <a:ext cx="384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42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Probability or random sampling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smtClean="0"/>
              <a:t>  Cluster random</a:t>
            </a:r>
          </a:p>
          <a:p>
            <a:pPr algn="just" rt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 </a:t>
            </a:r>
            <a:r>
              <a:rPr lang="en-US" sz="2800" dirty="0" smtClean="0"/>
              <a:t>  used in large – scale studies</a:t>
            </a:r>
          </a:p>
          <a:p>
            <a:pPr algn="just" rt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/>
              <a:t> can’t obtain a total listing of some population </a:t>
            </a:r>
          </a:p>
          <a:p>
            <a:pPr algn="just" rt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 </a:t>
            </a:r>
            <a:r>
              <a:rPr lang="en-US" sz="2800" dirty="0" smtClean="0"/>
              <a:t>take places in stages </a:t>
            </a:r>
          </a:p>
          <a:p>
            <a:pPr algn="just" rt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/>
              <a:t> </a:t>
            </a:r>
            <a:r>
              <a:rPr lang="en-US" sz="2800" dirty="0" smtClean="0"/>
              <a:t>Adv.       </a:t>
            </a:r>
            <a:r>
              <a:rPr lang="en-US" sz="2800" dirty="0"/>
              <a:t>m</a:t>
            </a:r>
            <a:r>
              <a:rPr lang="en-US" sz="2800" dirty="0" smtClean="0"/>
              <a:t>ore economical in terms of time &amp;   costs </a:t>
            </a:r>
          </a:p>
          <a:p>
            <a:pPr algn="just" rtl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/>
              <a:t>Dis Adv.       more sampling errors &amp; complexity in statistical data 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12</a:t>
            </a:fld>
            <a:endParaRPr lang="ar-SA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1619672" y="4509120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070450"/>
            <a:ext cx="365125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3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Non- </a:t>
            </a:r>
            <a:r>
              <a:rPr lang="en-US" dirty="0"/>
              <a:t>probability sampling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lnSpc>
                <a:spcPct val="150000"/>
              </a:lnSpc>
            </a:pPr>
            <a:r>
              <a:rPr lang="en-US" dirty="0" smtClean="0"/>
              <a:t>Convenience sampling</a:t>
            </a:r>
          </a:p>
          <a:p>
            <a:pPr algn="just" rtl="0">
              <a:lnSpc>
                <a:spcPct val="150000"/>
              </a:lnSpc>
            </a:pPr>
            <a:r>
              <a:rPr lang="en-US" dirty="0" smtClean="0"/>
              <a:t>Quota sampling</a:t>
            </a:r>
          </a:p>
          <a:p>
            <a:pPr algn="just" rtl="0">
              <a:lnSpc>
                <a:spcPct val="150000"/>
              </a:lnSpc>
            </a:pPr>
            <a:r>
              <a:rPr lang="en-US" dirty="0" smtClean="0"/>
              <a:t>Purposive/ theoretical/ judgmental sampling</a:t>
            </a:r>
          </a:p>
          <a:p>
            <a:pPr algn="just" rtl="0">
              <a:lnSpc>
                <a:spcPct val="150000"/>
              </a:lnSpc>
            </a:pPr>
            <a:r>
              <a:rPr lang="en-US" dirty="0" smtClean="0"/>
              <a:t>Snowball sampling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7018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Non- probability sampling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 fontScale="77500" lnSpcReduction="20000"/>
          </a:bodyPr>
          <a:lstStyle/>
          <a:p>
            <a:pPr algn="just" rtl="0">
              <a:buFont typeface="Wingdings" pitchFamily="2" charset="2"/>
              <a:buChar char="q"/>
            </a:pPr>
            <a:r>
              <a:rPr lang="en-US" dirty="0"/>
              <a:t> Convenience </a:t>
            </a:r>
            <a:r>
              <a:rPr lang="en-US" dirty="0" smtClean="0"/>
              <a:t>sampling</a:t>
            </a:r>
          </a:p>
          <a:p>
            <a:pPr algn="just" rtl="0"/>
            <a:r>
              <a:rPr lang="en-US" dirty="0"/>
              <a:t> </a:t>
            </a:r>
            <a:r>
              <a:rPr lang="en-US" dirty="0" smtClean="0"/>
              <a:t>elements included in sample because they happen in right place at the right time</a:t>
            </a:r>
          </a:p>
          <a:p>
            <a:pPr marL="0" indent="0" algn="just" rtl="0">
              <a:buNone/>
            </a:pPr>
            <a:r>
              <a:rPr lang="en-US" dirty="0" err="1" smtClean="0"/>
              <a:t>e.g</a:t>
            </a:r>
            <a:r>
              <a:rPr lang="en-US" dirty="0" smtClean="0"/>
              <a:t>: first 20 pt. arriving clinic</a:t>
            </a:r>
          </a:p>
          <a:p>
            <a:pPr marL="0" indent="0" algn="just" rtl="0">
              <a:buNone/>
            </a:pPr>
            <a:r>
              <a:rPr lang="en-US" dirty="0"/>
              <a:t> </a:t>
            </a:r>
            <a:r>
              <a:rPr lang="en-US" dirty="0" smtClean="0"/>
              <a:t>Or. Pts. </a:t>
            </a:r>
            <a:r>
              <a:rPr lang="en-US" dirty="0"/>
              <a:t>a</a:t>
            </a:r>
            <a:r>
              <a:rPr lang="en-US" dirty="0" smtClean="0"/>
              <a:t>vailable in a specific ward on a certain day</a:t>
            </a:r>
            <a:endParaRPr lang="en-US" dirty="0"/>
          </a:p>
          <a:p>
            <a:pPr marL="0" indent="0" algn="just" rtl="0">
              <a:buNone/>
            </a:pPr>
            <a:r>
              <a:rPr lang="en-US" dirty="0" smtClean="0"/>
              <a:t> </a:t>
            </a:r>
          </a:p>
          <a:p>
            <a:pPr algn="just" rtl="0">
              <a:buFont typeface="Wingdings" pitchFamily="2" charset="2"/>
              <a:buChar char="q"/>
            </a:pPr>
            <a:r>
              <a:rPr lang="en-US" dirty="0"/>
              <a:t> Quota sampling</a:t>
            </a:r>
          </a:p>
          <a:p>
            <a:pPr algn="just" rtl="0"/>
            <a:r>
              <a:rPr lang="en-US" dirty="0" smtClean="0"/>
              <a:t>Equivalent to stratified sampling</a:t>
            </a:r>
          </a:p>
          <a:p>
            <a:pPr algn="just" rtl="0"/>
            <a:r>
              <a:rPr lang="en-US" dirty="0" smtClean="0"/>
              <a:t>Researcher determine which strata are to be studied</a:t>
            </a:r>
          </a:p>
          <a:p>
            <a:pPr algn="just" rtl="0"/>
            <a:r>
              <a:rPr lang="en-US" dirty="0" smtClean="0"/>
              <a:t>Researcher determine a quota, or number of participants needed for each group.  </a:t>
            </a:r>
            <a:endParaRPr lang="en-US" dirty="0"/>
          </a:p>
          <a:p>
            <a:pPr marL="0" indent="0" algn="just" rtl="0">
              <a:buNone/>
            </a:pPr>
            <a:r>
              <a:rPr lang="en-US" dirty="0" smtClean="0"/>
              <a:t>    proportionate vs</a:t>
            </a:r>
            <a:r>
              <a:rPr lang="en-US" dirty="0"/>
              <a:t>.  disproportionate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609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Non- probability sampling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20000"/>
          </a:bodyPr>
          <a:lstStyle/>
          <a:p>
            <a:pPr algn="just" rtl="0">
              <a:buFont typeface="Wingdings" pitchFamily="2" charset="2"/>
              <a:buChar char="q"/>
            </a:pPr>
            <a:r>
              <a:rPr lang="en-US" dirty="0"/>
              <a:t> </a:t>
            </a:r>
            <a:r>
              <a:rPr lang="en-US" sz="3000" dirty="0"/>
              <a:t>Purposive/ theoretical/ judgmental </a:t>
            </a:r>
            <a:r>
              <a:rPr lang="en-US" sz="3000" dirty="0" smtClean="0"/>
              <a:t>sampling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000" dirty="0" smtClean="0"/>
              <a:t> based on judgment of researcher 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000" dirty="0" smtClean="0"/>
              <a:t>More in qualitative research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000" dirty="0" smtClean="0"/>
              <a:t>Adv. subjects selected based on knowledge of phenomena being studied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000" dirty="0" smtClean="0"/>
              <a:t>Dis Adv. Sampling bias &amp; generalization issue </a:t>
            </a:r>
          </a:p>
          <a:p>
            <a:pPr marL="0" indent="0" algn="just" rtl="0">
              <a:buNone/>
            </a:pPr>
            <a:endParaRPr lang="en-US" sz="3000" dirty="0"/>
          </a:p>
          <a:p>
            <a:pPr algn="just" rtl="0">
              <a:buFont typeface="Wingdings" pitchFamily="2" charset="2"/>
              <a:buChar char="q"/>
            </a:pPr>
            <a:r>
              <a:rPr lang="en-US" sz="3000" dirty="0"/>
              <a:t> Snowball sampling </a:t>
            </a:r>
            <a:endParaRPr lang="en-US" sz="3000" dirty="0" smtClean="0"/>
          </a:p>
          <a:p>
            <a:pPr algn="just" rtl="0">
              <a:buFont typeface="Wingdings" pitchFamily="2" charset="2"/>
              <a:buChar char="§"/>
            </a:pPr>
            <a:r>
              <a:rPr lang="en-US" sz="3000" dirty="0" smtClean="0"/>
              <a:t>Consists of different stages 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000" dirty="0" smtClean="0"/>
              <a:t>Study subjects assist obtaining other potential subjects </a:t>
            </a:r>
          </a:p>
          <a:p>
            <a:pPr algn="just" rtl="0">
              <a:buFont typeface="Wingdings" pitchFamily="2" charset="2"/>
              <a:buChar char="§"/>
            </a:pPr>
            <a:r>
              <a:rPr lang="en-US" sz="3000" dirty="0"/>
              <a:t>e</a:t>
            </a:r>
            <a:r>
              <a:rPr lang="en-US" sz="3000" dirty="0" smtClean="0"/>
              <a:t>.g. research to help people stop smoking </a:t>
            </a:r>
            <a:endParaRPr lang="en-US" sz="3000" dirty="0"/>
          </a:p>
          <a:p>
            <a:pPr algn="l" rtl="0"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653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Autofit/>
          </a:bodyPr>
          <a:lstStyle/>
          <a:p>
            <a:pPr rtl="0"/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>Sample Size </a:t>
            </a:r>
            <a:br>
              <a:rPr lang="en-US" sz="3800" dirty="0" smtClean="0"/>
            </a:br>
            <a:r>
              <a:rPr lang="en-US" sz="3800" dirty="0"/>
              <a:t/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 rtl="0">
              <a:buNone/>
            </a:pPr>
            <a:r>
              <a:rPr lang="en-US" dirty="0"/>
              <a:t>Factors influence determination of sample </a:t>
            </a:r>
            <a:r>
              <a:rPr lang="en-US" dirty="0" smtClean="0"/>
              <a:t>size</a:t>
            </a:r>
          </a:p>
          <a:p>
            <a:pPr marL="0" indent="0" algn="just" rtl="0">
              <a:buNone/>
            </a:pPr>
            <a:endParaRPr lang="en-US" dirty="0" smtClean="0"/>
          </a:p>
          <a:p>
            <a:pPr algn="just" rtl="0"/>
            <a:r>
              <a:rPr lang="en-US" dirty="0" smtClean="0"/>
              <a:t>Precision of data –collection instrument</a:t>
            </a:r>
          </a:p>
          <a:p>
            <a:pPr marL="0" indent="0" algn="ctr" rtl="0">
              <a:buNone/>
            </a:pPr>
            <a:r>
              <a:rPr lang="en-US" dirty="0"/>
              <a:t>  </a:t>
            </a:r>
            <a:r>
              <a:rPr lang="en-US" sz="2200" dirty="0"/>
              <a:t>(less precise the tool, the larger the sample </a:t>
            </a:r>
            <a:r>
              <a:rPr lang="en-US" sz="2200" dirty="0" smtClean="0"/>
              <a:t>needed)</a:t>
            </a:r>
          </a:p>
          <a:p>
            <a:pPr algn="just" rtl="0"/>
            <a:r>
              <a:rPr lang="en-US" sz="3000" dirty="0" smtClean="0"/>
              <a:t>Heterogeneity of the population</a:t>
            </a:r>
          </a:p>
          <a:p>
            <a:pPr marL="0" indent="0" algn="ctr" rtl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sz="2200" dirty="0"/>
              <a:t>(10 subjects for each variable)</a:t>
            </a:r>
          </a:p>
          <a:p>
            <a:pPr algn="just" rtl="0"/>
            <a:r>
              <a:rPr lang="en-US" sz="3000" dirty="0"/>
              <a:t>Incidence of type of subject in the population </a:t>
            </a:r>
          </a:p>
          <a:p>
            <a:pPr marL="0" indent="0" algn="ctr" rtl="0">
              <a:buNone/>
            </a:pPr>
            <a:r>
              <a:rPr lang="en-US" dirty="0" smtClean="0"/>
              <a:t> </a:t>
            </a:r>
            <a:r>
              <a:rPr lang="en-US" sz="2200" dirty="0"/>
              <a:t>(incidence of study phenomenon rare, large number </a:t>
            </a:r>
            <a:r>
              <a:rPr lang="en-US" sz="2200" dirty="0" smtClean="0"/>
              <a:t>required)</a:t>
            </a:r>
          </a:p>
          <a:p>
            <a:pPr marL="0" indent="0" algn="ctr" rtl="0">
              <a:buNone/>
            </a:pPr>
            <a:endParaRPr lang="en-US" sz="2200" dirty="0"/>
          </a:p>
          <a:p>
            <a:pPr marL="0" indent="0" algn="just" rtl="0">
              <a:buNone/>
            </a:pPr>
            <a:endParaRPr lang="en-US" sz="2200" dirty="0"/>
          </a:p>
          <a:p>
            <a:pPr marL="0" indent="0" algn="l" rtl="0">
              <a:buNone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829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Sample Size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968552"/>
          </a:xfrm>
        </p:spPr>
        <p:txBody>
          <a:bodyPr>
            <a:normAutofit/>
          </a:bodyPr>
          <a:lstStyle/>
          <a:p>
            <a:pPr algn="just" rtl="0"/>
            <a:r>
              <a:rPr lang="en-US" sz="3000" dirty="0"/>
              <a:t>The larger the sample, the better it is (not always</a:t>
            </a:r>
            <a:r>
              <a:rPr lang="en-US" sz="3000" dirty="0" smtClean="0"/>
              <a:t>)</a:t>
            </a:r>
          </a:p>
          <a:p>
            <a:pPr algn="just" rtl="0"/>
            <a:r>
              <a:rPr lang="en-US" sz="3000" dirty="0"/>
              <a:t>Sample size not enough can give misleading results</a:t>
            </a:r>
          </a:p>
          <a:p>
            <a:pPr algn="just" rtl="0"/>
            <a:r>
              <a:rPr lang="en-US" sz="3000" dirty="0"/>
              <a:t>Over large – sample  = increase cost , increase complexity of analysis process </a:t>
            </a:r>
            <a:endParaRPr lang="en-US" sz="3000" dirty="0" smtClean="0"/>
          </a:p>
          <a:p>
            <a:pPr algn="just" rtl="0"/>
            <a:endParaRPr lang="en-US" sz="3000" dirty="0"/>
          </a:p>
          <a:p>
            <a:pPr algn="just" rtl="0">
              <a:buFont typeface="Wingdings" pitchFamily="2" charset="2"/>
              <a:buChar char="Ø"/>
            </a:pPr>
            <a:r>
              <a:rPr lang="en-US" sz="3000" dirty="0" smtClean="0"/>
              <a:t>Power Analysis: enable researcher to determine the appropriate sample size </a:t>
            </a:r>
          </a:p>
          <a:p>
            <a:pPr marL="0" indent="0" algn="just" rtl="0">
              <a:buNone/>
            </a:pPr>
            <a:r>
              <a:rPr lang="en-US" sz="3000" dirty="0" smtClean="0"/>
              <a:t>  </a:t>
            </a:r>
            <a:endParaRPr lang="en-US" sz="3000" dirty="0"/>
          </a:p>
          <a:p>
            <a:pPr marL="0" indent="0" algn="just" rtl="0">
              <a:buNone/>
            </a:pPr>
            <a:endParaRPr lang="en-US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482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Power analysis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/>
            <a:r>
              <a:rPr lang="en-US" sz="3000" dirty="0" smtClean="0"/>
              <a:t>Type I error (alpha or </a:t>
            </a:r>
            <a:r>
              <a:rPr lang="el-GR" sz="3000" dirty="0" smtClean="0">
                <a:latin typeface="Arial"/>
                <a:cs typeface="Arial"/>
              </a:rPr>
              <a:t>α</a:t>
            </a:r>
            <a:r>
              <a:rPr lang="en-US" sz="3000" dirty="0" smtClean="0">
                <a:latin typeface="Arial"/>
                <a:cs typeface="Arial"/>
              </a:rPr>
              <a:t> )    0.05</a:t>
            </a:r>
          </a:p>
          <a:p>
            <a:pPr algn="just" rtl="0"/>
            <a:r>
              <a:rPr lang="en-US" sz="3000" dirty="0" smtClean="0">
                <a:latin typeface="Arial"/>
                <a:cs typeface="Arial"/>
              </a:rPr>
              <a:t>Type II error (beta or </a:t>
            </a:r>
            <a:r>
              <a:rPr lang="el-GR" sz="3000" dirty="0" smtClean="0">
                <a:latin typeface="Arial"/>
                <a:cs typeface="Arial"/>
              </a:rPr>
              <a:t>β</a:t>
            </a:r>
            <a:r>
              <a:rPr lang="en-US" sz="3000" dirty="0" smtClean="0">
                <a:latin typeface="Arial"/>
                <a:cs typeface="Arial"/>
              </a:rPr>
              <a:t> )    0.20</a:t>
            </a:r>
          </a:p>
          <a:p>
            <a:pPr algn="just" rtl="0"/>
            <a:r>
              <a:rPr lang="en-US" sz="3000" dirty="0" smtClean="0">
                <a:latin typeface="Arial"/>
                <a:cs typeface="Arial"/>
              </a:rPr>
              <a:t>Power (1 – </a:t>
            </a:r>
            <a:r>
              <a:rPr lang="el-GR" sz="3000" dirty="0" smtClean="0">
                <a:latin typeface="Arial"/>
                <a:cs typeface="Arial"/>
              </a:rPr>
              <a:t>β</a:t>
            </a:r>
            <a:r>
              <a:rPr lang="en-US" sz="3000" dirty="0" smtClean="0">
                <a:latin typeface="Arial"/>
                <a:cs typeface="Arial"/>
              </a:rPr>
              <a:t> )                   0.8</a:t>
            </a:r>
          </a:p>
          <a:p>
            <a:pPr algn="just" rtl="0"/>
            <a:r>
              <a:rPr lang="en-US" sz="3000" dirty="0" smtClean="0">
                <a:latin typeface="Arial"/>
                <a:cs typeface="Arial"/>
              </a:rPr>
              <a:t>Effect size  (∆)</a:t>
            </a:r>
          </a:p>
          <a:p>
            <a:pPr algn="just" rtl="0"/>
            <a:r>
              <a:rPr lang="en-US" sz="3000" dirty="0" smtClean="0">
                <a:latin typeface="Arial"/>
                <a:cs typeface="Arial"/>
              </a:rPr>
              <a:t>The directionality / non directionality         (one-tailed / two –tailed)</a:t>
            </a:r>
            <a:endParaRPr lang="en-US" sz="30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57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Checklist to </a:t>
            </a:r>
            <a:r>
              <a:rPr lang="en-US" sz="4000" dirty="0"/>
              <a:t>evaluate the sampling section </a:t>
            </a:r>
            <a:r>
              <a:rPr lang="en-US" sz="4000" dirty="0" smtClean="0"/>
              <a:t>in research </a:t>
            </a:r>
            <a:r>
              <a:rPr lang="en-US" sz="4000" dirty="0"/>
              <a:t>proposal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2800" dirty="0" smtClean="0"/>
              <a:t>Are the target pop. &amp; sample described?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2800" dirty="0" smtClean="0"/>
              <a:t>Was a probability </a:t>
            </a:r>
            <a:r>
              <a:rPr lang="en-US" sz="2800" dirty="0"/>
              <a:t>or </a:t>
            </a:r>
            <a:r>
              <a:rPr lang="en-US" sz="2800" dirty="0" smtClean="0"/>
              <a:t>non-probability </a:t>
            </a:r>
            <a:r>
              <a:rPr lang="en-US" sz="2800" dirty="0"/>
              <a:t>sampling </a:t>
            </a:r>
            <a:r>
              <a:rPr lang="en-US" sz="2800" dirty="0" smtClean="0"/>
              <a:t>method used?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2800" dirty="0" smtClean="0"/>
              <a:t>Is specific sampling method or technique named and described?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2800" dirty="0" smtClean="0"/>
              <a:t>Does type of sample fit with type of design?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2800" dirty="0"/>
              <a:t>Does type of sample fit with </a:t>
            </a:r>
            <a:r>
              <a:rPr lang="en-US" sz="2800" dirty="0" smtClean="0"/>
              <a:t>purpose of study?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2800" dirty="0" smtClean="0"/>
              <a:t>Are inclusion or eligibility &amp; exclusion criteria listed?</a:t>
            </a:r>
          </a:p>
          <a:p>
            <a:pPr algn="just" rtl="0">
              <a:buFont typeface="Wingdings" pitchFamily="2" charset="2"/>
              <a:buChar char="Ø"/>
            </a:pPr>
            <a:r>
              <a:rPr lang="en-US" sz="2800" dirty="0" smtClean="0"/>
              <a:t>Is the sample size &amp; power analysis calculated?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027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204864"/>
            <a:ext cx="8229600" cy="1143000"/>
          </a:xfrm>
        </p:spPr>
        <p:txBody>
          <a:bodyPr/>
          <a:lstStyle/>
          <a:p>
            <a:r>
              <a:rPr lang="en-US" dirty="0"/>
              <a:t>Exercises 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045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lnSpc>
                <a:spcPct val="150000"/>
              </a:lnSpc>
            </a:pPr>
            <a:r>
              <a:rPr lang="en-US" sz="3000" dirty="0" smtClean="0"/>
              <a:t>Sampling is a powerful tool for health research </a:t>
            </a:r>
          </a:p>
          <a:p>
            <a:pPr algn="just" rtl="0">
              <a:lnSpc>
                <a:spcPct val="150000"/>
              </a:lnSpc>
            </a:pPr>
            <a:r>
              <a:rPr lang="en-US" sz="3000" dirty="0" smtClean="0"/>
              <a:t>Well –designed samples require careful planning </a:t>
            </a:r>
          </a:p>
          <a:p>
            <a:pPr algn="just" rtl="0">
              <a:lnSpc>
                <a:spcPct val="150000"/>
              </a:lnSpc>
            </a:pPr>
            <a:r>
              <a:rPr lang="en-US" sz="3000" dirty="0" smtClean="0"/>
              <a:t>Ability to generalization is not completely certain</a:t>
            </a:r>
          </a:p>
          <a:p>
            <a:pPr marL="0" indent="0" algn="l" rtl="0">
              <a:buNone/>
            </a:pPr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809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/>
              <a:t>Thank you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50937" y="2132856"/>
            <a:ext cx="8229600" cy="4525963"/>
          </a:xfrm>
        </p:spPr>
        <p:txBody>
          <a:bodyPr/>
          <a:lstStyle/>
          <a:p>
            <a:pPr marL="0" indent="0" algn="ctr" rtl="0">
              <a:buNone/>
            </a:pPr>
            <a:r>
              <a:rPr lang="en-US" sz="3600" dirty="0" smtClean="0"/>
              <a:t>Questions or Comments 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22</a:t>
            </a:fld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772916"/>
            <a:ext cx="3444974" cy="238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899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966</Words>
  <Application>Microsoft Office PowerPoint</Application>
  <PresentationFormat>عرض على الشاشة (3:4)‏</PresentationFormat>
  <Paragraphs>183</Paragraphs>
  <Slides>22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سمة Office</vt:lpstr>
      <vt:lpstr>Health Research Methods, PHHI 522</vt:lpstr>
      <vt:lpstr>Learning Objectives:</vt:lpstr>
      <vt:lpstr>Sampling Concepts</vt:lpstr>
      <vt:lpstr>Sampling Concepts:</vt:lpstr>
      <vt:lpstr>Sampling Concepts:</vt:lpstr>
      <vt:lpstr>Sampling Approaches</vt:lpstr>
      <vt:lpstr>Probability or random sampling</vt:lpstr>
      <vt:lpstr> Non- probability sampling  </vt:lpstr>
      <vt:lpstr> Probability or random sampling: </vt:lpstr>
      <vt:lpstr>Probability or random sampling</vt:lpstr>
      <vt:lpstr>Probability or random sampling</vt:lpstr>
      <vt:lpstr>Probability or random sampling</vt:lpstr>
      <vt:lpstr> Non- probability sampling  </vt:lpstr>
      <vt:lpstr>Non- probability sampling</vt:lpstr>
      <vt:lpstr>Non- probability sampling</vt:lpstr>
      <vt:lpstr>  Sample Size   </vt:lpstr>
      <vt:lpstr> Sample Size </vt:lpstr>
      <vt:lpstr>Power analysis</vt:lpstr>
      <vt:lpstr> Checklist to evaluate the sampling section in research proposal  </vt:lpstr>
      <vt:lpstr>Exercises </vt:lpstr>
      <vt:lpstr>Conclusion 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Research Methods, PHHI 522</dc:title>
  <dc:creator>miroo</dc:creator>
  <cp:lastModifiedBy>miroo</cp:lastModifiedBy>
  <cp:revision>46</cp:revision>
  <dcterms:created xsi:type="dcterms:W3CDTF">2019-10-15T16:06:12Z</dcterms:created>
  <dcterms:modified xsi:type="dcterms:W3CDTF">2019-10-22T15:33:14Z</dcterms:modified>
</cp:coreProperties>
</file>