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13"/>
  </p:notesMasterIdLst>
  <p:sldIdLst>
    <p:sldId id="256" r:id="rId2"/>
    <p:sldId id="257" r:id="rId3"/>
    <p:sldId id="258" r:id="rId4"/>
    <p:sldId id="261" r:id="rId5"/>
    <p:sldId id="262" r:id="rId6"/>
    <p:sldId id="263" r:id="rId7"/>
    <p:sldId id="264" r:id="rId8"/>
    <p:sldId id="265" r:id="rId9"/>
    <p:sldId id="266" r:id="rId10"/>
    <p:sldId id="267" r:id="rId11"/>
    <p:sldId id="268"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70" d="100"/>
          <a:sy n="70" d="100"/>
        </p:scale>
        <p:origin x="73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CECFBF-09DC-42A0-814C-DB3A3016C62C}" type="datetimeFigureOut">
              <a:rPr lang="en-US" smtClean="0"/>
              <a:t>4/11/2019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E593C1-9B64-4691-ABD7-2E28EA170710}" type="slidenum">
              <a:rPr lang="en-US" smtClean="0"/>
              <a:t>‹#›</a:t>
            </a:fld>
            <a:endParaRPr lang="en-US"/>
          </a:p>
        </p:txBody>
      </p:sp>
    </p:spTree>
    <p:extLst>
      <p:ext uri="{BB962C8B-B14F-4D97-AF65-F5344CB8AC3E}">
        <p14:creationId xmlns:p14="http://schemas.microsoft.com/office/powerpoint/2010/main" val="3820539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Samsung and apple business organization are the leading brands in massive sales of electronic in the globe. Both Apple and Samsung change with a change in technological advancement thus meeting customers’ needs and wants. Apple business organization was established by Steve Wozniak, Steve Jobs and Ronald Wayne in 1976 (</a:t>
            </a:r>
            <a:r>
              <a:rPr lang="en-US" sz="1200" kern="1200" dirty="0" err="1" smtClean="0">
                <a:solidFill>
                  <a:schemeClr val="tx1"/>
                </a:solidFill>
                <a:effectLst/>
                <a:latin typeface="Times New Roman" panose="02020603050405020304" pitchFamily="18" charset="0"/>
                <a:ea typeface="+mn-ea"/>
                <a:cs typeface="Times New Roman" panose="02020603050405020304" pitchFamily="18" charset="0"/>
              </a:rPr>
              <a:t>Heracleous</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 2013). Apple was launched as a computer business company. Apple business organization produces products such as iPods, iTunes, iTouch, iCloud, Macintosh laptops, desktops, and computers.</a:t>
            </a:r>
          </a:p>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 Samsung is also an outstanding organization as it has established its brand across the world. It operates a variety of electronic appliances and technology. Samsung is a South Korea based company but operates mostly in Europe, Asia, and the United States. Samsun entered the electronic industry in 1960.</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4E593C1-9B64-4691-ABD7-2E28EA170710}" type="slidenum">
              <a:rPr lang="en-US" smtClean="0"/>
              <a:t>2</a:t>
            </a:fld>
            <a:endParaRPr lang="en-US"/>
          </a:p>
        </p:txBody>
      </p:sp>
    </p:spTree>
    <p:extLst>
      <p:ext uri="{BB962C8B-B14F-4D97-AF65-F5344CB8AC3E}">
        <p14:creationId xmlns:p14="http://schemas.microsoft.com/office/powerpoint/2010/main" val="27996748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Since Apple and Samsung companies are in fierce completion of the Smartphone market, they do employ different market strategies. Apple being the pioneer of smartphones it uses blue ocean strategy (</a:t>
            </a:r>
            <a:r>
              <a:rPr lang="en-US" sz="1200" kern="1200" dirty="0" err="1" smtClean="0">
                <a:solidFill>
                  <a:schemeClr val="tx1"/>
                </a:solidFill>
                <a:effectLst/>
                <a:latin typeface="Times New Roman" panose="02020603050405020304" pitchFamily="18" charset="0"/>
                <a:ea typeface="+mn-ea"/>
                <a:cs typeface="Times New Roman" panose="02020603050405020304" pitchFamily="18" charset="0"/>
              </a:rPr>
              <a:t>Jaruzelski</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 </a:t>
            </a:r>
            <a:r>
              <a:rPr lang="en-US" sz="1200" kern="1200" dirty="0" err="1" smtClean="0">
                <a:solidFill>
                  <a:schemeClr val="tx1"/>
                </a:solidFill>
                <a:effectLst/>
                <a:latin typeface="Times New Roman" panose="02020603050405020304" pitchFamily="18" charset="0"/>
                <a:ea typeface="+mn-ea"/>
                <a:cs typeface="Times New Roman" panose="02020603050405020304" pitchFamily="18" charset="0"/>
              </a:rPr>
              <a:t>Loehr</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 and  Holman 2011). </a:t>
            </a:r>
            <a:r>
              <a:rPr lang="en-US" dirty="0" smtClean="0">
                <a:latin typeface="Times New Roman" panose="02020603050405020304" pitchFamily="18" charset="0"/>
                <a:cs typeface="Times New Roman" panose="02020603050405020304" pitchFamily="18" charset="0"/>
              </a:rPr>
              <a:t>It uses blue ocean strategy.</a:t>
            </a:r>
          </a:p>
          <a:p>
            <a:r>
              <a:rPr lang="en-US" dirty="0" smtClean="0">
                <a:latin typeface="Times New Roman" panose="02020603050405020304" pitchFamily="18" charset="0"/>
                <a:cs typeface="Times New Roman" panose="02020603050405020304" pitchFamily="18" charset="0"/>
              </a:rPr>
              <a:t>the Apple company immune to new entrant following Porter's five forces.</a:t>
            </a:r>
          </a:p>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Samsung Company uses a red ocean strategy. The red strategy involves a company to work on an already existing product, but it exploits existing product weaknesses and develops on them to gain a competitive advantage</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4E593C1-9B64-4691-ABD7-2E28EA170710}" type="slidenum">
              <a:rPr lang="en-US" smtClean="0"/>
              <a:t>3</a:t>
            </a:fld>
            <a:endParaRPr lang="en-US"/>
          </a:p>
        </p:txBody>
      </p:sp>
    </p:spTree>
    <p:extLst>
      <p:ext uri="{BB962C8B-B14F-4D97-AF65-F5344CB8AC3E}">
        <p14:creationId xmlns:p14="http://schemas.microsoft.com/office/powerpoint/2010/main" val="34215689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The Apple Company is focusing on improving its competitive position by enhancing the already existing iPhone products rather than focusing on producing a new, different type of smartphone (Lee and Lee 2007). Thus, the apple company focus on improving its existing products since carrying out research to produce a new and unique product will cost the organization a considerable amount of money and time. For example, iPhone 4 did not have tangible innovation; thus the company improved its size and other features introducing iPhone 5 in the smartphone market.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4E593C1-9B64-4691-ABD7-2E28EA170710}" type="slidenum">
              <a:rPr lang="en-US" smtClean="0"/>
              <a:t>4</a:t>
            </a:fld>
            <a:endParaRPr lang="en-US"/>
          </a:p>
        </p:txBody>
      </p:sp>
    </p:spTree>
    <p:extLst>
      <p:ext uri="{BB962C8B-B14F-4D97-AF65-F5344CB8AC3E}">
        <p14:creationId xmlns:p14="http://schemas.microsoft.com/office/powerpoint/2010/main" val="16833971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As noticed earlier  main competitive strategy of Samsung Company is building on the inadequacies of its smartphone competitors. Unlike Apple, Company Samsung invests almost 6% of its total revenues on research (Olsen, 2011). Also, Samsung invests heavily on its marketing thus reaching out to new potential customers in the globe. As I did mention earlier, Samsung floods the smartphone market with a new smartphone of different types targeting to varying customers from different dynamics.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4E593C1-9B64-4691-ABD7-2E28EA170710}" type="slidenum">
              <a:rPr lang="en-US" smtClean="0"/>
              <a:t>5</a:t>
            </a:fld>
            <a:endParaRPr lang="en-US"/>
          </a:p>
        </p:txBody>
      </p:sp>
    </p:spTree>
    <p:extLst>
      <p:ext uri="{BB962C8B-B14F-4D97-AF65-F5344CB8AC3E}">
        <p14:creationId xmlns:p14="http://schemas.microsoft.com/office/powerpoint/2010/main" val="3248342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In the market. Apple is likely to create a variety of new products to meets the needs and wants of its customers, as it is one of the main weakness being exploited by the majority of its competitors such as Samsung. Also, Apple needs to indulge in product advertising as it will attract most customers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4E593C1-9B64-4691-ABD7-2E28EA170710}" type="slidenum">
              <a:rPr lang="en-US" smtClean="0"/>
              <a:t>6</a:t>
            </a:fld>
            <a:endParaRPr lang="en-US"/>
          </a:p>
        </p:txBody>
      </p:sp>
    </p:spTree>
    <p:extLst>
      <p:ext uri="{BB962C8B-B14F-4D97-AF65-F5344CB8AC3E}">
        <p14:creationId xmlns:p14="http://schemas.microsoft.com/office/powerpoint/2010/main" val="15230120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Samsung is likely to change this competitive strategy in the future. Besides, Samsung Competitive force lies in research. It means Samsung Company need to invest more on research to come up with that unique product. Thus, it will be possible to turn around smartphone market favor on itself however Samsung companies had to establish a measure to ensure that research on a new product does not take long as it might limit Samsung from flooding the smartphone market with new phones.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4E593C1-9B64-4691-ABD7-2E28EA170710}" type="slidenum">
              <a:rPr lang="en-US" smtClean="0"/>
              <a:t>7</a:t>
            </a:fld>
            <a:endParaRPr lang="en-US"/>
          </a:p>
        </p:txBody>
      </p:sp>
    </p:spTree>
    <p:extLst>
      <p:ext uri="{BB962C8B-B14F-4D97-AF65-F5344CB8AC3E}">
        <p14:creationId xmlns:p14="http://schemas.microsoft.com/office/powerpoint/2010/main" val="13200450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Samsung Company lacks innovation; thus it waits for its competitors to come up with a product then develops on its own with improving on its competitors’ products (Chang Kim, and </a:t>
            </a:r>
            <a:r>
              <a:rPr lang="en-US" sz="1200" kern="1200" dirty="0" err="1" smtClean="0">
                <a:solidFill>
                  <a:schemeClr val="tx1"/>
                </a:solidFill>
                <a:effectLst/>
                <a:latin typeface="Times New Roman" panose="02020603050405020304" pitchFamily="18" charset="0"/>
                <a:ea typeface="+mn-ea"/>
                <a:cs typeface="Times New Roman" panose="02020603050405020304" pitchFamily="18" charset="0"/>
              </a:rPr>
              <a:t>Joo</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 2013). This strategy of improving on other companies’ product might backfire in the future as customers might think that Samsung Company duplicates rather than manufacturing unique products.</a:t>
            </a:r>
          </a:p>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Although Samsung has filled in the market niche through the production of low priced products to apple, this might make Samsung vulnerable as customers might think that Samsung offers low-quality products.</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4E593C1-9B64-4691-ABD7-2E28EA170710}" type="slidenum">
              <a:rPr lang="en-US" smtClean="0"/>
              <a:t>8</a:t>
            </a:fld>
            <a:endParaRPr lang="en-US"/>
          </a:p>
        </p:txBody>
      </p:sp>
    </p:spTree>
    <p:extLst>
      <p:ext uri="{BB962C8B-B14F-4D97-AF65-F5344CB8AC3E}">
        <p14:creationId xmlns:p14="http://schemas.microsoft.com/office/powerpoint/2010/main" val="21933370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While on the other hand Apple company lack product diversification as it only manufactures one product line that iPhone for the smartphone market.</a:t>
            </a:r>
          </a:p>
          <a:p>
            <a:endParaRPr lang="en-US" dirty="0"/>
          </a:p>
        </p:txBody>
      </p:sp>
      <p:sp>
        <p:nvSpPr>
          <p:cNvPr id="4" name="Slide Number Placeholder 3"/>
          <p:cNvSpPr>
            <a:spLocks noGrp="1"/>
          </p:cNvSpPr>
          <p:nvPr>
            <p:ph type="sldNum" sz="quarter" idx="10"/>
          </p:nvPr>
        </p:nvSpPr>
        <p:spPr/>
        <p:txBody>
          <a:bodyPr/>
          <a:lstStyle/>
          <a:p>
            <a:fld id="{C4E593C1-9B64-4691-ABD7-2E28EA170710}" type="slidenum">
              <a:rPr lang="en-US" smtClean="0"/>
              <a:t>9</a:t>
            </a:fld>
            <a:endParaRPr lang="en-US"/>
          </a:p>
        </p:txBody>
      </p:sp>
    </p:spTree>
    <p:extLst>
      <p:ext uri="{BB962C8B-B14F-4D97-AF65-F5344CB8AC3E}">
        <p14:creationId xmlns:p14="http://schemas.microsoft.com/office/powerpoint/2010/main" val="29697410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Apple was the dominant smartphone producer before Samsung overthrew it. Thus, it means that Apple Company thrives on retaining its initial position in the smartphone market. While Samsung, on the other hand, thrives on retaining its acquired competitive advantages over Apple company. For instance, the growth of Samsung Company can be attributed to its competitive strategy of flooding the smartphone market with a new, unique, variety of smartphones in the market for an extended period of time.</a:t>
            </a:r>
          </a:p>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Moreover, Samsung products are relatively cheap compared to the apple products. As discussed before, Samsung develops its products.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4E593C1-9B64-4691-ABD7-2E28EA170710}" type="slidenum">
              <a:rPr lang="en-US" smtClean="0"/>
              <a:t>10</a:t>
            </a:fld>
            <a:endParaRPr lang="en-US"/>
          </a:p>
        </p:txBody>
      </p:sp>
    </p:spTree>
    <p:extLst>
      <p:ext uri="{BB962C8B-B14F-4D97-AF65-F5344CB8AC3E}">
        <p14:creationId xmlns:p14="http://schemas.microsoft.com/office/powerpoint/2010/main" val="29064382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F785D7CA-2F09-4FC1-AFEE-6F061AFB3E08}" type="datetimeFigureOut">
              <a:rPr lang="en-US" smtClean="0"/>
              <a:t>4/11/2019</a:t>
            </a:fld>
            <a:endParaRPr lang="en-US"/>
          </a:p>
        </p:txBody>
      </p:sp>
      <p:sp>
        <p:nvSpPr>
          <p:cNvPr id="5" name="Footer Placeholder 4"/>
          <p:cNvSpPr>
            <a:spLocks noGrp="1"/>
          </p:cNvSpPr>
          <p:nvPr>
            <p:ph type="ftr" sz="quarter" idx="11"/>
          </p:nvPr>
        </p:nvSpPr>
        <p:spPr>
          <a:xfrm>
            <a:off x="1371600" y="4323845"/>
            <a:ext cx="6400800" cy="365125"/>
          </a:xfrm>
        </p:spPr>
        <p:txBody>
          <a:bodyPr/>
          <a:lstStyle/>
          <a:p>
            <a:endParaRPr lang="en-US"/>
          </a:p>
        </p:txBody>
      </p:sp>
      <p:sp>
        <p:nvSpPr>
          <p:cNvPr id="6" name="Slide Number Placeholder 5"/>
          <p:cNvSpPr>
            <a:spLocks noGrp="1"/>
          </p:cNvSpPr>
          <p:nvPr>
            <p:ph type="sldNum" sz="quarter" idx="12"/>
          </p:nvPr>
        </p:nvSpPr>
        <p:spPr>
          <a:xfrm>
            <a:off x="8077200" y="1430866"/>
            <a:ext cx="2743200" cy="365125"/>
          </a:xfrm>
        </p:spPr>
        <p:txBody>
          <a:bodyPr/>
          <a:lstStyle/>
          <a:p>
            <a:fld id="{BDD4CB09-BDEB-49F0-8E74-1245C0CEE326}" type="slidenum">
              <a:rPr lang="en-US" smtClean="0"/>
              <a:t>‹#›</a:t>
            </a:fld>
            <a:endParaRPr lang="en-US"/>
          </a:p>
        </p:txBody>
      </p:sp>
    </p:spTree>
    <p:extLst>
      <p:ext uri="{BB962C8B-B14F-4D97-AF65-F5344CB8AC3E}">
        <p14:creationId xmlns:p14="http://schemas.microsoft.com/office/powerpoint/2010/main" val="439973976"/>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785D7CA-2F09-4FC1-AFEE-6F061AFB3E08}" type="datetimeFigureOut">
              <a:rPr lang="en-US" smtClean="0"/>
              <a:t>4/11/2019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4CB09-BDEB-49F0-8E74-1245C0CEE326}" type="slidenum">
              <a:rPr lang="en-US" smtClean="0"/>
              <a:t>‹#›</a:t>
            </a:fld>
            <a:endParaRPr lang="en-US"/>
          </a:p>
        </p:txBody>
      </p:sp>
    </p:spTree>
    <p:extLst>
      <p:ext uri="{BB962C8B-B14F-4D97-AF65-F5344CB8AC3E}">
        <p14:creationId xmlns:p14="http://schemas.microsoft.com/office/powerpoint/2010/main" val="2863477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F785D7CA-2F09-4FC1-AFEE-6F061AFB3E08}" type="datetimeFigureOut">
              <a:rPr lang="en-US" smtClean="0"/>
              <a:t>4/11/2019</a:t>
            </a:fld>
            <a:endParaRPr lang="en-US"/>
          </a:p>
        </p:txBody>
      </p:sp>
      <p:sp>
        <p:nvSpPr>
          <p:cNvPr id="5" name="Footer Placeholder 4"/>
          <p:cNvSpPr>
            <a:spLocks noGrp="1"/>
          </p:cNvSpPr>
          <p:nvPr>
            <p:ph type="ftr" sz="quarter" idx="11"/>
          </p:nvPr>
        </p:nvSpPr>
        <p:spPr>
          <a:xfrm>
            <a:off x="685800" y="381001"/>
            <a:ext cx="6991492" cy="36406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BDD4CB09-BDEB-49F0-8E74-1245C0CEE326}" type="slidenum">
              <a:rPr lang="en-US" smtClean="0"/>
              <a:t>‹#›</a:t>
            </a:fld>
            <a:endParaRPr lang="en-US"/>
          </a:p>
        </p:txBody>
      </p:sp>
    </p:spTree>
    <p:extLst>
      <p:ext uri="{BB962C8B-B14F-4D97-AF65-F5344CB8AC3E}">
        <p14:creationId xmlns:p14="http://schemas.microsoft.com/office/powerpoint/2010/main" val="783419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785D7CA-2F09-4FC1-AFEE-6F061AFB3E08}" type="datetimeFigureOut">
              <a:rPr lang="en-US" smtClean="0"/>
              <a:t>4/11/2019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4CB09-BDEB-49F0-8E74-1245C0CEE326}" type="slidenum">
              <a:rPr lang="en-US" smtClean="0"/>
              <a:t>‹#›</a:t>
            </a:fld>
            <a:endParaRPr lang="en-US"/>
          </a:p>
        </p:txBody>
      </p:sp>
    </p:spTree>
    <p:extLst>
      <p:ext uri="{BB962C8B-B14F-4D97-AF65-F5344CB8AC3E}">
        <p14:creationId xmlns:p14="http://schemas.microsoft.com/office/powerpoint/2010/main" val="38695645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785D7CA-2F09-4FC1-AFEE-6F061AFB3E08}" type="datetimeFigureOut">
              <a:rPr lang="en-US" smtClean="0"/>
              <a:t>4/11/2019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DD4CB09-BDEB-49F0-8E74-1245C0CEE326}" type="slidenum">
              <a:rPr lang="en-US" smtClean="0"/>
              <a:t>‹#›</a:t>
            </a:fld>
            <a:endParaRPr lang="en-US"/>
          </a:p>
        </p:txBody>
      </p:sp>
    </p:spTree>
    <p:extLst>
      <p:ext uri="{BB962C8B-B14F-4D97-AF65-F5344CB8AC3E}">
        <p14:creationId xmlns:p14="http://schemas.microsoft.com/office/powerpoint/2010/main" val="3584334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785D7CA-2F09-4FC1-AFEE-6F061AFB3E08}" type="datetimeFigureOut">
              <a:rPr lang="en-US" smtClean="0"/>
              <a:t>4/11/2019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DD4CB09-BDEB-49F0-8E74-1245C0CEE326}" type="slidenum">
              <a:rPr lang="en-US" smtClean="0"/>
              <a:t>‹#›</a:t>
            </a:fld>
            <a:endParaRPr lang="en-US"/>
          </a:p>
        </p:txBody>
      </p:sp>
    </p:spTree>
    <p:extLst>
      <p:ext uri="{BB962C8B-B14F-4D97-AF65-F5344CB8AC3E}">
        <p14:creationId xmlns:p14="http://schemas.microsoft.com/office/powerpoint/2010/main" val="3871498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85D7CA-2F09-4FC1-AFEE-6F061AFB3E08}" type="datetimeFigureOut">
              <a:rPr lang="en-US" smtClean="0"/>
              <a:t>4/11/2019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DD4CB09-BDEB-49F0-8E74-1245C0CEE326}" type="slidenum">
              <a:rPr lang="en-US" smtClean="0"/>
              <a:t>‹#›</a:t>
            </a:fld>
            <a:endParaRPr lang="en-US"/>
          </a:p>
        </p:txBody>
      </p:sp>
    </p:spTree>
    <p:extLst>
      <p:ext uri="{BB962C8B-B14F-4D97-AF65-F5344CB8AC3E}">
        <p14:creationId xmlns:p14="http://schemas.microsoft.com/office/powerpoint/2010/main" val="2473564454"/>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smtClean="0"/>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785D7CA-2F09-4FC1-AFEE-6F061AFB3E08}" type="datetimeFigureOut">
              <a:rPr lang="en-US" smtClean="0"/>
              <a:t>4/11/2019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4CB09-BDEB-49F0-8E74-1245C0CEE326}" type="slidenum">
              <a:rPr lang="en-US" smtClean="0"/>
              <a:t>‹#›</a:t>
            </a:fld>
            <a:endParaRPr lang="en-US"/>
          </a:p>
        </p:txBody>
      </p:sp>
    </p:spTree>
    <p:extLst>
      <p:ext uri="{BB962C8B-B14F-4D97-AF65-F5344CB8AC3E}">
        <p14:creationId xmlns:p14="http://schemas.microsoft.com/office/powerpoint/2010/main" val="549235392"/>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785D7CA-2F09-4FC1-AFEE-6F061AFB3E08}" type="datetimeFigureOut">
              <a:rPr lang="en-US" smtClean="0"/>
              <a:t>4/11/2019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4CB09-BDEB-49F0-8E74-1245C0CEE326}" type="slidenum">
              <a:rPr lang="en-US" smtClean="0"/>
              <a:t>‹#›</a:t>
            </a:fld>
            <a:endParaRPr lang="en-US"/>
          </a:p>
        </p:txBody>
      </p:sp>
    </p:spTree>
    <p:extLst>
      <p:ext uri="{BB962C8B-B14F-4D97-AF65-F5344CB8AC3E}">
        <p14:creationId xmlns:p14="http://schemas.microsoft.com/office/powerpoint/2010/main" val="3364081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785D7CA-2F09-4FC1-AFEE-6F061AFB3E08}" type="datetimeFigureOut">
              <a:rPr lang="en-US" smtClean="0"/>
              <a:t>4/11/2019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D4CB09-BDEB-49F0-8E74-1245C0CEE326}" type="slidenum">
              <a:rPr lang="en-US" smtClean="0"/>
              <a:t>‹#›</a:t>
            </a:fld>
            <a:endParaRPr lang="en-US"/>
          </a:p>
        </p:txBody>
      </p:sp>
    </p:spTree>
    <p:extLst>
      <p:ext uri="{BB962C8B-B14F-4D97-AF65-F5344CB8AC3E}">
        <p14:creationId xmlns:p14="http://schemas.microsoft.com/office/powerpoint/2010/main" val="40896765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F785D7CA-2F09-4FC1-AFEE-6F061AFB3E08}" type="datetimeFigureOut">
              <a:rPr lang="en-US" smtClean="0"/>
              <a:t>4/11/2019</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BDD4CB09-BDEB-49F0-8E74-1245C0CEE326}" type="slidenum">
              <a:rPr lang="en-US" smtClean="0"/>
              <a:t>‹#›</a:t>
            </a:fld>
            <a:endParaRPr lang="en-US"/>
          </a:p>
        </p:txBody>
      </p:sp>
    </p:spTree>
    <p:extLst>
      <p:ext uri="{BB962C8B-B14F-4D97-AF65-F5344CB8AC3E}">
        <p14:creationId xmlns:p14="http://schemas.microsoft.com/office/powerpoint/2010/main" val="2599509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F785D7CA-2F09-4FC1-AFEE-6F061AFB3E08}" type="datetimeFigureOut">
              <a:rPr lang="en-US" smtClean="0"/>
              <a:t>4/11/2019</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BDD4CB09-BDEB-49F0-8E74-1245C0CEE326}" type="slidenum">
              <a:rPr lang="en-US" smtClean="0"/>
              <a:t>‹#›</a:t>
            </a:fld>
            <a:endParaRPr lang="en-US"/>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71199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F785D7CA-2F09-4FC1-AFEE-6F061AFB3E08}" type="datetimeFigureOut">
              <a:rPr lang="en-US" smtClean="0"/>
              <a:t>4/11/2019</a:t>
            </a:fld>
            <a:endParaRPr lang="en-US"/>
          </a:p>
        </p:txBody>
      </p:sp>
      <p:sp>
        <p:nvSpPr>
          <p:cNvPr id="6" name="Footer Placeholder 5"/>
          <p:cNvSpPr>
            <a:spLocks noGrp="1"/>
          </p:cNvSpPr>
          <p:nvPr>
            <p:ph type="ftr" sz="quarter" idx="11"/>
          </p:nvPr>
        </p:nvSpPr>
        <p:spPr>
          <a:xfrm>
            <a:off x="685800" y="378883"/>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BDD4CB09-BDEB-49F0-8E74-1245C0CEE326}" type="slidenum">
              <a:rPr lang="en-US" smtClean="0"/>
              <a:t>‹#›</a:t>
            </a:fld>
            <a:endParaRPr lang="en-US"/>
          </a:p>
        </p:txBody>
      </p:sp>
    </p:spTree>
    <p:extLst>
      <p:ext uri="{BB962C8B-B14F-4D97-AF65-F5344CB8AC3E}">
        <p14:creationId xmlns:p14="http://schemas.microsoft.com/office/powerpoint/2010/main" val="31601979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F785D7CA-2F09-4FC1-AFEE-6F061AFB3E08}" type="datetimeFigureOut">
              <a:rPr lang="en-US" smtClean="0"/>
              <a:t>4/11/2019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DD4CB09-BDEB-49F0-8E74-1245C0CEE326}" type="slidenum">
              <a:rPr lang="en-US" smtClean="0"/>
              <a:t>‹#›</a:t>
            </a:fld>
            <a:endParaRPr lang="en-US"/>
          </a:p>
        </p:txBody>
      </p:sp>
    </p:spTree>
    <p:extLst>
      <p:ext uri="{BB962C8B-B14F-4D97-AF65-F5344CB8AC3E}">
        <p14:creationId xmlns:p14="http://schemas.microsoft.com/office/powerpoint/2010/main" val="12371122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F785D7CA-2F09-4FC1-AFEE-6F061AFB3E08}" type="datetimeFigureOut">
              <a:rPr lang="en-US" smtClean="0"/>
              <a:t>4/11/2019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DD4CB09-BDEB-49F0-8E74-1245C0CEE326}" type="slidenum">
              <a:rPr lang="en-US" smtClean="0"/>
              <a:t>‹#›</a:t>
            </a:fld>
            <a:endParaRPr lang="en-US"/>
          </a:p>
        </p:txBody>
      </p:sp>
    </p:spTree>
    <p:extLst>
      <p:ext uri="{BB962C8B-B14F-4D97-AF65-F5344CB8AC3E}">
        <p14:creationId xmlns:p14="http://schemas.microsoft.com/office/powerpoint/2010/main" val="35839434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785D7CA-2F09-4FC1-AFEE-6F061AFB3E08}" type="datetimeFigureOut">
              <a:rPr lang="en-US" smtClean="0"/>
              <a:t>4/11/2019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D4CB09-BDEB-49F0-8E74-1245C0CEE326}" type="slidenum">
              <a:rPr lang="en-US" smtClean="0"/>
              <a:t>‹#›</a:t>
            </a:fld>
            <a:endParaRPr lang="en-US"/>
          </a:p>
        </p:txBody>
      </p:sp>
    </p:spTree>
    <p:extLst>
      <p:ext uri="{BB962C8B-B14F-4D97-AF65-F5344CB8AC3E}">
        <p14:creationId xmlns:p14="http://schemas.microsoft.com/office/powerpoint/2010/main" val="30170674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F785D7CA-2F09-4FC1-AFEE-6F061AFB3E08}" type="datetimeFigureOut">
              <a:rPr lang="en-US" smtClean="0"/>
              <a:t>4/11/2019</a:t>
            </a:fld>
            <a:endParaRPr lang="en-US"/>
          </a:p>
        </p:txBody>
      </p:sp>
      <p:sp>
        <p:nvSpPr>
          <p:cNvPr id="5" name="Footer Placeholder 4"/>
          <p:cNvSpPr>
            <a:spLocks noGrp="1"/>
          </p:cNvSpPr>
          <p:nvPr>
            <p:ph type="ftr" sz="quarter" idx="11"/>
          </p:nvPr>
        </p:nvSpPr>
        <p:spPr>
          <a:xfrm>
            <a:off x="685800" y="381000"/>
            <a:ext cx="6991492" cy="36512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BDD4CB09-BDEB-49F0-8E74-1245C0CEE326}" type="slidenum">
              <a:rPr lang="en-US" smtClean="0"/>
              <a:t>‹#›</a:t>
            </a:fld>
            <a:endParaRPr lang="en-US"/>
          </a:p>
        </p:txBody>
      </p:sp>
    </p:spTree>
    <p:extLst>
      <p:ext uri="{BB962C8B-B14F-4D97-AF65-F5344CB8AC3E}">
        <p14:creationId xmlns:p14="http://schemas.microsoft.com/office/powerpoint/2010/main" val="38624580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F785D7CA-2F09-4FC1-AFEE-6F061AFB3E08}" type="datetimeFigureOut">
              <a:rPr lang="en-US" smtClean="0"/>
              <a:t>4/11/2019</a:t>
            </a:fld>
            <a:endParaRPr lang="en-US"/>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BDD4CB09-BDEB-49F0-8E74-1245C0CEE326}" type="slidenum">
              <a:rPr lang="en-US" smtClean="0"/>
              <a:t>‹#›</a:t>
            </a:fld>
            <a:endParaRPr lang="en-US"/>
          </a:p>
        </p:txBody>
      </p:sp>
    </p:spTree>
    <p:extLst>
      <p:ext uri="{BB962C8B-B14F-4D97-AF65-F5344CB8AC3E}">
        <p14:creationId xmlns:p14="http://schemas.microsoft.com/office/powerpoint/2010/main" val="1698220390"/>
      </p:ext>
    </p:extLst>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 id="2147483771" r:id="rId15"/>
    <p:sldLayoutId id="2147483772" r:id="rId16"/>
    <p:sldLayoutId id="2147483773"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US" sz="4800" dirty="0">
                <a:solidFill>
                  <a:srgbClr val="00B050"/>
                </a:solidFill>
                <a:latin typeface="Times New Roman" panose="02020603050405020304" pitchFamily="18" charset="0"/>
                <a:cs typeface="Times New Roman" panose="02020603050405020304" pitchFamily="18" charset="0"/>
              </a:rPr>
              <a:t>Samsung Competition with Apple</a:t>
            </a:r>
          </a:p>
        </p:txBody>
      </p:sp>
      <p:sp>
        <p:nvSpPr>
          <p:cNvPr id="3" name="Subtitle 2"/>
          <p:cNvSpPr>
            <a:spLocks noGrp="1"/>
          </p:cNvSpPr>
          <p:nvPr>
            <p:ph type="subTitle" idx="1"/>
          </p:nvPr>
        </p:nvSpPr>
        <p:spPr/>
        <p:txBody>
          <a:bodyPr>
            <a:normAutofit fontScale="62500" lnSpcReduction="20000"/>
          </a:bodyPr>
          <a:lstStyle/>
          <a:p>
            <a:pPr algn="ctr"/>
            <a:r>
              <a:rPr lang="en-US" sz="3200" dirty="0">
                <a:solidFill>
                  <a:srgbClr val="92D050"/>
                </a:solidFill>
                <a:latin typeface="Times New Roman" panose="02020603050405020304" pitchFamily="18" charset="0"/>
                <a:cs typeface="Times New Roman" panose="02020603050405020304" pitchFamily="18" charset="0"/>
              </a:rPr>
              <a:t>Student’s Name</a:t>
            </a:r>
          </a:p>
          <a:p>
            <a:pPr algn="ctr"/>
            <a:r>
              <a:rPr lang="en-US" sz="3200" dirty="0">
                <a:solidFill>
                  <a:srgbClr val="92D050"/>
                </a:solidFill>
                <a:latin typeface="Times New Roman" panose="02020603050405020304" pitchFamily="18" charset="0"/>
                <a:cs typeface="Times New Roman" panose="02020603050405020304" pitchFamily="18" charset="0"/>
              </a:rPr>
              <a:t>Institution</a:t>
            </a:r>
          </a:p>
          <a:p>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56247583"/>
      </p:ext>
    </p:extLst>
  </p:cSld>
  <p:clrMapOvr>
    <a:masterClrMapping/>
  </p:clrMapOvr>
  <mc:AlternateContent xmlns:mc="http://schemas.openxmlformats.org/markup-compatibility/2006">
    <mc:Choice xmlns:p14="http://schemas.microsoft.com/office/powerpoint/2010/main" Requires="p14">
      <p:transition p14:dur="100">
        <p:cut/>
        <p:sndAc>
          <p:stSnd>
            <p:snd r:embed="rId2" name="applause.wav"/>
          </p:stSnd>
        </p:sndAc>
      </p:transition>
    </mc:Choice>
    <mc:Fallback>
      <p:transition>
        <p:cut/>
        <p:sndAc>
          <p:stSnd>
            <p:snd r:embed="rId2" name="applause.wav"/>
          </p:stSnd>
        </p:sndAc>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smtClean="0">
                <a:solidFill>
                  <a:srgbClr val="00B050"/>
                </a:solidFill>
                <a:latin typeface="Times New Roman" panose="02020603050405020304" pitchFamily="18" charset="0"/>
                <a:cs typeface="Times New Roman" panose="02020603050405020304" pitchFamily="18" charset="0"/>
              </a:rPr>
              <a:t>INTRODUCTION </a:t>
            </a:r>
            <a:endParaRPr lang="en-US" sz="4000" dirty="0">
              <a:solidFill>
                <a:srgbClr val="00B05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2154237"/>
            <a:ext cx="10515600" cy="4351338"/>
          </a:xfrm>
        </p:spPr>
        <p:txBody>
          <a:bodyPr/>
          <a:lstStyle/>
          <a:p>
            <a:r>
              <a:rPr lang="en-US" dirty="0">
                <a:latin typeface="Times New Roman" panose="02020603050405020304" pitchFamily="18" charset="0"/>
                <a:cs typeface="Times New Roman" panose="02020603050405020304" pitchFamily="18" charset="0"/>
              </a:rPr>
              <a:t>Samsung and apple business organization are the leading brands in massive sales of electronic in the globe. </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Both Apple and Samsung change with a change in technological advancement thus </a:t>
            </a:r>
            <a:r>
              <a:rPr lang="en-US" dirty="0" smtClean="0">
                <a:latin typeface="Times New Roman" panose="02020603050405020304" pitchFamily="18" charset="0"/>
                <a:cs typeface="Times New Roman" panose="02020603050405020304" pitchFamily="18" charset="0"/>
              </a:rPr>
              <a:t>meeting </a:t>
            </a:r>
            <a:r>
              <a:rPr lang="en-US" dirty="0">
                <a:latin typeface="Times New Roman" panose="02020603050405020304" pitchFamily="18" charset="0"/>
                <a:cs typeface="Times New Roman" panose="02020603050405020304" pitchFamily="18" charset="0"/>
              </a:rPr>
              <a:t>customers’ needs and wants. </a:t>
            </a:r>
            <a:endParaRPr lang="en-US" dirty="0" smtClean="0">
              <a:latin typeface="Times New Roman" panose="02020603050405020304" pitchFamily="18" charset="0"/>
              <a:cs typeface="Times New Roman" panose="02020603050405020304" pitchFamily="18" charset="0"/>
            </a:endParaRPr>
          </a:p>
          <a:p>
            <a:endParaRPr lang="en-US" dirty="0"/>
          </a:p>
        </p:txBody>
      </p:sp>
      <p:pic>
        <p:nvPicPr>
          <p:cNvPr id="1026" name="Picture 2" descr="https://tse4.mm.bing.net/th?id=OIP.2zHPJzEfF6cUrkXIf6-9HQHaFj&amp;pid=Api&amp;P=0&amp;w=210&amp;h=15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1535" y="3830596"/>
            <a:ext cx="8798011" cy="26749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4418393"/>
      </p:ext>
    </p:extLst>
  </p:cSld>
  <p:clrMapOvr>
    <a:masterClrMapping/>
  </p:clrMapOvr>
  <p:transition spd="slow">
    <p:push dir="u"/>
    <p:sndAc>
      <p:stSnd>
        <p:snd r:embed="rId3" name="cashreg.wav"/>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000" b="1" dirty="0">
                <a:solidFill>
                  <a:srgbClr val="00B050"/>
                </a:solidFill>
                <a:latin typeface="Times New Roman" panose="02020603050405020304" pitchFamily="18" charset="0"/>
                <a:cs typeface="Times New Roman" panose="02020603050405020304" pitchFamily="18" charset="0"/>
              </a:rPr>
              <a:t>Competitive Strategy between Samsung and Apple Company.</a:t>
            </a:r>
          </a:p>
        </p:txBody>
      </p:sp>
      <p:sp>
        <p:nvSpPr>
          <p:cNvPr id="3" name="Text Placeholder 2"/>
          <p:cNvSpPr>
            <a:spLocks noGrp="1"/>
          </p:cNvSpPr>
          <p:nvPr>
            <p:ph type="body" idx="1"/>
          </p:nvPr>
        </p:nvSpPr>
        <p:spPr/>
        <p:txBody>
          <a:bodyPr>
            <a:normAutofit/>
          </a:bodyPr>
          <a:lstStyle/>
          <a:p>
            <a:r>
              <a:rPr lang="en-US" sz="3200" dirty="0">
                <a:solidFill>
                  <a:srgbClr val="92D050"/>
                </a:solidFill>
                <a:latin typeface="Times New Roman" panose="02020603050405020304" pitchFamily="18" charset="0"/>
                <a:cs typeface="Times New Roman" panose="02020603050405020304" pitchFamily="18" charset="0"/>
              </a:rPr>
              <a:t>Apple Company</a:t>
            </a:r>
          </a:p>
        </p:txBody>
      </p:sp>
      <p:sp>
        <p:nvSpPr>
          <p:cNvPr id="4" name="Content Placeholder 3"/>
          <p:cNvSpPr>
            <a:spLocks noGrp="1"/>
          </p:cNvSpPr>
          <p:nvPr>
            <p:ph sz="half" idx="2"/>
          </p:nvPr>
        </p:nvSpPr>
        <p:spPr/>
        <p:txBody>
          <a:bodyPr/>
          <a:lstStyle/>
          <a:p>
            <a:r>
              <a:rPr lang="en-US" dirty="0" smtClean="0">
                <a:latin typeface="Times New Roman" panose="02020603050405020304" pitchFamily="18" charset="0"/>
                <a:cs typeface="Times New Roman" panose="02020603050405020304" pitchFamily="18" charset="0"/>
              </a:rPr>
              <a:t>It </a:t>
            </a:r>
            <a:r>
              <a:rPr lang="en-US" dirty="0">
                <a:latin typeface="Times New Roman" panose="02020603050405020304" pitchFamily="18" charset="0"/>
                <a:cs typeface="Times New Roman" panose="02020603050405020304" pitchFamily="18" charset="0"/>
              </a:rPr>
              <a:t>uses blue ocean </a:t>
            </a:r>
            <a:r>
              <a:rPr lang="en-US" dirty="0" smtClean="0">
                <a:latin typeface="Times New Roman" panose="02020603050405020304" pitchFamily="18" charset="0"/>
                <a:cs typeface="Times New Roman" panose="02020603050405020304" pitchFamily="18" charset="0"/>
              </a:rPr>
              <a:t>strategy.</a:t>
            </a:r>
          </a:p>
          <a:p>
            <a:r>
              <a:rPr lang="en-US" dirty="0">
                <a:latin typeface="Times New Roman" panose="02020603050405020304" pitchFamily="18" charset="0"/>
                <a:cs typeface="Times New Roman" panose="02020603050405020304" pitchFamily="18" charset="0"/>
              </a:rPr>
              <a:t>the Apple company </a:t>
            </a:r>
            <a:r>
              <a:rPr lang="en-US" dirty="0" smtClean="0">
                <a:latin typeface="Times New Roman" panose="02020603050405020304" pitchFamily="18" charset="0"/>
                <a:cs typeface="Times New Roman" panose="02020603050405020304" pitchFamily="18" charset="0"/>
              </a:rPr>
              <a:t>immune to </a:t>
            </a:r>
            <a:r>
              <a:rPr lang="en-US" dirty="0">
                <a:latin typeface="Times New Roman" panose="02020603050405020304" pitchFamily="18" charset="0"/>
                <a:cs typeface="Times New Roman" panose="02020603050405020304" pitchFamily="18" charset="0"/>
              </a:rPr>
              <a:t>new entrant </a:t>
            </a:r>
            <a:r>
              <a:rPr lang="en-US" dirty="0" smtClean="0">
                <a:latin typeface="Times New Roman" panose="02020603050405020304" pitchFamily="18" charset="0"/>
                <a:cs typeface="Times New Roman" panose="02020603050405020304" pitchFamily="18" charset="0"/>
              </a:rPr>
              <a:t>following </a:t>
            </a:r>
            <a:r>
              <a:rPr lang="en-US" dirty="0">
                <a:latin typeface="Times New Roman" panose="02020603050405020304" pitchFamily="18" charset="0"/>
                <a:cs typeface="Times New Roman" panose="02020603050405020304" pitchFamily="18" charset="0"/>
              </a:rPr>
              <a:t>Porter's five </a:t>
            </a:r>
            <a:r>
              <a:rPr lang="en-US" dirty="0" smtClean="0">
                <a:latin typeface="Times New Roman" panose="02020603050405020304" pitchFamily="18" charset="0"/>
                <a:cs typeface="Times New Roman" panose="02020603050405020304" pitchFamily="18" charset="0"/>
              </a:rPr>
              <a:t>forces.</a:t>
            </a:r>
            <a:endParaRPr lang="en-US" dirty="0">
              <a:latin typeface="Times New Roman" panose="02020603050405020304" pitchFamily="18" charset="0"/>
              <a:cs typeface="Times New Roman" panose="02020603050405020304" pitchFamily="18" charset="0"/>
            </a:endParaRPr>
          </a:p>
        </p:txBody>
      </p:sp>
      <p:sp>
        <p:nvSpPr>
          <p:cNvPr id="5" name="Text Placeholder 4"/>
          <p:cNvSpPr>
            <a:spLocks noGrp="1"/>
          </p:cNvSpPr>
          <p:nvPr>
            <p:ph type="body" sz="quarter" idx="3"/>
          </p:nvPr>
        </p:nvSpPr>
        <p:spPr/>
        <p:txBody>
          <a:bodyPr>
            <a:normAutofit/>
          </a:bodyPr>
          <a:lstStyle/>
          <a:p>
            <a:pPr algn="ctr"/>
            <a:r>
              <a:rPr lang="en-US" sz="3200" dirty="0" smtClean="0">
                <a:solidFill>
                  <a:srgbClr val="92D050"/>
                </a:solidFill>
                <a:latin typeface="Times New Roman" panose="02020603050405020304" pitchFamily="18" charset="0"/>
                <a:cs typeface="Times New Roman" panose="02020603050405020304" pitchFamily="18" charset="0"/>
              </a:rPr>
              <a:t>Samsung Company </a:t>
            </a:r>
            <a:endParaRPr lang="en-US" sz="3200" dirty="0">
              <a:solidFill>
                <a:srgbClr val="92D050"/>
              </a:solidFill>
              <a:latin typeface="Times New Roman" panose="02020603050405020304" pitchFamily="18" charset="0"/>
              <a:cs typeface="Times New Roman" panose="02020603050405020304" pitchFamily="18" charset="0"/>
            </a:endParaRPr>
          </a:p>
        </p:txBody>
      </p:sp>
      <p:sp>
        <p:nvSpPr>
          <p:cNvPr id="6" name="Content Placeholder 5"/>
          <p:cNvSpPr>
            <a:spLocks noGrp="1"/>
          </p:cNvSpPr>
          <p:nvPr>
            <p:ph sz="quarter" idx="4"/>
          </p:nvPr>
        </p:nvSpPr>
        <p:spPr/>
        <p:txBody>
          <a:bodyPr/>
          <a:lstStyle/>
          <a:p>
            <a:r>
              <a:rPr lang="en-US" dirty="0" smtClean="0">
                <a:latin typeface="Times New Roman" panose="02020603050405020304" pitchFamily="18" charset="0"/>
                <a:cs typeface="Times New Roman" panose="02020603050405020304" pitchFamily="18" charset="0"/>
              </a:rPr>
              <a:t> It uses </a:t>
            </a:r>
            <a:r>
              <a:rPr lang="en-US" dirty="0">
                <a:latin typeface="Times New Roman" panose="02020603050405020304" pitchFamily="18" charset="0"/>
                <a:cs typeface="Times New Roman" panose="02020603050405020304" pitchFamily="18" charset="0"/>
              </a:rPr>
              <a:t>a red ocean strategy. </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Samsung is vulnerable to the porter five </a:t>
            </a:r>
            <a:r>
              <a:rPr lang="en-US" dirty="0" smtClean="0">
                <a:latin typeface="Times New Roman" panose="02020603050405020304" pitchFamily="18" charset="0"/>
                <a:cs typeface="Times New Roman" panose="02020603050405020304" pitchFamily="18" charset="0"/>
              </a:rPr>
              <a:t>forces. Thus, it is vulnerable to threat of new entrants.</a:t>
            </a:r>
          </a:p>
        </p:txBody>
      </p:sp>
    </p:spTree>
    <p:extLst>
      <p:ext uri="{BB962C8B-B14F-4D97-AF65-F5344CB8AC3E}">
        <p14:creationId xmlns:p14="http://schemas.microsoft.com/office/powerpoint/2010/main" val="10096744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13899"/>
            <a:ext cx="3932237" cy="1743501"/>
          </a:xfrm>
        </p:spPr>
        <p:txBody>
          <a:bodyPr>
            <a:noAutofit/>
          </a:bodyPr>
          <a:lstStyle/>
          <a:p>
            <a:pPr algn="ctr"/>
            <a:r>
              <a:rPr lang="en-US" b="1" dirty="0" smtClean="0">
                <a:solidFill>
                  <a:srgbClr val="00B050"/>
                </a:solidFill>
                <a:latin typeface="Times New Roman" panose="02020603050405020304" pitchFamily="18" charset="0"/>
                <a:cs typeface="Times New Roman" panose="02020603050405020304" pitchFamily="18" charset="0"/>
              </a:rPr>
              <a:t>Strategies put in place to enhance Apple competitive position</a:t>
            </a:r>
            <a:endParaRPr lang="en-US" b="1" dirty="0">
              <a:solidFill>
                <a:srgbClr val="00B050"/>
              </a:solidFill>
              <a:latin typeface="Times New Roman" panose="02020603050405020304" pitchFamily="18" charset="0"/>
              <a:cs typeface="Times New Roman" panose="02020603050405020304" pitchFamily="18" charset="0"/>
            </a:endParaRPr>
          </a:p>
        </p:txBody>
      </p:sp>
      <p:pic>
        <p:nvPicPr>
          <p:cNvPr id="3074" name="Picture 2" descr="https://www.windowspasswordsrecovery.com/images/topic/iphone/iphone-5-vs-iphone-4s-vs-iphone-4.jpg"/>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5513696" y="2832956"/>
            <a:ext cx="5008727" cy="3253945"/>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p:cNvSpPr>
            <a:spLocks noGrp="1"/>
          </p:cNvSpPr>
          <p:nvPr>
            <p:ph type="body" sz="half" idx="2"/>
          </p:nvPr>
        </p:nvSpPr>
        <p:spPr/>
        <p:txBody>
          <a:bodyPr>
            <a:normAutofit lnSpcReduction="10000"/>
          </a:bodyPr>
          <a:lstStyle/>
          <a:p>
            <a:r>
              <a:rPr lang="en-US" sz="2400" dirty="0" smtClean="0">
                <a:latin typeface="Times New Roman" panose="02020603050405020304" pitchFamily="18" charset="0"/>
                <a:cs typeface="Times New Roman" panose="02020603050405020304" pitchFamily="18" charset="0"/>
              </a:rPr>
              <a:t>Apple Company is focusing on improving its competitive position by enhancing the already existing iPhone products rather than focusing on producing a new, different type of smartphone (Lee and Lee 2007). For example transformation of </a:t>
            </a:r>
            <a:r>
              <a:rPr lang="en-US" sz="2400" dirty="0" err="1" smtClean="0">
                <a:latin typeface="Times New Roman" panose="02020603050405020304" pitchFamily="18" charset="0"/>
                <a:cs typeface="Times New Roman" panose="02020603050405020304" pitchFamily="18" charset="0"/>
              </a:rPr>
              <a:t>iphone</a:t>
            </a:r>
            <a:r>
              <a:rPr lang="en-US" sz="2400" dirty="0" smtClean="0">
                <a:latin typeface="Times New Roman" panose="02020603050405020304" pitchFamily="18" charset="0"/>
                <a:cs typeface="Times New Roman" panose="02020603050405020304" pitchFamily="18" charset="0"/>
              </a:rPr>
              <a:t> 4 to iPhone 5.</a:t>
            </a:r>
          </a:p>
        </p:txBody>
      </p:sp>
    </p:spTree>
    <p:extLst>
      <p:ext uri="{BB962C8B-B14F-4D97-AF65-F5344CB8AC3E}">
        <p14:creationId xmlns:p14="http://schemas.microsoft.com/office/powerpoint/2010/main" val="794786534"/>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solidFill>
                  <a:srgbClr val="00B050"/>
                </a:solidFill>
                <a:latin typeface="Times New Roman" panose="02020603050405020304" pitchFamily="18" charset="0"/>
                <a:cs typeface="Times New Roman" panose="02020603050405020304" pitchFamily="18" charset="0"/>
              </a:rPr>
              <a:t>Strategies put in place to enhance Samsung competitive position</a:t>
            </a:r>
            <a:endParaRPr lang="en-US" b="1" dirty="0">
              <a:solidFill>
                <a:srgbClr val="00B050"/>
              </a:solidFill>
              <a:latin typeface="Times New Roman" panose="02020603050405020304" pitchFamily="18" charset="0"/>
              <a:cs typeface="Times New Roman" panose="02020603050405020304" pitchFamily="18" charset="0"/>
            </a:endParaRPr>
          </a:p>
        </p:txBody>
      </p:sp>
      <p:pic>
        <p:nvPicPr>
          <p:cNvPr id="7" name="Picture 4" descr="https://tse2.mm.bing.net/th?id=OIP.KdMceKueIDaZgtJ5zLEk4QHaEK&amp;pid=Api&amp;P=0&amp;w=336&amp;h=190"/>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5363570" y="2582069"/>
            <a:ext cx="4940490" cy="3382003"/>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p:cNvSpPr>
            <a:spLocks noGrp="1"/>
          </p:cNvSpPr>
          <p:nvPr>
            <p:ph type="body" sz="half" idx="2"/>
          </p:nvPr>
        </p:nvSpPr>
        <p:spPr/>
        <p:txBody>
          <a:bodyPr>
            <a:normAutofit/>
          </a:bodyPr>
          <a:lstStyle/>
          <a:p>
            <a:r>
              <a:rPr lang="en-US" dirty="0"/>
              <a:t>Samsung invests much of investment to carry out research that will help the organization identify the weaknesses of Apple products to improve on them. </a:t>
            </a:r>
            <a:endParaRPr lang="en-US" dirty="0" smtClean="0"/>
          </a:p>
          <a:p>
            <a:r>
              <a:rPr lang="en-US" dirty="0"/>
              <a:t>Samsung floods the smartphone market with a new smartphone of different types targeting to varying customers from different dynamics</a:t>
            </a:r>
            <a:r>
              <a:rPr lang="en-US" dirty="0" smtClean="0"/>
              <a:t>.</a:t>
            </a:r>
          </a:p>
          <a:p>
            <a:r>
              <a:rPr lang="en-US" dirty="0"/>
              <a:t>Samsung creates awareness of the new </a:t>
            </a:r>
            <a:r>
              <a:rPr lang="en-US" dirty="0" smtClean="0"/>
              <a:t>products through adverts. </a:t>
            </a:r>
            <a:endParaRPr lang="en-US" dirty="0"/>
          </a:p>
        </p:txBody>
      </p:sp>
    </p:spTree>
    <p:extLst>
      <p:ext uri="{BB962C8B-B14F-4D97-AF65-F5344CB8AC3E}">
        <p14:creationId xmlns:p14="http://schemas.microsoft.com/office/powerpoint/2010/main" val="4065606353"/>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dirty="0">
                <a:solidFill>
                  <a:srgbClr val="00B050"/>
                </a:solidFill>
                <a:latin typeface="Times New Roman" panose="02020603050405020304" pitchFamily="18" charset="0"/>
                <a:cs typeface="Times New Roman" panose="02020603050405020304" pitchFamily="18" charset="0"/>
              </a:rPr>
              <a:t>Possible shifts </a:t>
            </a:r>
            <a:r>
              <a:rPr lang="en-US" sz="3600" b="1" dirty="0" smtClean="0">
                <a:solidFill>
                  <a:srgbClr val="00B050"/>
                </a:solidFill>
                <a:latin typeface="Times New Roman" panose="02020603050405020304" pitchFamily="18" charset="0"/>
                <a:cs typeface="Times New Roman" panose="02020603050405020304" pitchFamily="18" charset="0"/>
              </a:rPr>
              <a:t>for Apple </a:t>
            </a:r>
            <a:r>
              <a:rPr lang="en-US" sz="3600" b="1" dirty="0">
                <a:solidFill>
                  <a:srgbClr val="00B050"/>
                </a:solidFill>
                <a:latin typeface="Times New Roman" panose="02020603050405020304" pitchFamily="18" charset="0"/>
                <a:cs typeface="Times New Roman" panose="02020603050405020304" pitchFamily="18" charset="0"/>
              </a:rPr>
              <a:t>companies </a:t>
            </a:r>
            <a:r>
              <a:rPr lang="en-US" sz="3600" b="1" dirty="0" smtClean="0">
                <a:solidFill>
                  <a:srgbClr val="00B050"/>
                </a:solidFill>
                <a:latin typeface="Times New Roman" panose="02020603050405020304" pitchFamily="18" charset="0"/>
                <a:cs typeface="Times New Roman" panose="02020603050405020304" pitchFamily="18" charset="0"/>
              </a:rPr>
              <a:t>to enhance competitive </a:t>
            </a:r>
            <a:r>
              <a:rPr lang="en-US" sz="3600" b="1" dirty="0">
                <a:solidFill>
                  <a:srgbClr val="00B050"/>
                </a:solidFill>
                <a:latin typeface="Times New Roman" panose="02020603050405020304" pitchFamily="18" charset="0"/>
                <a:cs typeface="Times New Roman" panose="02020603050405020304" pitchFamily="18" charset="0"/>
              </a:rPr>
              <a:t>advantage in the future.</a:t>
            </a:r>
            <a:r>
              <a:rPr lang="en-US" dirty="0"/>
              <a:t/>
            </a:r>
            <a:br>
              <a:rPr lang="en-US" dirty="0"/>
            </a:br>
            <a:endParaRPr lang="en-US" dirty="0"/>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Apple is likely to create a variety of new products to meets the needs and wants of its customers, as it is one of the main weakness being exploited by the majority of its competitors such as </a:t>
            </a:r>
            <a:r>
              <a:rPr lang="en-US" dirty="0" smtClean="0">
                <a:latin typeface="Times New Roman" panose="02020603050405020304" pitchFamily="18" charset="0"/>
                <a:cs typeface="Times New Roman" panose="02020603050405020304" pitchFamily="18" charset="0"/>
              </a:rPr>
              <a:t>Samsung.</a:t>
            </a:r>
          </a:p>
          <a:p>
            <a:r>
              <a:rPr lang="en-US" dirty="0">
                <a:latin typeface="Times New Roman" panose="02020603050405020304" pitchFamily="18" charset="0"/>
                <a:cs typeface="Times New Roman" panose="02020603050405020304" pitchFamily="18" charset="0"/>
              </a:rPr>
              <a:t>Apple needs to indulge in product advertising </a:t>
            </a:r>
            <a:r>
              <a:rPr lang="en-US" dirty="0" smtClean="0">
                <a:latin typeface="Times New Roman" panose="02020603050405020304" pitchFamily="18" charset="0"/>
                <a:cs typeface="Times New Roman" panose="02020603050405020304" pitchFamily="18" charset="0"/>
              </a:rPr>
              <a:t> to attract more customers.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34792958"/>
      </p:ext>
    </p:extLst>
  </p:cSld>
  <p:clrMapOvr>
    <a:masterClrMapping/>
  </p:clrMapOvr>
  <p:transition spd="med">
    <p:pull/>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solidFill>
                  <a:srgbClr val="00B050"/>
                </a:solidFill>
                <a:latin typeface="Times New Roman" panose="02020603050405020304" pitchFamily="18" charset="0"/>
                <a:cs typeface="Times New Roman" panose="02020603050405020304" pitchFamily="18" charset="0"/>
              </a:rPr>
              <a:t>Possible shifts for Samsung company to enhance competitive advantage in the future.</a:t>
            </a:r>
            <a:endParaRPr lang="en-US" b="1" dirty="0">
              <a:solidFill>
                <a:srgbClr val="00B05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a:t>
            </a:r>
            <a:r>
              <a:rPr lang="en-US" dirty="0" smtClean="0">
                <a:latin typeface="Times New Roman" panose="02020603050405020304" pitchFamily="18" charset="0"/>
                <a:cs typeface="Times New Roman" panose="02020603050405020304" pitchFamily="18" charset="0"/>
              </a:rPr>
              <a:t>he </a:t>
            </a:r>
            <a:r>
              <a:rPr lang="en-US" dirty="0">
                <a:latin typeface="Times New Roman" panose="02020603050405020304" pitchFamily="18" charset="0"/>
                <a:cs typeface="Times New Roman" panose="02020603050405020304" pitchFamily="18" charset="0"/>
              </a:rPr>
              <a:t>Samsung product is relatively cheap compared to the apple products</a:t>
            </a:r>
            <a:r>
              <a:rPr lang="en-US" dirty="0" smtClean="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Samsung has to be patient until its competitors produce a new product to improve on the same product with new </a:t>
            </a:r>
            <a:r>
              <a:rPr lang="en-US" dirty="0" smtClean="0">
                <a:latin typeface="Times New Roman" panose="02020603050405020304" pitchFamily="18" charset="0"/>
                <a:cs typeface="Times New Roman" panose="02020603050405020304" pitchFamily="18" charset="0"/>
              </a:rPr>
              <a:t>features.</a:t>
            </a:r>
          </a:p>
          <a:p>
            <a:r>
              <a:rPr lang="en-US" dirty="0">
                <a:latin typeface="Times New Roman" panose="02020603050405020304" pitchFamily="18" charset="0"/>
                <a:cs typeface="Times New Roman" panose="02020603050405020304" pitchFamily="18" charset="0"/>
              </a:rPr>
              <a:t>to invest more on research to come up with that unique product.</a:t>
            </a:r>
          </a:p>
        </p:txBody>
      </p:sp>
    </p:spTree>
    <p:extLst>
      <p:ext uri="{BB962C8B-B14F-4D97-AF65-F5344CB8AC3E}">
        <p14:creationId xmlns:p14="http://schemas.microsoft.com/office/powerpoint/2010/main" val="2721821585"/>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000" b="1" dirty="0" smtClean="0">
                <a:solidFill>
                  <a:srgbClr val="00B050"/>
                </a:solidFill>
                <a:latin typeface="Times New Roman" panose="02020603050405020304" pitchFamily="18" charset="0"/>
                <a:cs typeface="Times New Roman" panose="02020603050405020304" pitchFamily="18" charset="0"/>
              </a:rPr>
              <a:t>Samsung  Company weakness</a:t>
            </a:r>
            <a:endParaRPr lang="en-US" sz="4000" b="1" dirty="0">
              <a:solidFill>
                <a:srgbClr val="00B050"/>
              </a:solidFill>
              <a:latin typeface="Times New Roman" panose="02020603050405020304" pitchFamily="18" charset="0"/>
              <a:cs typeface="Times New Roman" panose="02020603050405020304" pitchFamily="18" charset="0"/>
            </a:endParaRPr>
          </a:p>
        </p:txBody>
      </p:sp>
      <p:pic>
        <p:nvPicPr>
          <p:cNvPr id="5122" name="Picture 2" descr="https://www.strategyworks.co.za/wp-inhalte/uploads/2015/06/Samsung-apple-caption_thenation.png"/>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5650173" y="2833722"/>
            <a:ext cx="5158854" cy="3384961"/>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p:cNvSpPr>
            <a:spLocks noGrp="1"/>
          </p:cNvSpPr>
          <p:nvPr>
            <p:ph type="body" sz="half" idx="2"/>
          </p:nvPr>
        </p:nvSpPr>
        <p:spPr/>
        <p:txBody>
          <a:bodyPr>
            <a:normAutofit lnSpcReduction="10000"/>
          </a:bodyPr>
          <a:lstStyle/>
          <a:p>
            <a:r>
              <a:rPr lang="en-US" sz="2000" dirty="0">
                <a:latin typeface="Times New Roman" panose="02020603050405020304" pitchFamily="18" charset="0"/>
                <a:cs typeface="Times New Roman" panose="02020603050405020304" pitchFamily="18" charset="0"/>
              </a:rPr>
              <a:t>lacks innovation; thus it waits for its competitors to come up with a product then develops on its own with improving on its competitors’ products (Chang Kim, and </a:t>
            </a:r>
            <a:r>
              <a:rPr lang="en-US" sz="2000" dirty="0" err="1">
                <a:latin typeface="Times New Roman" panose="02020603050405020304" pitchFamily="18" charset="0"/>
                <a:cs typeface="Times New Roman" panose="02020603050405020304" pitchFamily="18" charset="0"/>
              </a:rPr>
              <a:t>Joo</a:t>
            </a: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2013)</a:t>
            </a:r>
          </a:p>
          <a:p>
            <a:r>
              <a:rPr lang="en-US" sz="2000" dirty="0">
                <a:latin typeface="Times New Roman" panose="02020603050405020304" pitchFamily="18" charset="0"/>
                <a:cs typeface="Times New Roman" panose="02020603050405020304" pitchFamily="18" charset="0"/>
              </a:rPr>
              <a:t>Samsung has filled in the market niche through the production of low priced products to apple, this might make Samsung vulnerable as customers might think that Samsung offers low-quality products</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2161608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000" b="1" dirty="0" smtClean="0">
                <a:solidFill>
                  <a:srgbClr val="00B050"/>
                </a:solidFill>
                <a:latin typeface="Times New Roman" panose="02020603050405020304" pitchFamily="18" charset="0"/>
                <a:cs typeface="Times New Roman" panose="02020603050405020304" pitchFamily="18" charset="0"/>
              </a:rPr>
              <a:t>Apple Company weakness</a:t>
            </a:r>
            <a:endParaRPr lang="en-US" sz="4000" b="1" dirty="0">
              <a:solidFill>
                <a:srgbClr val="00B050"/>
              </a:solidFill>
              <a:latin typeface="Times New Roman" panose="02020603050405020304" pitchFamily="18" charset="0"/>
              <a:cs typeface="Times New Roman" panose="02020603050405020304" pitchFamily="18" charset="0"/>
            </a:endParaRPr>
          </a:p>
        </p:txBody>
      </p:sp>
      <p:pic>
        <p:nvPicPr>
          <p:cNvPr id="6146" name="Picture 2" descr="http://www.macintoshpost.com/wp-content/uploads/2017/03/macintoshpost.png"/>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4995863" y="2247462"/>
            <a:ext cx="6510337" cy="2469438"/>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p:cNvSpPr>
            <a:spLocks noGrp="1"/>
          </p:cNvSpPr>
          <p:nvPr>
            <p:ph type="body" sz="half" idx="2"/>
          </p:nvPr>
        </p:nvSpPr>
        <p:spPr/>
        <p:txBody>
          <a:bodyPr/>
          <a:lstStyle/>
          <a:p>
            <a:r>
              <a:rPr lang="en-US" dirty="0"/>
              <a:t>Apple company lack product diversification as it only manufactures one product line that iPhone for the smartphone market.</a:t>
            </a:r>
          </a:p>
          <a:p>
            <a:endParaRPr lang="en-US" dirty="0"/>
          </a:p>
        </p:txBody>
      </p:sp>
    </p:spTree>
    <p:extLst>
      <p:ext uri="{BB962C8B-B14F-4D97-AF65-F5344CB8AC3E}">
        <p14:creationId xmlns:p14="http://schemas.microsoft.com/office/powerpoint/2010/main" val="169339205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smtClean="0">
                <a:solidFill>
                  <a:srgbClr val="00B050"/>
                </a:solidFill>
                <a:latin typeface="Times New Roman" panose="02020603050405020304" pitchFamily="18" charset="0"/>
                <a:cs typeface="Times New Roman" panose="02020603050405020304" pitchFamily="18" charset="0"/>
              </a:rPr>
              <a:t>Conclusion</a:t>
            </a:r>
            <a:endParaRPr lang="en-US" sz="4000" b="1" dirty="0">
              <a:solidFill>
                <a:srgbClr val="00B05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3200" dirty="0">
                <a:latin typeface="Times New Roman" panose="02020603050405020304" pitchFamily="18" charset="0"/>
                <a:cs typeface="Times New Roman" panose="02020603050405020304" pitchFamily="18" charset="0"/>
              </a:rPr>
              <a:t>Both Apple Samsung is one of the most significant sales of smartphones in the world. </a:t>
            </a:r>
            <a:endParaRPr lang="en-US" sz="3200" dirty="0" smtClean="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They sell almost have of smartphones in the world compared to other business </a:t>
            </a:r>
            <a:r>
              <a:rPr lang="en-US" sz="3200" dirty="0" smtClean="0">
                <a:latin typeface="Times New Roman" panose="02020603050405020304" pitchFamily="18" charset="0"/>
                <a:cs typeface="Times New Roman" panose="02020603050405020304" pitchFamily="18" charset="0"/>
              </a:rPr>
              <a:t>organization</a:t>
            </a:r>
            <a:r>
              <a:rPr lang="en-US" sz="3200" dirty="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but both organisation  are fierce competitive rivals.</a:t>
            </a:r>
          </a:p>
          <a:p>
            <a:r>
              <a:rPr lang="en-US" sz="3200" dirty="0" smtClean="0">
                <a:latin typeface="Times New Roman" panose="02020603050405020304" pitchFamily="18" charset="0"/>
                <a:cs typeface="Times New Roman" panose="02020603050405020304" pitchFamily="18" charset="0"/>
              </a:rPr>
              <a:t>Both </a:t>
            </a:r>
            <a:r>
              <a:rPr lang="en-US" sz="3200" dirty="0">
                <a:latin typeface="Times New Roman" panose="02020603050405020304" pitchFamily="18" charset="0"/>
                <a:cs typeface="Times New Roman" panose="02020603050405020304" pitchFamily="18" charset="0"/>
              </a:rPr>
              <a:t>use different competitive strategy to retaliate or to acquire their position in the smartphone market.</a:t>
            </a:r>
          </a:p>
        </p:txBody>
      </p:sp>
    </p:spTree>
    <p:extLst>
      <p:ext uri="{BB962C8B-B14F-4D97-AF65-F5344CB8AC3E}">
        <p14:creationId xmlns:p14="http://schemas.microsoft.com/office/powerpoint/2010/main" val="1068173413"/>
      </p:ext>
    </p:extLst>
  </p:cSld>
  <p:clrMapOvr>
    <a:masterClrMapping/>
  </p:clrMapOvr>
  <p:transition spd="slow">
    <p:push dir="u"/>
    <p:sndAc>
      <p:stSnd>
        <p:snd r:embed="rId3" name="camera.wav"/>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smtClean="0">
                <a:solidFill>
                  <a:srgbClr val="00B050"/>
                </a:solidFill>
                <a:latin typeface="Times New Roman" panose="02020603050405020304" pitchFamily="18" charset="0"/>
                <a:cs typeface="Times New Roman" panose="02020603050405020304" pitchFamily="18" charset="0"/>
              </a:rPr>
              <a:t>References </a:t>
            </a:r>
            <a:endParaRPr lang="en-US" b="1" dirty="0">
              <a:solidFill>
                <a:srgbClr val="00B05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Chang, Y., Kim, J., &amp; </a:t>
            </a:r>
            <a:r>
              <a:rPr lang="en-US" dirty="0" err="1">
                <a:latin typeface="Times New Roman" panose="02020603050405020304" pitchFamily="18" charset="0"/>
                <a:cs typeface="Times New Roman" panose="02020603050405020304" pitchFamily="18" charset="0"/>
              </a:rPr>
              <a:t>Joo</a:t>
            </a:r>
            <a:r>
              <a:rPr lang="en-US" dirty="0">
                <a:latin typeface="Times New Roman" panose="02020603050405020304" pitchFamily="18" charset="0"/>
                <a:cs typeface="Times New Roman" panose="02020603050405020304" pitchFamily="18" charset="0"/>
              </a:rPr>
              <a:t>, J. (2013). An exploratory study on the evolution of design thinking: Comparison of Apple and Samsung. Design Management Journal, 8(1), 22-34</a:t>
            </a:r>
            <a:r>
              <a:rPr lang="en-US" dirty="0" smtClean="0">
                <a:latin typeface="Times New Roman" panose="02020603050405020304" pitchFamily="18" charset="0"/>
                <a:cs typeface="Times New Roman" panose="02020603050405020304" pitchFamily="18" charset="0"/>
              </a:rPr>
              <a:t>.</a:t>
            </a:r>
          </a:p>
          <a:p>
            <a:r>
              <a:rPr lang="en-US" dirty="0" err="1">
                <a:latin typeface="Times New Roman" panose="02020603050405020304" pitchFamily="18" charset="0"/>
                <a:cs typeface="Times New Roman" panose="02020603050405020304" pitchFamily="18" charset="0"/>
              </a:rPr>
              <a:t>Heracleous</a:t>
            </a:r>
            <a:r>
              <a:rPr lang="en-US" dirty="0">
                <a:latin typeface="Times New Roman" panose="02020603050405020304" pitchFamily="18" charset="0"/>
                <a:cs typeface="Times New Roman" panose="02020603050405020304" pitchFamily="18" charset="0"/>
              </a:rPr>
              <a:t>, L. (2013). Quantum strategy at apple </a:t>
            </a:r>
            <a:r>
              <a:rPr lang="en-US" dirty="0" err="1">
                <a:latin typeface="Times New Roman" panose="02020603050405020304" pitchFamily="18" charset="0"/>
                <a:cs typeface="Times New Roman" panose="02020603050405020304" pitchFamily="18" charset="0"/>
              </a:rPr>
              <a:t>inc.</a:t>
            </a:r>
            <a:r>
              <a:rPr lang="en-US" dirty="0">
                <a:latin typeface="Times New Roman" panose="02020603050405020304" pitchFamily="18" charset="0"/>
                <a:cs typeface="Times New Roman" panose="02020603050405020304" pitchFamily="18" charset="0"/>
              </a:rPr>
              <a:t> Organizational Dynamics, 42(2), 92-99</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Lee</a:t>
            </a:r>
            <a:r>
              <a:rPr lang="en-US" dirty="0">
                <a:latin typeface="Times New Roman" panose="02020603050405020304" pitchFamily="18" charset="0"/>
                <a:cs typeface="Times New Roman" panose="02020603050405020304" pitchFamily="18" charset="0"/>
              </a:rPr>
              <a:t>, W., &amp; Lee, N. S. (2007). Understanding Samsung's diversification strategy: The case of Samsung Motors Inc. Long Range Planning, 40(4-5), 488-504</a:t>
            </a:r>
            <a:r>
              <a:rPr lang="en-US" dirty="0" smtClean="0">
                <a:latin typeface="Times New Roman" panose="02020603050405020304" pitchFamily="18" charset="0"/>
                <a:cs typeface="Times New Roman" panose="02020603050405020304" pitchFamily="18" charset="0"/>
              </a:rPr>
              <a:t>.</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82772535"/>
      </p:ext>
    </p:extLst>
  </p:cSld>
  <p:clrMapOvr>
    <a:masterClrMapping/>
  </p:clrMapOvr>
  <p:timing>
    <p:tnLst>
      <p:par>
        <p:cTn id="1" dur="indefinite" restart="never" nodeType="tmRoot"/>
      </p:par>
    </p:tnLst>
  </p:timing>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Vapor Trail</Template>
  <TotalTime>95</TotalTime>
  <Words>1398</Words>
  <Application>Microsoft Office PowerPoint</Application>
  <PresentationFormat>Widescreen</PresentationFormat>
  <Paragraphs>62</Paragraphs>
  <Slides>11</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Century Gothic</vt:lpstr>
      <vt:lpstr>Times New Roman</vt:lpstr>
      <vt:lpstr>Vapor Trail</vt:lpstr>
      <vt:lpstr>Samsung Competition with Apple</vt:lpstr>
      <vt:lpstr>INTRODUCTION </vt:lpstr>
      <vt:lpstr>Competitive Strategy between Samsung and Apple Company.</vt:lpstr>
      <vt:lpstr>Strategies put in place to enhance Apple competitive position</vt:lpstr>
      <vt:lpstr>Strategies put in place to enhance Samsung competitive position</vt:lpstr>
      <vt:lpstr>Possible shifts for Apple companies to enhance competitive advantage in the future. </vt:lpstr>
      <vt:lpstr>Possible shifts for Samsung company to enhance competitive advantage in the future.</vt:lpstr>
      <vt:lpstr>Samsung  Company weakness</vt:lpstr>
      <vt:lpstr>Apple Company weakness</vt:lpstr>
      <vt:lpstr>Conclusion</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Samsung Competition with Apple</dc:title>
  <dc:creator>hp</dc:creator>
  <cp:lastModifiedBy>hp</cp:lastModifiedBy>
  <cp:revision>11</cp:revision>
  <dcterms:created xsi:type="dcterms:W3CDTF">2019-04-11T17:35:52Z</dcterms:created>
  <dcterms:modified xsi:type="dcterms:W3CDTF">2019-04-11T19:11:46Z</dcterms:modified>
</cp:coreProperties>
</file>