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300"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D787D-08DD-4472-B7B4-9E20C7CB13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0CCF91-10E2-4B44-A86F-2DFC915051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D02A5A-2475-4490-AD30-A7951E4BC983}"/>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A70BD46B-26EA-4CDD-8510-301C957EF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798A8-4ACE-449F-9C56-B18FCCC544DE}"/>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19662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58FB-5FD3-4D6E-850C-E05A0F3F12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26B0A4-4415-41F8-9F7F-2FE5390A5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7B231D-E83D-424B-A041-A21EEEB218D7}"/>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6FF3AADA-9AB0-4A59-9F2F-8B9CA780B7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FE55E-D2F6-4A43-9B70-4CE9EF3CB857}"/>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139937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8428-5B9D-4D5E-BA0F-56C3DEC5DE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4B8218-8872-4CE2-9063-0EF04D9388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37AEB8-B97D-489F-8B72-7900554874BC}"/>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A4912123-3DF0-4B3E-96AD-ADCC3288C4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64787-5242-4AA3-9CE5-E818395DFA69}"/>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112245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B7F6-CCEB-4C66-B53D-1433D0AA94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AD59D-02A9-41EF-9B4C-E2821E3027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C93472-1AA1-4D0A-9FD2-17770DD88B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5E1DAF-9FC2-4EA9-9A3A-755F9ECF135B}"/>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6" name="Footer Placeholder 5">
            <a:extLst>
              <a:ext uri="{FF2B5EF4-FFF2-40B4-BE49-F238E27FC236}">
                <a16:creationId xmlns:a16="http://schemas.microsoft.com/office/drawing/2014/main" id="{F99E786D-9844-436E-8785-3BD95DD206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E62608-071D-4005-81AD-91276050CB0D}"/>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513725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F6523-423E-46E0-B902-47DE4A9A62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B24C1A-3648-4FE1-999A-0FB21A6467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6636F1-9577-457F-AF6E-352B54F891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C4D226-E8BA-4202-8005-E02F43AFB2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3F1AFC-27BB-491B-A784-D0DB24BC5B3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425160-0330-425F-937C-F01EC3DEF6A3}"/>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8" name="Footer Placeholder 7">
            <a:extLst>
              <a:ext uri="{FF2B5EF4-FFF2-40B4-BE49-F238E27FC236}">
                <a16:creationId xmlns:a16="http://schemas.microsoft.com/office/drawing/2014/main" id="{7330520C-12A0-4DFE-825E-F5D0A83412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82F56A-9D23-48C6-B002-A16E94D7D290}"/>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2302720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CB901-2404-47DA-A0DB-9B05114E4B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674941-D7D9-4F2B-872E-EED81B437453}"/>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4" name="Footer Placeholder 3">
            <a:extLst>
              <a:ext uri="{FF2B5EF4-FFF2-40B4-BE49-F238E27FC236}">
                <a16:creationId xmlns:a16="http://schemas.microsoft.com/office/drawing/2014/main" id="{64E34CDB-84DF-4A23-8F85-73FAA6FB3E5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7D856C-3B47-4052-A15E-B7A6C152BE27}"/>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3629318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03CA2A-E3A5-4CC4-BA24-38F680999644}"/>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3" name="Footer Placeholder 2">
            <a:extLst>
              <a:ext uri="{FF2B5EF4-FFF2-40B4-BE49-F238E27FC236}">
                <a16:creationId xmlns:a16="http://schemas.microsoft.com/office/drawing/2014/main" id="{2A04280B-16DA-437F-A83E-0B404FD74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83C874-AD88-44E2-997D-BB7DD1511E17}"/>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157640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24FEC-861C-49AE-9C3B-C22D8DDAEF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70E202-511A-422F-A6E1-EE8F8E3ECD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294AC-D625-48A1-88A0-F184D9ECD1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EA84E8-B734-48B8-B3B3-415326D766EF}"/>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6" name="Footer Placeholder 5">
            <a:extLst>
              <a:ext uri="{FF2B5EF4-FFF2-40B4-BE49-F238E27FC236}">
                <a16:creationId xmlns:a16="http://schemas.microsoft.com/office/drawing/2014/main" id="{CB295ACD-AD7E-4470-93E4-5B8455743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8298B7-E419-4E37-A800-3AA7F4BC2943}"/>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405383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B01-7A32-4E2C-95B3-A80E89DB84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70F74F-67B2-4A5F-B280-AA3A0AA8B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5B4B17-79DF-4624-9B67-C8D55F9F84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5975DC-DFC3-4F5B-8950-06E43D4C41A1}"/>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6" name="Footer Placeholder 5">
            <a:extLst>
              <a:ext uri="{FF2B5EF4-FFF2-40B4-BE49-F238E27FC236}">
                <a16:creationId xmlns:a16="http://schemas.microsoft.com/office/drawing/2014/main" id="{BD2644F9-0350-433B-9D2F-6224EF20AE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0E00E-F9B7-41B4-ACCB-4D182491B027}"/>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2908502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AE11D-B934-4B6D-9058-974A80964F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6C5FE4-8858-4339-875B-481885DF4F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C98DC0-1C8E-4D67-9F33-7D2451A0D204}"/>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610A3C44-C332-4117-B911-D4717DD72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EAFE4-C906-4802-89B5-B05B094BEAA6}"/>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3625046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BA795A-DC8D-4CE3-9D46-9E91B5F908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2541AD-422B-4B5B-8BFF-5847D6DD20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1E2B-FA5E-4FB8-815C-F1FA6EAC1F55}"/>
              </a:ext>
            </a:extLst>
          </p:cNvPr>
          <p:cNvSpPr>
            <a:spLocks noGrp="1"/>
          </p:cNvSpPr>
          <p:nvPr>
            <p:ph type="dt" sz="half" idx="10"/>
          </p:nvPr>
        </p:nvSpPr>
        <p:spPr/>
        <p:txBody>
          <a:body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5CD7C12A-F9FA-4DB6-82D4-7351A8330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D05AF3-A261-4365-A585-4E73914058AB}"/>
              </a:ext>
            </a:extLst>
          </p:cNvPr>
          <p:cNvSpPr>
            <a:spLocks noGrp="1"/>
          </p:cNvSpPr>
          <p:nvPr>
            <p:ph type="sldNum" sz="quarter" idx="12"/>
          </p:nvPr>
        </p:nvSpPr>
        <p:spPr/>
        <p:txBody>
          <a:bodyPr/>
          <a:lstStyle/>
          <a:p>
            <a:fld id="{89A5772E-02CF-4954-9FF1-05FC843E246A}" type="slidenum">
              <a:rPr lang="en-US" smtClean="0"/>
              <a:t>‹#›</a:t>
            </a:fld>
            <a:endParaRPr lang="en-US"/>
          </a:p>
        </p:txBody>
      </p:sp>
    </p:spTree>
    <p:extLst>
      <p:ext uri="{BB962C8B-B14F-4D97-AF65-F5344CB8AC3E}">
        <p14:creationId xmlns:p14="http://schemas.microsoft.com/office/powerpoint/2010/main" val="43438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AE3AC0-30CA-4C1A-81F8-EB1164832E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BC476A-2B6E-47B8-BDE4-D256EE62FB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38924-70CF-4138-82B7-AC1126755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5B78E-EC6E-4FB0-B36A-58195E1A8584}" type="datetimeFigureOut">
              <a:rPr lang="en-US" smtClean="0"/>
              <a:t>11/17/2020</a:t>
            </a:fld>
            <a:endParaRPr lang="en-US"/>
          </a:p>
        </p:txBody>
      </p:sp>
      <p:sp>
        <p:nvSpPr>
          <p:cNvPr id="5" name="Footer Placeholder 4">
            <a:extLst>
              <a:ext uri="{FF2B5EF4-FFF2-40B4-BE49-F238E27FC236}">
                <a16:creationId xmlns:a16="http://schemas.microsoft.com/office/drawing/2014/main" id="{C6ED0319-2662-4F9D-8568-54350ED3E7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10E184-EBF7-457C-ADA3-E0F82512A6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A5772E-02CF-4954-9FF1-05FC843E246A}" type="slidenum">
              <a:rPr lang="en-US" smtClean="0"/>
              <a:t>‹#›</a:t>
            </a:fld>
            <a:endParaRPr lang="en-US"/>
          </a:p>
        </p:txBody>
      </p:sp>
    </p:spTree>
    <p:extLst>
      <p:ext uri="{BB962C8B-B14F-4D97-AF65-F5344CB8AC3E}">
        <p14:creationId xmlns:p14="http://schemas.microsoft.com/office/powerpoint/2010/main" val="243298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61DF7-9246-466D-BB10-397ECA7D4362}"/>
              </a:ext>
            </a:extLst>
          </p:cNvPr>
          <p:cNvSpPr>
            <a:spLocks noGrp="1"/>
          </p:cNvSpPr>
          <p:nvPr>
            <p:ph type="ctrTitle"/>
          </p:nvPr>
        </p:nvSpPr>
        <p:spPr/>
        <p:txBody>
          <a:bodyPr/>
          <a:lstStyle/>
          <a:p>
            <a:r>
              <a:rPr lang="en-US" dirty="0"/>
              <a:t>Sandpiper </a:t>
            </a:r>
          </a:p>
        </p:txBody>
      </p:sp>
      <p:sp>
        <p:nvSpPr>
          <p:cNvPr id="3" name="Subtitle 2">
            <a:extLst>
              <a:ext uri="{FF2B5EF4-FFF2-40B4-BE49-F238E27FC236}">
                <a16:creationId xmlns:a16="http://schemas.microsoft.com/office/drawing/2014/main" id="{5B4E05E8-53D9-4CBA-9916-C2E46916289A}"/>
              </a:ext>
            </a:extLst>
          </p:cNvPr>
          <p:cNvSpPr>
            <a:spLocks noGrp="1"/>
          </p:cNvSpPr>
          <p:nvPr>
            <p:ph type="subTitle" idx="1"/>
          </p:nvPr>
        </p:nvSpPr>
        <p:spPr/>
        <p:txBody>
          <a:bodyPr/>
          <a:lstStyle/>
          <a:p>
            <a:r>
              <a:rPr lang="en-US" dirty="0"/>
              <a:t>Elizabeth Bishop</a:t>
            </a:r>
          </a:p>
        </p:txBody>
      </p:sp>
    </p:spTree>
    <p:extLst>
      <p:ext uri="{BB962C8B-B14F-4D97-AF65-F5344CB8AC3E}">
        <p14:creationId xmlns:p14="http://schemas.microsoft.com/office/powerpoint/2010/main" val="1032485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1764-CC2D-4F93-933F-6E094953416C}"/>
              </a:ext>
            </a:extLst>
          </p:cNvPr>
          <p:cNvSpPr>
            <a:spLocks noGrp="1"/>
          </p:cNvSpPr>
          <p:nvPr>
            <p:ph type="title"/>
          </p:nvPr>
        </p:nvSpPr>
        <p:spPr/>
        <p:txBody>
          <a:bodyPr/>
          <a:lstStyle/>
          <a:p>
            <a:r>
              <a:rPr lang="en-US" dirty="0"/>
              <a:t>Sandpiper</a:t>
            </a:r>
          </a:p>
        </p:txBody>
      </p:sp>
      <p:pic>
        <p:nvPicPr>
          <p:cNvPr id="4" name="Content Placeholder 3">
            <a:extLst>
              <a:ext uri="{FF2B5EF4-FFF2-40B4-BE49-F238E27FC236}">
                <a16:creationId xmlns:a16="http://schemas.microsoft.com/office/drawing/2014/main" id="{E43A27F3-6A3D-4522-A563-E22E19E3045C}"/>
              </a:ext>
            </a:extLst>
          </p:cNvPr>
          <p:cNvPicPr>
            <a:picLocks noGrp="1"/>
          </p:cNvPicPr>
          <p:nvPr>
            <p:ph idx="1"/>
          </p:nvPr>
        </p:nvPicPr>
        <p:blipFill>
          <a:blip r:embed="rId2"/>
          <a:stretch>
            <a:fillRect/>
          </a:stretch>
        </p:blipFill>
        <p:spPr>
          <a:xfrm>
            <a:off x="838200" y="1828968"/>
            <a:ext cx="4648200" cy="4297512"/>
          </a:xfrm>
          <a:prstGeom prst="rect">
            <a:avLst/>
          </a:prstGeom>
        </p:spPr>
      </p:pic>
      <p:pic>
        <p:nvPicPr>
          <p:cNvPr id="5" name="Picture 4">
            <a:extLst>
              <a:ext uri="{FF2B5EF4-FFF2-40B4-BE49-F238E27FC236}">
                <a16:creationId xmlns:a16="http://schemas.microsoft.com/office/drawing/2014/main" id="{4BC04520-3EF9-493D-8345-63E7A5677ED4}"/>
              </a:ext>
            </a:extLst>
          </p:cNvPr>
          <p:cNvPicPr/>
          <p:nvPr/>
        </p:nvPicPr>
        <p:blipFill>
          <a:blip r:embed="rId3"/>
          <a:stretch>
            <a:fillRect/>
          </a:stretch>
        </p:blipFill>
        <p:spPr>
          <a:xfrm>
            <a:off x="5837728" y="1577858"/>
            <a:ext cx="5450956" cy="4390679"/>
          </a:xfrm>
          <a:prstGeom prst="rect">
            <a:avLst/>
          </a:prstGeom>
        </p:spPr>
      </p:pic>
    </p:spTree>
    <p:extLst>
      <p:ext uri="{BB962C8B-B14F-4D97-AF65-F5344CB8AC3E}">
        <p14:creationId xmlns:p14="http://schemas.microsoft.com/office/powerpoint/2010/main" val="88453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72B6-A076-4B13-B429-7DFAAA657FAE}"/>
              </a:ext>
            </a:extLst>
          </p:cNvPr>
          <p:cNvSpPr>
            <a:spLocks noGrp="1"/>
          </p:cNvSpPr>
          <p:nvPr>
            <p:ph type="title"/>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“He runs, he runs to the south, finical, awkward”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56342E5-67B8-44DF-81BB-CDBB647A6612}"/>
              </a:ext>
            </a:extLst>
          </p:cNvPr>
          <p:cNvSpPr>
            <a:spLocks noGrp="1"/>
          </p:cNvSpPr>
          <p:nvPr>
            <p:ph idx="1"/>
          </p:nvPr>
        </p:nvSpPr>
        <p:spPr/>
        <p:txBody>
          <a:bodyPr/>
          <a:lstStyle/>
          <a:p>
            <a:r>
              <a:rPr lang="en-US" dirty="0"/>
              <a:t>finical [ </a:t>
            </a:r>
            <a:r>
              <a:rPr lang="en-US" b="1" dirty="0"/>
              <a:t>fin</a:t>
            </a:r>
            <a:r>
              <a:rPr lang="en-US" dirty="0"/>
              <a:t>-</a:t>
            </a:r>
            <a:r>
              <a:rPr lang="en-US" dirty="0" err="1"/>
              <a:t>i</a:t>
            </a:r>
            <a:r>
              <a:rPr lang="en-US" dirty="0"/>
              <a:t>-</a:t>
            </a:r>
            <a:r>
              <a:rPr lang="en-US" dirty="0" err="1"/>
              <a:t>kuhl</a:t>
            </a:r>
            <a:r>
              <a:rPr lang="en-US" dirty="0"/>
              <a:t> ] adjective</a:t>
            </a:r>
          </a:p>
          <a:p>
            <a:r>
              <a:rPr lang="en-US" dirty="0"/>
              <a:t>                 finicky. </a:t>
            </a:r>
          </a:p>
          <a:p>
            <a:endParaRPr lang="en-US" dirty="0"/>
          </a:p>
        </p:txBody>
      </p:sp>
    </p:spTree>
    <p:extLst>
      <p:ext uri="{BB962C8B-B14F-4D97-AF65-F5344CB8AC3E}">
        <p14:creationId xmlns:p14="http://schemas.microsoft.com/office/powerpoint/2010/main" val="5017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001C8-A345-4D3F-92C1-546445833626}"/>
              </a:ext>
            </a:extLst>
          </p:cNvPr>
          <p:cNvSpPr>
            <a:spLocks noGrp="1"/>
          </p:cNvSpPr>
          <p:nvPr>
            <p:ph type="title"/>
          </p:nvPr>
        </p:nvSpPr>
        <p:spPr/>
        <p:txBody>
          <a:bodyPr>
            <a:normAutofit/>
          </a:bodyPr>
          <a:lstStyle/>
          <a:p>
            <a:r>
              <a:rPr lang="en-US" sz="3200" b="0" i="0" u="none" strike="noStrike" baseline="0" dirty="0">
                <a:latin typeface="Times New Roman" panose="02020603050405020304" pitchFamily="18" charset="0"/>
              </a:rPr>
              <a:t>“in a state of controlled panic, a student of Blake”</a:t>
            </a:r>
            <a:endParaRPr lang="en-US" sz="3200" dirty="0"/>
          </a:p>
        </p:txBody>
      </p:sp>
      <p:sp>
        <p:nvSpPr>
          <p:cNvPr id="3" name="Content Placeholder 2">
            <a:extLst>
              <a:ext uri="{FF2B5EF4-FFF2-40B4-BE49-F238E27FC236}">
                <a16:creationId xmlns:a16="http://schemas.microsoft.com/office/drawing/2014/main" id="{91CF76E4-35BA-40B8-A552-EC0FE3B4A23E}"/>
              </a:ext>
            </a:extLst>
          </p:cNvPr>
          <p:cNvSpPr>
            <a:spLocks noGrp="1"/>
          </p:cNvSpPr>
          <p:nvPr>
            <p:ph idx="1"/>
          </p:nvPr>
        </p:nvSpPr>
        <p:spPr>
          <a:xfrm>
            <a:off x="194153" y="1459282"/>
            <a:ext cx="11912252" cy="5304773"/>
          </a:xfrm>
        </p:spPr>
        <p:txBody>
          <a:bodyPr>
            <a:normAutofit/>
          </a:bodyPr>
          <a:lstStyle/>
          <a:p>
            <a:pPr algn="l"/>
            <a:r>
              <a:rPr lang="en-US" b="0" i="0" u="none" strike="noStrike" baseline="0" dirty="0">
                <a:latin typeface="Times New Roman" panose="02020603050405020304" pitchFamily="18" charset="0"/>
              </a:rPr>
              <a:t>William Blake (1757-1827; see pp. 732-47), English poet, whose 1803 poem  "Auguries of Innocence" begins, </a:t>
            </a:r>
          </a:p>
          <a:p>
            <a:pPr algn="l"/>
            <a:endParaRPr lang="en-US" dirty="0">
              <a:latin typeface="Times New Roman" panose="02020603050405020304" pitchFamily="18" charset="0"/>
            </a:endParaRPr>
          </a:p>
          <a:p>
            <a:pPr algn="l"/>
            <a:r>
              <a:rPr lang="en-US" b="0" i="0" u="none" strike="noStrike" baseline="0" dirty="0">
                <a:latin typeface="Times New Roman" panose="02020603050405020304" pitchFamily="18" charset="0"/>
              </a:rPr>
              <a:t>"To see a World in a Grain of Sand</a:t>
            </a:r>
          </a:p>
          <a:p>
            <a:pPr algn="l"/>
            <a:r>
              <a:rPr lang="en-US" b="0" i="0" u="none" strike="noStrike" baseline="0" dirty="0">
                <a:latin typeface="Times New Roman" panose="02020603050405020304" pitchFamily="18" charset="0"/>
              </a:rPr>
              <a:t>/And a Heaven in a Wild Flower, / </a:t>
            </a:r>
          </a:p>
          <a:p>
            <a:pPr algn="l"/>
            <a:r>
              <a:rPr lang="en-US" b="0" i="0" u="none" strike="noStrike" baseline="0" dirty="0">
                <a:latin typeface="Times New Roman" panose="02020603050405020304" pitchFamily="18" charset="0"/>
              </a:rPr>
              <a:t>Hold Infinity in </a:t>
            </a:r>
            <a:r>
              <a:rPr lang="en-US" b="0" i="0" u="none" strike="noStrike" baseline="0" dirty="0">
                <a:latin typeface="HiddenHorzOCR"/>
              </a:rPr>
              <a:t>th</a:t>
            </a:r>
            <a:r>
              <a:rPr lang="en-US" dirty="0">
                <a:latin typeface="HiddenHorzOCR"/>
              </a:rPr>
              <a:t>e</a:t>
            </a:r>
            <a:r>
              <a:rPr lang="en-US" b="0" i="0" u="none" strike="noStrike" baseline="0" dirty="0">
                <a:latin typeface="HiddenHorzOCR"/>
              </a:rPr>
              <a:t> </a:t>
            </a:r>
            <a:r>
              <a:rPr lang="en-US" b="0" i="0" u="none" strike="noStrike" baseline="0" dirty="0">
                <a:latin typeface="Times New Roman" panose="02020603050405020304" pitchFamily="18" charset="0"/>
              </a:rPr>
              <a:t>palm of your hand / </a:t>
            </a:r>
          </a:p>
          <a:p>
            <a:pPr algn="l"/>
            <a:r>
              <a:rPr lang="en-US" b="0" i="0" u="none" strike="noStrike" baseline="0" dirty="0">
                <a:latin typeface="Times New Roman" panose="02020603050405020304" pitchFamily="18" charset="0"/>
              </a:rPr>
              <a:t>And Eternity in an hour.</a:t>
            </a:r>
          </a:p>
          <a:p>
            <a:pPr algn="l"/>
            <a:endParaRPr lang="en-US" dirty="0">
              <a:latin typeface="Times New Roman" panose="02020603050405020304" pitchFamily="18" charset="0"/>
            </a:endParaRPr>
          </a:p>
          <a:p>
            <a:pPr algn="l"/>
            <a:r>
              <a:rPr lang="en-US" b="1" dirty="0">
                <a:effectLst/>
                <a:latin typeface=""/>
                <a:ea typeface="Calibri" panose="020F0502020204030204" pitchFamily="34" charset="0"/>
                <a:cs typeface=""/>
              </a:rPr>
              <a:t>The little bird in "The Sandpiper" is a "student of Blake," looking for eternity in the grains of sand</a:t>
            </a:r>
            <a:endParaRPr lang="en-US" b="0" i="0" u="none" strike="noStrike" baseline="0" dirty="0">
              <a:latin typeface="Times New Roman" panose="02020603050405020304" pitchFamily="18" charset="0"/>
            </a:endParaRPr>
          </a:p>
        </p:txBody>
      </p:sp>
    </p:spTree>
    <p:extLst>
      <p:ext uri="{BB962C8B-B14F-4D97-AF65-F5344CB8AC3E}">
        <p14:creationId xmlns:p14="http://schemas.microsoft.com/office/powerpoint/2010/main" val="3334994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EE221-3E15-41B9-BF33-8009FADD30E1}"/>
              </a:ext>
            </a:extLst>
          </p:cNvPr>
          <p:cNvSpPr>
            <a:spLocks noGrp="1"/>
          </p:cNvSpPr>
          <p:nvPr>
            <p:ph type="title"/>
          </p:nvPr>
        </p:nvSpPr>
        <p:spPr/>
        <p:txBody>
          <a:bodyPr/>
          <a:lstStyle/>
          <a:p>
            <a:r>
              <a:rPr lang="en-US" sz="1800" b="0" i="0" u="none" strike="noStrike" baseline="0" dirty="0">
                <a:latin typeface="Times New Roman" panose="02020603050405020304" pitchFamily="18" charset="0"/>
              </a:rPr>
              <a:t>“The millions of grains are black, white, tan, and gray,</a:t>
            </a:r>
            <a:br>
              <a:rPr lang="en-US" sz="1800" b="0" i="0" u="none" strike="noStrike" baseline="0" dirty="0">
                <a:latin typeface="Times New Roman" panose="02020603050405020304" pitchFamily="18" charset="0"/>
              </a:rPr>
            </a:br>
            <a:r>
              <a:rPr lang="en-US" sz="1800" b="0" i="0" u="none" strike="noStrike" baseline="0" dirty="0">
                <a:latin typeface="Times New Roman" panose="02020603050405020304" pitchFamily="18" charset="0"/>
              </a:rPr>
              <a:t>mixed with quartz grains, rose and amethyst.”</a:t>
            </a:r>
            <a:endParaRPr lang="en-US" dirty="0"/>
          </a:p>
        </p:txBody>
      </p:sp>
      <p:pic>
        <p:nvPicPr>
          <p:cNvPr id="9" name="Content Placeholder 8">
            <a:extLst>
              <a:ext uri="{FF2B5EF4-FFF2-40B4-BE49-F238E27FC236}">
                <a16:creationId xmlns:a16="http://schemas.microsoft.com/office/drawing/2014/main" id="{581CB13B-0813-42EF-A838-A355710FEA1E}"/>
              </a:ext>
            </a:extLst>
          </p:cNvPr>
          <p:cNvPicPr>
            <a:picLocks noGrp="1" noChangeAspect="1"/>
          </p:cNvPicPr>
          <p:nvPr>
            <p:ph idx="1"/>
          </p:nvPr>
        </p:nvPicPr>
        <p:blipFill>
          <a:blip r:embed="rId2"/>
          <a:stretch>
            <a:fillRect/>
          </a:stretch>
        </p:blipFill>
        <p:spPr>
          <a:xfrm>
            <a:off x="221952" y="1640809"/>
            <a:ext cx="6141445" cy="4351338"/>
          </a:xfrm>
        </p:spPr>
      </p:pic>
      <p:pic>
        <p:nvPicPr>
          <p:cNvPr id="11" name="Picture 10">
            <a:extLst>
              <a:ext uri="{FF2B5EF4-FFF2-40B4-BE49-F238E27FC236}">
                <a16:creationId xmlns:a16="http://schemas.microsoft.com/office/drawing/2014/main" id="{1799391A-E3E3-45CB-883C-8289AC5BFCDC}"/>
              </a:ext>
            </a:extLst>
          </p:cNvPr>
          <p:cNvPicPr>
            <a:picLocks noChangeAspect="1"/>
          </p:cNvPicPr>
          <p:nvPr/>
        </p:nvPicPr>
        <p:blipFill>
          <a:blip r:embed="rId3"/>
          <a:stretch>
            <a:fillRect/>
          </a:stretch>
        </p:blipFill>
        <p:spPr>
          <a:xfrm>
            <a:off x="6144538" y="566933"/>
            <a:ext cx="3939573" cy="4111538"/>
          </a:xfrm>
          <a:prstGeom prst="rect">
            <a:avLst/>
          </a:prstGeom>
        </p:spPr>
      </p:pic>
      <p:pic>
        <p:nvPicPr>
          <p:cNvPr id="13" name="Picture 12">
            <a:extLst>
              <a:ext uri="{FF2B5EF4-FFF2-40B4-BE49-F238E27FC236}">
                <a16:creationId xmlns:a16="http://schemas.microsoft.com/office/drawing/2014/main" id="{45D8E22B-2CD3-40AF-8E7A-EE1C52AACABF}"/>
              </a:ext>
            </a:extLst>
          </p:cNvPr>
          <p:cNvPicPr>
            <a:picLocks noChangeAspect="1"/>
          </p:cNvPicPr>
          <p:nvPr/>
        </p:nvPicPr>
        <p:blipFill>
          <a:blip r:embed="rId4"/>
          <a:stretch>
            <a:fillRect/>
          </a:stretch>
        </p:blipFill>
        <p:spPr>
          <a:xfrm>
            <a:off x="7736713" y="3013379"/>
            <a:ext cx="4371975" cy="3733800"/>
          </a:xfrm>
          <a:prstGeom prst="rect">
            <a:avLst/>
          </a:prstGeom>
        </p:spPr>
      </p:pic>
    </p:spTree>
    <p:extLst>
      <p:ext uri="{BB962C8B-B14F-4D97-AF65-F5344CB8AC3E}">
        <p14:creationId xmlns:p14="http://schemas.microsoft.com/office/powerpoint/2010/main" val="1904030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E50E1-6D9C-47FA-A4C8-75143C6DBB8C}"/>
              </a:ext>
            </a:extLst>
          </p:cNvPr>
          <p:cNvSpPr>
            <a:spLocks noGrp="1"/>
          </p:cNvSpPr>
          <p:nvPr>
            <p:ph type="title"/>
          </p:nvPr>
        </p:nvSpPr>
        <p:spPr>
          <a:xfrm>
            <a:off x="43841" y="1"/>
            <a:ext cx="11309959" cy="1690688"/>
          </a:xfrm>
        </p:spPr>
        <p:txBody>
          <a:bodyPr>
            <a:normAutofit fontScale="90000"/>
          </a:bodyPr>
          <a:lstStyle/>
          <a:p>
            <a:r>
              <a:rPr lang="en-US" dirty="0"/>
              <a:t>Plot Summary: ignoring the Big Picture, preoccupied by the Small details</a:t>
            </a:r>
            <a:br>
              <a:rPr lang="en-US" dirty="0"/>
            </a:br>
            <a:endParaRPr lang="en-US" dirty="0"/>
          </a:p>
        </p:txBody>
      </p:sp>
      <p:sp>
        <p:nvSpPr>
          <p:cNvPr id="3" name="Content Placeholder 2">
            <a:extLst>
              <a:ext uri="{FF2B5EF4-FFF2-40B4-BE49-F238E27FC236}">
                <a16:creationId xmlns:a16="http://schemas.microsoft.com/office/drawing/2014/main" id="{5CEEB709-42E4-4549-BC9B-BA85E3A6E0E0}"/>
              </a:ext>
            </a:extLst>
          </p:cNvPr>
          <p:cNvSpPr>
            <a:spLocks noGrp="1"/>
          </p:cNvSpPr>
          <p:nvPr>
            <p:ph idx="1"/>
          </p:nvPr>
        </p:nvSpPr>
        <p:spPr/>
        <p:txBody>
          <a:bodyPr/>
          <a:lstStyle/>
          <a:p>
            <a:r>
              <a:rPr lang="en-US" dirty="0"/>
              <a:t>Stanza 1: Sandpiper is able to take into stride, accept somewhat (in controlled panic”) or ignore the </a:t>
            </a:r>
            <a:r>
              <a:rPr lang="en-US" dirty="0">
                <a:effectLst/>
                <a:latin typeface="SabonLTStd-Roman"/>
                <a:ea typeface="Calibri" panose="020F0502020204030204" pitchFamily="34" charset="0"/>
                <a:cs typeface="SabonLTStd-Roman"/>
              </a:rPr>
              <a:t>immense, destructive forces of the ocean/nature (</a:t>
            </a:r>
            <a:r>
              <a:rPr lang="en-US" dirty="0">
                <a:latin typeface="SabonLTStd-Roman"/>
                <a:ea typeface="Calibri" panose="020F0502020204030204" pitchFamily="34" charset="0"/>
                <a:cs typeface="SabonLTStd-Roman"/>
              </a:rPr>
              <a:t>“roaring” “world…bound to shake”) because he is</a:t>
            </a:r>
            <a:r>
              <a:rPr lang="en-US" b="1" dirty="0">
                <a:latin typeface="SabonLTStd-Roman"/>
                <a:ea typeface="Calibri" panose="020F0502020204030204" pitchFamily="34" charset="0"/>
                <a:cs typeface="SabonLTStd-Roman"/>
              </a:rPr>
              <a:t> </a:t>
            </a:r>
            <a:r>
              <a:rPr lang="en-US" dirty="0">
                <a:latin typeface="SabonLTStd-Roman"/>
                <a:ea typeface="Calibri" panose="020F0502020204030204" pitchFamily="34" charset="0"/>
                <a:cs typeface="SabonLTStd-Roman"/>
              </a:rPr>
              <a:t>“a student of Blake absorbed in a process, focusing on particularities and takes for granted the enormous ocean </a:t>
            </a:r>
          </a:p>
          <a:p>
            <a:endParaRPr lang="en-US" dirty="0">
              <a:latin typeface="SabonLTStd-Roman"/>
              <a:ea typeface="Calibri" panose="020F0502020204030204" pitchFamily="34" charset="0"/>
              <a:cs typeface="SabonLTStd-Roman"/>
            </a:endParaRPr>
          </a:p>
          <a:p>
            <a:r>
              <a:rPr lang="en-US" dirty="0">
                <a:latin typeface="SabonLTStd-Roman"/>
                <a:ea typeface="Calibri" panose="020F0502020204030204" pitchFamily="34" charset="0"/>
                <a:cs typeface="SabonLTStd-Roman"/>
              </a:rPr>
              <a:t>Stanza 2: Though again threatening “hisses” and disrupting “interrupting” forces of nature should draw his attention, the sandpiper runs along focused only on his toes.</a:t>
            </a:r>
          </a:p>
        </p:txBody>
      </p:sp>
    </p:spTree>
    <p:extLst>
      <p:ext uri="{BB962C8B-B14F-4D97-AF65-F5344CB8AC3E}">
        <p14:creationId xmlns:p14="http://schemas.microsoft.com/office/powerpoint/2010/main" val="4160662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F3DEF-4A46-4659-AE1F-73C94E335E42}"/>
              </a:ext>
            </a:extLst>
          </p:cNvPr>
          <p:cNvSpPr>
            <a:spLocks noGrp="1"/>
          </p:cNvSpPr>
          <p:nvPr>
            <p:ph type="title"/>
          </p:nvPr>
        </p:nvSpPr>
        <p:spPr>
          <a:xfrm>
            <a:off x="-1" y="1"/>
            <a:ext cx="11473841" cy="820454"/>
          </a:xfrm>
        </p:spPr>
        <p:txBody>
          <a:bodyPr/>
          <a:lstStyle/>
          <a:p>
            <a:r>
              <a:rPr lang="en-US" dirty="0"/>
              <a:t>Plot Summary</a:t>
            </a:r>
          </a:p>
        </p:txBody>
      </p:sp>
      <p:sp>
        <p:nvSpPr>
          <p:cNvPr id="3" name="Content Placeholder 2">
            <a:extLst>
              <a:ext uri="{FF2B5EF4-FFF2-40B4-BE49-F238E27FC236}">
                <a16:creationId xmlns:a16="http://schemas.microsoft.com/office/drawing/2014/main" id="{969056F2-F777-4EFF-84A0-A6ACB3D44B89}"/>
              </a:ext>
            </a:extLst>
          </p:cNvPr>
          <p:cNvSpPr>
            <a:spLocks noGrp="1"/>
          </p:cNvSpPr>
          <p:nvPr>
            <p:ph idx="1"/>
          </p:nvPr>
        </p:nvSpPr>
        <p:spPr>
          <a:xfrm>
            <a:off x="-1" y="970766"/>
            <a:ext cx="11353801" cy="5799551"/>
          </a:xfrm>
        </p:spPr>
        <p:txBody>
          <a:bodyPr/>
          <a:lstStyle/>
          <a:p>
            <a:r>
              <a:rPr lang="en-US" dirty="0"/>
              <a:t>Stanza 3: Bishop corrects herself and tells us that he is not watching his toes, but grains of sand. But he might as well be watching his toes, because the sandpiper completely ignores the regular transformations his “world” undergoes: the changing nature of the beach.</a:t>
            </a:r>
          </a:p>
          <a:p>
            <a:endParaRPr lang="en-US" dirty="0"/>
          </a:p>
          <a:p>
            <a:r>
              <a:rPr lang="en-US" dirty="0"/>
              <a:t>Stanza 4: A description of the “big picture” that the poet provides, or the sandpiper is cognizant of but thinks irrelevant because he is focused, preoccupied with….</a:t>
            </a:r>
          </a:p>
          <a:p>
            <a:endParaRPr lang="en-US" dirty="0"/>
          </a:p>
          <a:p>
            <a:r>
              <a:rPr lang="en-US" dirty="0"/>
              <a:t>Stanza 5: searching, “looking for something.” Perhaps obsessed with the beauty and splendor of universe that he espies in the grains of sand.</a:t>
            </a:r>
          </a:p>
          <a:p>
            <a:endParaRPr lang="en-US" dirty="0"/>
          </a:p>
        </p:txBody>
      </p:sp>
    </p:spTree>
    <p:extLst>
      <p:ext uri="{BB962C8B-B14F-4D97-AF65-F5344CB8AC3E}">
        <p14:creationId xmlns:p14="http://schemas.microsoft.com/office/powerpoint/2010/main" val="124033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1685-2CC4-4039-8C0A-2814F54843D2}"/>
              </a:ext>
            </a:extLst>
          </p:cNvPr>
          <p:cNvSpPr>
            <a:spLocks noGrp="1"/>
          </p:cNvSpPr>
          <p:nvPr>
            <p:ph type="title"/>
          </p:nvPr>
        </p:nvSpPr>
        <p:spPr/>
        <p:txBody>
          <a:bodyPr/>
          <a:lstStyle/>
          <a:p>
            <a:r>
              <a:rPr lang="en-US" dirty="0"/>
              <a:t>Tension in the poem</a:t>
            </a:r>
          </a:p>
        </p:txBody>
      </p:sp>
      <p:sp>
        <p:nvSpPr>
          <p:cNvPr id="3" name="Content Placeholder 2">
            <a:extLst>
              <a:ext uri="{FF2B5EF4-FFF2-40B4-BE49-F238E27FC236}">
                <a16:creationId xmlns:a16="http://schemas.microsoft.com/office/drawing/2014/main" id="{D720DCE8-DD89-40ED-8ED5-11833207E96E}"/>
              </a:ext>
            </a:extLst>
          </p:cNvPr>
          <p:cNvSpPr>
            <a:spLocks noGrp="1"/>
          </p:cNvSpPr>
          <p:nvPr>
            <p:ph idx="1"/>
          </p:nvPr>
        </p:nvSpPr>
        <p:spPr/>
        <p:txBody>
          <a:bodyPr/>
          <a:lstStyle/>
          <a:p>
            <a:r>
              <a:rPr lang="en-US" dirty="0"/>
              <a:t>Tension is btw</a:t>
            </a:r>
          </a:p>
          <a:p>
            <a:r>
              <a:rPr lang="en-US" dirty="0"/>
              <a:t>                            the big picture</a:t>
            </a:r>
          </a:p>
          <a:p>
            <a:r>
              <a:rPr lang="en-US" dirty="0"/>
              <a:t>                            small details       </a:t>
            </a:r>
          </a:p>
          <a:p>
            <a:endParaRPr lang="en-US" dirty="0"/>
          </a:p>
          <a:p>
            <a:r>
              <a:rPr lang="en-US" dirty="0"/>
              <a:t>Engrossed in the small details, one can fail to see the big picture.</a:t>
            </a:r>
          </a:p>
        </p:txBody>
      </p:sp>
    </p:spTree>
    <p:extLst>
      <p:ext uri="{BB962C8B-B14F-4D97-AF65-F5344CB8AC3E}">
        <p14:creationId xmlns:p14="http://schemas.microsoft.com/office/powerpoint/2010/main" val="294122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0FCA1-6CA2-4646-8B45-46ECF5BE503A}"/>
              </a:ext>
            </a:extLst>
          </p:cNvPr>
          <p:cNvSpPr>
            <a:spLocks noGrp="1"/>
          </p:cNvSpPr>
          <p:nvPr>
            <p:ph type="title"/>
          </p:nvPr>
        </p:nvSpPr>
        <p:spPr/>
        <p:txBody>
          <a:bodyPr/>
          <a:lstStyle/>
          <a:p>
            <a:r>
              <a:rPr lang="en-US" dirty="0"/>
              <a:t>Theme 1: Observation of nature/world</a:t>
            </a:r>
          </a:p>
        </p:txBody>
      </p:sp>
      <p:sp>
        <p:nvSpPr>
          <p:cNvPr id="3" name="Content Placeholder 2">
            <a:extLst>
              <a:ext uri="{FF2B5EF4-FFF2-40B4-BE49-F238E27FC236}">
                <a16:creationId xmlns:a16="http://schemas.microsoft.com/office/drawing/2014/main" id="{155E6F1D-C018-43D4-9B8A-B1168BCD3BC2}"/>
              </a:ext>
            </a:extLst>
          </p:cNvPr>
          <p:cNvSpPr>
            <a:spLocks noGrp="1"/>
          </p:cNvSpPr>
          <p:nvPr>
            <p:ph idx="1"/>
          </p:nvPr>
        </p:nvSpPr>
        <p:spPr/>
        <p:txBody>
          <a:bodyPr/>
          <a:lstStyle/>
          <a:p>
            <a:r>
              <a:rPr lang="en-US" dirty="0"/>
              <a:t>Observation</a:t>
            </a:r>
            <a:r>
              <a:rPr lang="en-US" dirty="0">
                <a:sym typeface="Wingdings" panose="05000000000000000000" pitchFamily="2" charset="2"/>
              </a:rPr>
              <a:t> of small details</a:t>
            </a:r>
          </a:p>
          <a:p>
            <a:r>
              <a:rPr lang="en-US" dirty="0">
                <a:sym typeface="Wingdings" panose="05000000000000000000" pitchFamily="2" charset="2"/>
              </a:rPr>
              <a:t>                </a:t>
            </a:r>
            <a:r>
              <a:rPr lang="en-US" i="1" dirty="0">
                <a:sym typeface="Wingdings" panose="05000000000000000000" pitchFamily="2" charset="2"/>
              </a:rPr>
              <a:t>SHOULD (but sometimes doesn’t)</a:t>
            </a:r>
            <a:r>
              <a:rPr lang="en-US" dirty="0">
                <a:sym typeface="Wingdings" panose="05000000000000000000" pitchFamily="2" charset="2"/>
              </a:rPr>
              <a:t> LEAD TO </a:t>
            </a:r>
          </a:p>
          <a:p>
            <a:r>
              <a:rPr lang="en-US" dirty="0">
                <a:sym typeface="Wingdings" panose="05000000000000000000" pitchFamily="2" charset="2"/>
              </a:rPr>
              <a:t>The big picture.</a:t>
            </a:r>
          </a:p>
          <a:p>
            <a:endParaRPr lang="en-US" dirty="0">
              <a:sym typeface="Wingdings" panose="05000000000000000000" pitchFamily="2" charset="2"/>
            </a:endParaRPr>
          </a:p>
          <a:p>
            <a:endParaRPr lang="en-US" dirty="0"/>
          </a:p>
        </p:txBody>
      </p:sp>
    </p:spTree>
    <p:extLst>
      <p:ext uri="{BB962C8B-B14F-4D97-AF65-F5344CB8AC3E}">
        <p14:creationId xmlns:p14="http://schemas.microsoft.com/office/powerpoint/2010/main" val="1480520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E56B-6CAC-4854-8696-4945C475D9F9}"/>
              </a:ext>
            </a:extLst>
          </p:cNvPr>
          <p:cNvSpPr>
            <a:spLocks noGrp="1"/>
          </p:cNvSpPr>
          <p:nvPr>
            <p:ph type="title"/>
          </p:nvPr>
        </p:nvSpPr>
        <p:spPr/>
        <p:txBody>
          <a:bodyPr/>
          <a:lstStyle/>
          <a:p>
            <a:r>
              <a:rPr lang="en-US" dirty="0"/>
              <a:t>Theme 2: Searching for constants </a:t>
            </a:r>
          </a:p>
        </p:txBody>
      </p:sp>
      <p:sp>
        <p:nvSpPr>
          <p:cNvPr id="3" name="Content Placeholder 2">
            <a:extLst>
              <a:ext uri="{FF2B5EF4-FFF2-40B4-BE49-F238E27FC236}">
                <a16:creationId xmlns:a16="http://schemas.microsoft.com/office/drawing/2014/main" id="{E8E1AF7E-ED13-4B57-BC38-ECD2B114E112}"/>
              </a:ext>
            </a:extLst>
          </p:cNvPr>
          <p:cNvSpPr>
            <a:spLocks noGrp="1"/>
          </p:cNvSpPr>
          <p:nvPr>
            <p:ph idx="1"/>
          </p:nvPr>
        </p:nvSpPr>
        <p:spPr/>
        <p:txBody>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Searching for constants    --- </a:t>
            </a:r>
          </a:p>
          <a:p>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in a  (picture) ever-changing/Transforming  </a:t>
            </a:r>
          </a:p>
          <a:p>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a:effectLst/>
                <a:latin typeface="Calibri" panose="020F0502020204030204" pitchFamily="34" charset="0"/>
                <a:ea typeface="Calibri" panose="020F0502020204030204" pitchFamily="34" charset="0"/>
                <a:cs typeface="Times New Roman" panose="02020603050405020304" pitchFamily="18" charset="0"/>
              </a:rPr>
              <a:t>/Unsettling world</a:t>
            </a:r>
          </a:p>
          <a:p>
            <a:endParaRPr lang="en-US" dirty="0"/>
          </a:p>
        </p:txBody>
      </p:sp>
    </p:spTree>
    <p:extLst>
      <p:ext uri="{BB962C8B-B14F-4D97-AF65-F5344CB8AC3E}">
        <p14:creationId xmlns:p14="http://schemas.microsoft.com/office/powerpoint/2010/main" val="2842206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5D3C1-A360-4268-AFCA-1B62A9237DD6}"/>
              </a:ext>
            </a:extLst>
          </p:cNvPr>
          <p:cNvSpPr>
            <a:spLocks noGrp="1"/>
          </p:cNvSpPr>
          <p:nvPr>
            <p:ph type="title"/>
          </p:nvPr>
        </p:nvSpPr>
        <p:spPr/>
        <p:txBody>
          <a:bodyPr/>
          <a:lstStyle/>
          <a:p>
            <a:r>
              <a:rPr lang="en-US" dirty="0"/>
              <a:t>Theme 3: search for “something” “constants”</a:t>
            </a:r>
          </a:p>
        </p:txBody>
      </p:sp>
      <p:sp>
        <p:nvSpPr>
          <p:cNvPr id="3" name="Content Placeholder 2">
            <a:extLst>
              <a:ext uri="{FF2B5EF4-FFF2-40B4-BE49-F238E27FC236}">
                <a16:creationId xmlns:a16="http://schemas.microsoft.com/office/drawing/2014/main" id="{33CC6DE2-1960-4A00-89AB-BE995C0B16C6}"/>
              </a:ext>
            </a:extLst>
          </p:cNvPr>
          <p:cNvSpPr>
            <a:spLocks noGrp="1"/>
          </p:cNvSpPr>
          <p:nvPr>
            <p:ph idx="1"/>
          </p:nvPr>
        </p:nvSpPr>
        <p:spPr/>
        <p:txBody>
          <a:bodyPr/>
          <a:lstStyle/>
          <a:p>
            <a:r>
              <a:rPr lang="en-US" dirty="0"/>
              <a:t>And finding</a:t>
            </a:r>
          </a:p>
          <a:p>
            <a:endParaRPr lang="en-US" dirty="0"/>
          </a:p>
          <a:p>
            <a:r>
              <a:rPr lang="en-US" dirty="0"/>
              <a:t>        Beauty and splendor of </a:t>
            </a:r>
            <a:r>
              <a:rPr lang="en-US"/>
              <a:t>the universe</a:t>
            </a:r>
          </a:p>
        </p:txBody>
      </p:sp>
    </p:spTree>
    <p:extLst>
      <p:ext uri="{BB962C8B-B14F-4D97-AF65-F5344CB8AC3E}">
        <p14:creationId xmlns:p14="http://schemas.microsoft.com/office/powerpoint/2010/main" val="496748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468</Words>
  <Application>Microsoft Office PowerPoint</Application>
  <PresentationFormat>Widescreen</PresentationFormat>
  <Paragraphs>44</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vt:lpstr>
      <vt:lpstr>Arial</vt:lpstr>
      <vt:lpstr>Calibri</vt:lpstr>
      <vt:lpstr>Calibri Light</vt:lpstr>
      <vt:lpstr>HiddenHorzOCR</vt:lpstr>
      <vt:lpstr>SabonLTStd-Roman</vt:lpstr>
      <vt:lpstr>Times New Roman</vt:lpstr>
      <vt:lpstr>Office Theme</vt:lpstr>
      <vt:lpstr>Sandpiper </vt:lpstr>
      <vt:lpstr>Sandpiper</vt:lpstr>
      <vt:lpstr>“He runs, he runs to the south, finical, awkward” </vt:lpstr>
      <vt:lpstr>“in a state of controlled panic, a student of Blake”</vt:lpstr>
      <vt:lpstr>“The millions of grains are black, white, tan, and gray, mixed with quartz grains, rose and amethyst.”</vt:lpstr>
      <vt:lpstr>Plot Summary: ignoring the Big Picture, preoccupied by the Small details </vt:lpstr>
      <vt:lpstr>Plot Summary</vt:lpstr>
      <vt:lpstr>Tension in the poem</vt:lpstr>
      <vt:lpstr>Theme 1: Observation of nature/world</vt:lpstr>
      <vt:lpstr>Theme 2: Searching for constants </vt:lpstr>
      <vt:lpstr>Theme 3: search for “something” “constants”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Sandpiper </dc:title>
  <dc:creator>Ali Hasan</dc:creator>
  <cp:lastModifiedBy>Ali Hasan</cp:lastModifiedBy>
  <cp:revision>12</cp:revision>
  <dcterms:created xsi:type="dcterms:W3CDTF">2020-10-30T15:42:47Z</dcterms:created>
  <dcterms:modified xsi:type="dcterms:W3CDTF">2020-11-17T18:07:26Z</dcterms:modified>
</cp:coreProperties>
</file>