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6" r:id="rId1"/>
  </p:sldMasterIdLst>
  <p:notesMasterIdLst>
    <p:notesMasterId r:id="rId41"/>
  </p:notesMasterIdLst>
  <p:handoutMasterIdLst>
    <p:handoutMasterId r:id="rId42"/>
  </p:handoutMasterIdLst>
  <p:sldIdLst>
    <p:sldId id="376" r:id="rId2"/>
    <p:sldId id="367" r:id="rId3"/>
    <p:sldId id="273" r:id="rId4"/>
    <p:sldId id="337" r:id="rId5"/>
    <p:sldId id="390" r:id="rId6"/>
    <p:sldId id="344" r:id="rId7"/>
    <p:sldId id="272" r:id="rId8"/>
    <p:sldId id="347" r:id="rId9"/>
    <p:sldId id="346" r:id="rId10"/>
    <p:sldId id="351" r:id="rId11"/>
    <p:sldId id="352" r:id="rId12"/>
    <p:sldId id="353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264" r:id="rId21"/>
    <p:sldId id="266" r:id="rId22"/>
    <p:sldId id="361" r:id="rId23"/>
    <p:sldId id="362" r:id="rId24"/>
    <p:sldId id="378" r:id="rId25"/>
    <p:sldId id="379" r:id="rId26"/>
    <p:sldId id="380" r:id="rId27"/>
    <p:sldId id="381" r:id="rId28"/>
    <p:sldId id="382" r:id="rId29"/>
    <p:sldId id="384" r:id="rId30"/>
    <p:sldId id="383" r:id="rId31"/>
    <p:sldId id="385" r:id="rId32"/>
    <p:sldId id="267" r:id="rId33"/>
    <p:sldId id="268" r:id="rId34"/>
    <p:sldId id="276" r:id="rId35"/>
    <p:sldId id="386" r:id="rId36"/>
    <p:sldId id="387" r:id="rId37"/>
    <p:sldId id="388" r:id="rId38"/>
    <p:sldId id="389" r:id="rId39"/>
    <p:sldId id="269" r:id="rId40"/>
  </p:sldIdLst>
  <p:sldSz cx="9144000" cy="6858000" type="screen4x3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224">
          <p15:clr>
            <a:srgbClr val="A4A3A4"/>
          </p15:clr>
        </p15:guide>
        <p15:guide id="4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B2C"/>
    <a:srgbClr val="FFCCFF"/>
    <a:srgbClr val="FF99FF"/>
    <a:srgbClr val="701A5C"/>
    <a:srgbClr val="4EA68F"/>
    <a:srgbClr val="FBD589"/>
    <a:srgbClr val="FAB252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74576" autoAdjust="0"/>
  </p:normalViewPr>
  <p:slideViewPr>
    <p:cSldViewPr>
      <p:cViewPr varScale="1">
        <p:scale>
          <a:sx n="82" d="100"/>
          <a:sy n="82" d="100"/>
        </p:scale>
        <p:origin x="2640" y="90"/>
      </p:cViewPr>
      <p:guideLst>
        <p:guide orient="horz" pos="864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64"/>
    </p:cViewPr>
  </p:sorterViewPr>
  <p:notesViewPr>
    <p:cSldViewPr>
      <p:cViewPr varScale="1">
        <p:scale>
          <a:sx n="53" d="100"/>
          <a:sy n="53" d="100"/>
        </p:scale>
        <p:origin x="-1926" y="-102"/>
      </p:cViewPr>
      <p:guideLst>
        <p:guide orient="horz" pos="2880"/>
        <p:guide pos="2160"/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 b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Scheduling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 b="0">
                <a:latin typeface="Times New Roman" pitchFamily="18" charset="0"/>
              </a:defRPr>
            </a:lvl1pPr>
          </a:lstStyle>
          <a:p>
            <a:pPr>
              <a:defRPr/>
            </a:pPr>
            <a:fld id="{EF4D310D-3C17-4295-AC3A-87496D9576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5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 b="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Scheduling</a:t>
            </a: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 b="0">
                <a:latin typeface="Times New Roman" pitchFamily="18" charset="0"/>
              </a:defRPr>
            </a:lvl1pPr>
          </a:lstStyle>
          <a:p>
            <a:pPr>
              <a:defRPr/>
            </a:pPr>
            <a:fld id="{8B88846C-9560-456A-B640-CB124F7361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58368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5715" indent="-185715" defTabSz="990478">
              <a:buFontTx/>
              <a:buChar char="-"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597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Scheduling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B88846C-9560-456A-B640-CB124F73616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015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Scheduling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B88846C-9560-456A-B640-CB124F73616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706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Scheduling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B88846C-9560-456A-B640-CB124F73616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49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Scheduling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EAC67E-5544-4688-A1E8-1736B3D36BC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55869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Scheduling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B88846C-9560-456A-B640-CB124F73616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295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Scheduling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B88846C-9560-456A-B640-CB124F73616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35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Scheduling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52164B-B912-457F-91CA-CE852AFCCA01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64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Scheduling</a:t>
            </a:r>
          </a:p>
        </p:txBody>
      </p:sp>
      <p:sp>
        <p:nvSpPr>
          <p:cNvPr id="4813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DDF15B-3F26-4D46-9584-AD6E61E24E5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929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Scheduling</a:t>
            </a:r>
          </a:p>
        </p:txBody>
      </p:sp>
      <p:sp>
        <p:nvSpPr>
          <p:cNvPr id="491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EE2D46-779F-45D9-B8EC-F7D3713628E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67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Scheduling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B88846C-9560-456A-B640-CB124F736163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6563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Scheduling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B88846C-9560-456A-B640-CB124F736163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81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Scheduling</a:t>
            </a:r>
          </a:p>
        </p:txBody>
      </p:sp>
      <p:sp>
        <p:nvSpPr>
          <p:cNvPr id="501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87161C-C877-44FD-8FA5-A6C31C3C2A8C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370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Scheduling</a:t>
            </a:r>
          </a:p>
        </p:txBody>
      </p:sp>
      <p:sp>
        <p:nvSpPr>
          <p:cNvPr id="512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52EAFA-B804-46F9-A115-C8BB67EAF20E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846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Scheduling</a:t>
            </a:r>
          </a:p>
        </p:txBody>
      </p:sp>
      <p:sp>
        <p:nvSpPr>
          <p:cNvPr id="532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DF935E-B5DC-451E-B9AF-D65B4A24B41E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73459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9614" y="0"/>
            <a:ext cx="8964386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731323" y="2743200"/>
            <a:ext cx="31242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5714989" y="609600"/>
            <a:ext cx="31242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1077686" y="6203667"/>
            <a:ext cx="5170713" cy="384048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 dirty="0"/>
              <a:t>Copyright ©2015 McGraw-Hill Higher Education.  All Rights Reserved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9614" y="5638800"/>
            <a:ext cx="8964386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86" y="205409"/>
            <a:ext cx="4162089" cy="5319088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  <a:sp3d>
            <a:bevelT w="165100" prst="coolSlant"/>
            <a:bevelB/>
          </a:sp3d>
        </p:spPr>
      </p:pic>
    </p:spTree>
    <p:extLst>
      <p:ext uri="{BB962C8B-B14F-4D97-AF65-F5344CB8AC3E}">
        <p14:creationId xmlns:p14="http://schemas.microsoft.com/office/powerpoint/2010/main" val="375153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132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54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Instructor Slides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805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Instructor Slides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324852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494516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212" y="1437909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3048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463732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223592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463732" y="1398130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35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89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22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435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05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621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Instructor Slides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8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197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03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305800" y="6245423"/>
            <a:ext cx="74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2"/>
                </a:solidFill>
              </a:rPr>
              <a:t>16-</a:t>
            </a:r>
            <a:fld id="{78C8B78F-49AC-44F6-AA95-D2AF30A24F9D}" type="slidenum">
              <a:rPr lang="en-US" sz="1400" b="0" smtClean="0">
                <a:solidFill>
                  <a:schemeClr val="tx2"/>
                </a:solidFill>
              </a:rPr>
              <a:t>‹#›</a:t>
            </a:fld>
            <a:endParaRPr lang="en-US" sz="1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673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336884" y="1481688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11/20/2010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Instructor Slides</a:t>
            </a: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-3342707" y="3323253"/>
            <a:ext cx="6860515" cy="1751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6674947"/>
            <a:ext cx="9144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44" y="21280"/>
            <a:ext cx="1154176" cy="968095"/>
          </a:xfrm>
          <a:prstGeom prst="rect">
            <a:avLst/>
          </a:prstGeom>
          <a:effectLst>
            <a:reflection endPos="0" dist="50800" dir="5400000" sy="-100000" algn="bl" rotWithShape="0"/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8002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</p:sldLayoutIdLst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72092"/>
            <a:ext cx="8229600" cy="45720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AU" sz="2800" dirty="0"/>
              <a:t>OMGT1039</a:t>
            </a:r>
            <a:br>
              <a:rPr lang="en-AU" sz="2800" dirty="0"/>
            </a:br>
            <a:r>
              <a:rPr lang="en-AU" sz="2800" dirty="0"/>
              <a:t>Operations Management</a:t>
            </a:r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marL="0" indent="0" algn="ctr">
              <a:lnSpc>
                <a:spcPct val="80000"/>
              </a:lnSpc>
              <a:buNone/>
            </a:pPr>
            <a:r>
              <a:rPr lang="en-AU" sz="4000" dirty="0"/>
              <a:t>Week 10</a:t>
            </a:r>
          </a:p>
          <a:p>
            <a:pPr marL="0" indent="0" algn="ctr">
              <a:buNone/>
            </a:pPr>
            <a:r>
              <a:rPr lang="en-US" sz="4000" dirty="0"/>
              <a:t>Scheduling</a:t>
            </a:r>
          </a:p>
          <a:p>
            <a:pPr marL="0" indent="0" algn="ctr">
              <a:buNone/>
            </a:pPr>
            <a:r>
              <a:rPr lang="en-AU" sz="4000" b="0" dirty="0"/>
              <a:t> </a:t>
            </a:r>
            <a:endParaRPr lang="en-AU" sz="40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1455737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86400"/>
            <a:ext cx="1455737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053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36638" lvl="1" indent="-1036638">
              <a:buFont typeface="Wingdings" pitchFamily="2" charset="2"/>
              <a:buChar char="Ø"/>
            </a:pPr>
            <a:r>
              <a:rPr lang="en-US" dirty="0"/>
              <a:t>Explain what scheduling involves and the importance of good scheduling</a:t>
            </a:r>
          </a:p>
          <a:p>
            <a:pPr marL="1036638" lvl="1" indent="-1036638">
              <a:buFont typeface="Wingdings" pitchFamily="2" charset="2"/>
              <a:buChar char="Ø"/>
            </a:pPr>
            <a:r>
              <a:rPr lang="en-US" dirty="0"/>
              <a:t>Compare product and service scheduling hierarchies</a:t>
            </a:r>
          </a:p>
          <a:p>
            <a:pPr marL="1036638" lvl="1" indent="-1036638">
              <a:buFont typeface="Wingdings" pitchFamily="2" charset="2"/>
              <a:buChar char="Ø"/>
            </a:pPr>
            <a:r>
              <a:rPr lang="en-US" dirty="0"/>
              <a:t>Describe scheduling needs (job shops)</a:t>
            </a:r>
          </a:p>
          <a:p>
            <a:pPr marL="1036638" lvl="1" indent="-1036638">
              <a:buFont typeface="Wingdings" pitchFamily="2" charset="2"/>
              <a:buChar char="Ø"/>
            </a:pPr>
            <a:r>
              <a:rPr lang="en-US" dirty="0"/>
              <a:t>Use and interpret Gantt charts</a:t>
            </a:r>
          </a:p>
          <a:p>
            <a:pPr marL="1036638" lvl="1" indent="-1036638">
              <a:buFont typeface="Wingdings" pitchFamily="2" charset="2"/>
              <a:buChar char="Ø"/>
            </a:pPr>
            <a:r>
              <a:rPr lang="en-US" dirty="0"/>
              <a:t>Use the assignment method for loading</a:t>
            </a:r>
          </a:p>
          <a:p>
            <a:pPr marL="1036638" lvl="1" indent="-1036638">
              <a:buFont typeface="Wingdings" pitchFamily="2" charset="2"/>
              <a:buChar char="Ø"/>
            </a:pPr>
            <a:r>
              <a:rPr lang="en-US" dirty="0"/>
              <a:t>Give examples of commonly used priority rules</a:t>
            </a:r>
          </a:p>
        </p:txBody>
      </p:sp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Learning Objectives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/>
              <a:t>Scheduling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574040" y="1524000"/>
            <a:ext cx="7239000" cy="457200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sz="2400" b="0" dirty="0">
                <a:solidFill>
                  <a:srgbClr val="303B2C"/>
                </a:solidFill>
              </a:rPr>
              <a:t>Scheduling: </a:t>
            </a:r>
          </a:p>
          <a:p>
            <a:pPr lvl="1">
              <a:spcBef>
                <a:spcPts val="600"/>
              </a:spcBef>
            </a:pPr>
            <a:r>
              <a:rPr lang="en-US" sz="2200" b="0" dirty="0">
                <a:solidFill>
                  <a:srgbClr val="303B2C"/>
                </a:solidFill>
              </a:rPr>
              <a:t>Establishing the timing of the use of equipment, facilities and human activities in an organization</a:t>
            </a:r>
          </a:p>
          <a:p>
            <a:pPr eaLnBrk="1" hangingPunct="1">
              <a:spcBef>
                <a:spcPts val="600"/>
              </a:spcBef>
            </a:pPr>
            <a:r>
              <a:rPr lang="en-US" sz="2400" b="0" dirty="0">
                <a:solidFill>
                  <a:srgbClr val="303B2C"/>
                </a:solidFill>
              </a:rPr>
              <a:t>Effective scheduling can yield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2000" dirty="0">
                <a:solidFill>
                  <a:srgbClr val="303B2C"/>
                </a:solidFill>
              </a:rPr>
              <a:t>Cost savings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2000" dirty="0">
                <a:solidFill>
                  <a:srgbClr val="303B2C"/>
                </a:solidFill>
              </a:rPr>
              <a:t>Increases in productivity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2000" dirty="0">
                <a:solidFill>
                  <a:srgbClr val="303B2C"/>
                </a:solidFill>
              </a:rPr>
              <a:t>Other benefits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Scheduling Hierarchies</a:t>
            </a:r>
          </a:p>
        </p:txBody>
      </p:sp>
      <p:pic>
        <p:nvPicPr>
          <p:cNvPr id="4" name="Picture 3" descr="ste25251_16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1828800"/>
            <a:ext cx="4933890" cy="3770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1775" indent="-231775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Symbol" pitchFamily="18" charset="2"/>
              <a:buChar char="·"/>
            </a:pPr>
            <a:r>
              <a:rPr lang="en-US" sz="2400" b="1" dirty="0"/>
              <a:t>Forward scheduling</a:t>
            </a:r>
          </a:p>
          <a:p>
            <a:pPr marL="566738" lvl="1" indent="-219075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Symbol" pitchFamily="18" charset="2"/>
              <a:buChar char="·"/>
            </a:pPr>
            <a:r>
              <a:rPr lang="en-US" dirty="0">
                <a:solidFill>
                  <a:srgbClr val="303B2C"/>
                </a:solidFill>
              </a:rPr>
              <a:t>Scheduling ahead from some point in time.</a:t>
            </a:r>
          </a:p>
          <a:p>
            <a:pPr marL="566738" lvl="1" indent="-219075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Symbol" pitchFamily="18" charset="2"/>
              <a:buChar char="·"/>
            </a:pPr>
            <a:r>
              <a:rPr lang="en-US" dirty="0">
                <a:solidFill>
                  <a:srgbClr val="303B2C"/>
                </a:solidFill>
              </a:rPr>
              <a:t>Used when the question is:</a:t>
            </a:r>
          </a:p>
          <a:p>
            <a:pPr marL="909638" lvl="2" indent="-219075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Symbol" pitchFamily="18" charset="2"/>
              <a:buChar char="·"/>
            </a:pPr>
            <a:r>
              <a:rPr lang="en-US" sz="2400" dirty="0">
                <a:solidFill>
                  <a:srgbClr val="303B2C"/>
                </a:solidFill>
              </a:rPr>
              <a:t>“How long will it take to complete this job?</a:t>
            </a:r>
          </a:p>
          <a:p>
            <a:pPr marL="231775" indent="-231775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Symbol" pitchFamily="18" charset="2"/>
              <a:buChar char="·"/>
            </a:pPr>
            <a:r>
              <a:rPr lang="en-US" sz="2400" b="1" dirty="0"/>
              <a:t>Backward scheduling</a:t>
            </a:r>
          </a:p>
          <a:p>
            <a:pPr marL="566738" lvl="1" indent="-219075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Symbol" pitchFamily="18" charset="2"/>
              <a:buChar char="·"/>
            </a:pPr>
            <a:r>
              <a:rPr lang="en-US" dirty="0">
                <a:solidFill>
                  <a:srgbClr val="303B2C"/>
                </a:solidFill>
              </a:rPr>
              <a:t>Scheduling backwards from some due date</a:t>
            </a:r>
          </a:p>
          <a:p>
            <a:pPr marL="566738" lvl="1" indent="-219075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Symbol" pitchFamily="18" charset="2"/>
              <a:buChar char="·"/>
            </a:pPr>
            <a:r>
              <a:rPr lang="en-US" dirty="0">
                <a:solidFill>
                  <a:srgbClr val="303B2C"/>
                </a:solidFill>
              </a:rPr>
              <a:t>Used when the question is:</a:t>
            </a:r>
          </a:p>
          <a:p>
            <a:pPr marL="909638" lvl="2" indent="-219075" eaLnBrk="1" hangingPunct="1">
              <a:lnSpc>
                <a:spcPct val="90000"/>
              </a:lnSpc>
              <a:spcBef>
                <a:spcPts val="600"/>
              </a:spcBef>
              <a:buSzPct val="70000"/>
              <a:buFont typeface="Symbol" pitchFamily="18" charset="2"/>
              <a:buChar char="·"/>
            </a:pPr>
            <a:r>
              <a:rPr lang="en-US" sz="2400" dirty="0">
                <a:solidFill>
                  <a:srgbClr val="303B2C"/>
                </a:solidFill>
              </a:rPr>
              <a:t>“When is the latest this job can be started and still be completed on time?”</a:t>
            </a: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Scheduling Approaches</a:t>
            </a:r>
          </a:p>
        </p:txBody>
      </p:sp>
    </p:spTree>
    <p:extLst>
      <p:ext uri="{BB962C8B-B14F-4D97-AF65-F5344CB8AC3E}">
        <p14:creationId xmlns:p14="http://schemas.microsoft.com/office/powerpoint/2010/main" val="316795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4572000"/>
          </a:xfrm>
        </p:spPr>
        <p:txBody>
          <a:bodyPr>
            <a:normAutofit/>
          </a:bodyPr>
          <a:lstStyle/>
          <a:p>
            <a:pPr lvl="1" eaLnBrk="1" hangingPunct="1"/>
            <a:r>
              <a:rPr lang="en-US" dirty="0"/>
              <a:t>Scheduling for low-volume systems with many variations in requirements</a:t>
            </a:r>
          </a:p>
          <a:p>
            <a:pPr lvl="2" eaLnBrk="1" hangingPunct="1"/>
            <a:r>
              <a:rPr lang="en-US" dirty="0"/>
              <a:t>Make-to-order products</a:t>
            </a:r>
          </a:p>
          <a:p>
            <a:pPr lvl="2" eaLnBrk="1" hangingPunct="1"/>
            <a:r>
              <a:rPr lang="en-US" dirty="0"/>
              <a:t>Processing requirements</a:t>
            </a:r>
          </a:p>
          <a:p>
            <a:pPr lvl="2" eaLnBrk="1" hangingPunct="1"/>
            <a:r>
              <a:rPr lang="en-US" dirty="0"/>
              <a:t>Material requirements</a:t>
            </a:r>
          </a:p>
          <a:p>
            <a:pPr lvl="2" eaLnBrk="1" hangingPunct="1"/>
            <a:r>
              <a:rPr lang="en-US" dirty="0"/>
              <a:t>Processing time</a:t>
            </a:r>
          </a:p>
          <a:p>
            <a:pPr lvl="2" eaLnBrk="1" hangingPunct="1"/>
            <a:r>
              <a:rPr lang="en-US" dirty="0"/>
              <a:t>Processing sequence and setups</a:t>
            </a:r>
          </a:p>
          <a:p>
            <a:pPr lvl="1" eaLnBrk="1" hangingPunct="1"/>
            <a:r>
              <a:rPr lang="en-US" dirty="0"/>
              <a:t>A complex scheduling environment</a:t>
            </a:r>
          </a:p>
          <a:p>
            <a:pPr lvl="2" eaLnBrk="1" hangingPunct="1"/>
            <a:r>
              <a:rPr lang="en-US" dirty="0"/>
              <a:t>It is impossible to establish firm schedules until actual job orders are received</a:t>
            </a:r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24852" y="0"/>
            <a:ext cx="8229600" cy="1219200"/>
          </a:xfrm>
        </p:spPr>
        <p:txBody>
          <a:bodyPr/>
          <a:lstStyle/>
          <a:p>
            <a:r>
              <a:rPr lang="en-US" dirty="0"/>
              <a:t>Job shop scheduling</a:t>
            </a:r>
          </a:p>
        </p:txBody>
      </p:sp>
      <p:pic>
        <p:nvPicPr>
          <p:cNvPr id="147458" name="Picture 2" descr="C:\Documents and Settings\Administrator\Local Settings\Temporary Internet Files\Content.IE5\8ZYP65WF\MPj0401284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133600"/>
            <a:ext cx="3581400" cy="2386667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90800"/>
            <a:ext cx="8229600" cy="342900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sz="2400" b="1" dirty="0"/>
              <a:t>Loading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dirty="0">
                <a:solidFill>
                  <a:srgbClr val="303B2C"/>
                </a:solidFill>
              </a:rPr>
              <a:t>the assignment of jobs to processing centers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b="1" dirty="0">
                <a:solidFill>
                  <a:schemeClr val="tx1"/>
                </a:solidFill>
              </a:rPr>
              <a:t>Gantt chart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2000" dirty="0">
                <a:solidFill>
                  <a:srgbClr val="303B2C"/>
                </a:solidFill>
              </a:rPr>
              <a:t>Used as a </a:t>
            </a:r>
            <a:r>
              <a:rPr lang="en-US" sz="2000" b="1" dirty="0">
                <a:solidFill>
                  <a:srgbClr val="303B2C"/>
                </a:solidFill>
              </a:rPr>
              <a:t>visual</a:t>
            </a:r>
            <a:r>
              <a:rPr lang="en-US" sz="2000" dirty="0">
                <a:solidFill>
                  <a:srgbClr val="303B2C"/>
                </a:solidFill>
              </a:rPr>
              <a:t> aid for loading and scheduling purposes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2000" dirty="0">
                <a:solidFill>
                  <a:srgbClr val="303B2C"/>
                </a:solidFill>
              </a:rPr>
              <a:t>Purpose of the Gantt chart is to organize and visually display the actual or intended use of resources in a time framework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2000" dirty="0">
                <a:solidFill>
                  <a:srgbClr val="303B2C"/>
                </a:solidFill>
              </a:rPr>
              <a:t>Managers may use the charts for trial-and-error schedule development to get an idea of what different arrangements would involve</a:t>
            </a:r>
          </a:p>
        </p:txBody>
      </p:sp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229600" cy="762000"/>
          </a:xfrm>
          <a:noFill/>
        </p:spPr>
        <p:txBody>
          <a:bodyPr lIns="90488" tIns="44450" rIns="90488" bIns="44450" anchor="b">
            <a:normAutofit/>
          </a:bodyPr>
          <a:lstStyle/>
          <a:p>
            <a:r>
              <a:rPr lang="en-US" dirty="0"/>
              <a:t>Job shop scheduling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8959EB-3AE8-4C66-9B7B-C2159E334705}"/>
              </a:ext>
            </a:extLst>
          </p:cNvPr>
          <p:cNvSpPr/>
          <p:nvPr/>
        </p:nvSpPr>
        <p:spPr>
          <a:xfrm>
            <a:off x="685800" y="1447800"/>
            <a:ext cx="7543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dirty="0">
                <a:solidFill>
                  <a:srgbClr val="303B2C"/>
                </a:solidFill>
                <a:latin typeface="+mn-lt"/>
              </a:rPr>
              <a:t>1. How to distribute the workload? </a:t>
            </a:r>
            <a:br>
              <a:rPr lang="en-AU" sz="2800" dirty="0">
                <a:solidFill>
                  <a:srgbClr val="303B2C"/>
                </a:solidFill>
                <a:latin typeface="+mn-lt"/>
              </a:rPr>
            </a:br>
            <a:r>
              <a:rPr lang="en-AU" sz="2800" dirty="0">
                <a:solidFill>
                  <a:srgbClr val="303B2C"/>
                </a:solidFill>
                <a:latin typeface="+mn-lt"/>
              </a:rPr>
              <a:t>2. What job processing sequence to use ?</a:t>
            </a:r>
            <a:endParaRPr lang="en-AU" sz="2000" dirty="0">
              <a:solidFill>
                <a:srgbClr val="303B2C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Loading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b="1" dirty="0"/>
              <a:t>1. Load Gantt chart</a:t>
            </a:r>
          </a:p>
          <a:p>
            <a:pPr lvl="1" eaLnBrk="1" hangingPunct="1"/>
            <a:r>
              <a:rPr lang="en-US" dirty="0"/>
              <a:t>A Gantt chart that shows the loading and idle times for a group of machines or list of departments</a:t>
            </a:r>
          </a:p>
        </p:txBody>
      </p:sp>
      <p:pic>
        <p:nvPicPr>
          <p:cNvPr id="5" name="Picture 4" descr="ste25251_16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3846" y="3276600"/>
            <a:ext cx="8172954" cy="1993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24852" y="-381000"/>
            <a:ext cx="8229600" cy="1219200"/>
          </a:xfrm>
        </p:spPr>
        <p:txBody>
          <a:bodyPr/>
          <a:lstStyle/>
          <a:p>
            <a:pPr eaLnBrk="1" hangingPunct="1"/>
            <a:r>
              <a:rPr lang="en-US" dirty="0"/>
              <a:t> 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720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b="1" dirty="0"/>
              <a:t>2. Schedule Gantt chart</a:t>
            </a:r>
          </a:p>
          <a:p>
            <a:pPr lvl="1" eaLnBrk="1" hangingPunct="1"/>
            <a:r>
              <a:rPr lang="en-US" dirty="0"/>
              <a:t>A Gantt chart that shows the orders or jobs in progress and whether they are on schedule</a:t>
            </a:r>
          </a:p>
          <a:p>
            <a:pPr marL="365760" lvl="1" indent="0">
              <a:buNone/>
            </a:pPr>
            <a:r>
              <a:rPr lang="en-US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Example</a:t>
            </a:r>
            <a:r>
              <a:rPr lang="en-US" sz="2800" b="1" spc="-100" baseline="400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1</a:t>
            </a:r>
            <a:r>
              <a:rPr lang="en-US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:</a:t>
            </a:r>
          </a:p>
          <a:p>
            <a:pPr lvl="1">
              <a:buNone/>
            </a:pPr>
            <a:endParaRPr lang="en-US" sz="2800" dirty="0"/>
          </a:p>
          <a:p>
            <a:pPr marL="365760" lvl="1" indent="0" eaLnBrk="1" hangingPunct="1">
              <a:buNone/>
            </a:pPr>
            <a:endParaRPr lang="en-US" sz="2800" b="1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  <a:p>
            <a:pPr marL="365760" lvl="1" indent="0" eaLnBrk="1" hangingPunct="1">
              <a:buNone/>
            </a:pPr>
            <a:endParaRPr lang="en-US" sz="2800" b="1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  <a:p>
            <a:pPr marL="365760" lvl="1" indent="0" eaLnBrk="1" hangingPunct="1">
              <a:buNone/>
            </a:pPr>
            <a:endParaRPr lang="en-US" sz="2800" b="1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83589C-994C-4CD4-9062-76D3FEE438B9}"/>
              </a:ext>
            </a:extLst>
          </p:cNvPr>
          <p:cNvSpPr/>
          <p:nvPr/>
        </p:nvSpPr>
        <p:spPr>
          <a:xfrm>
            <a:off x="14899" y="6172200"/>
            <a:ext cx="33379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760" lvl="1" indent="0" eaLnBrk="1" hangingPunct="1">
              <a:buNone/>
            </a:pPr>
            <a:r>
              <a:rPr lang="en-US" sz="1000" spc="-100" baseline="400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1</a:t>
            </a:r>
            <a:r>
              <a:rPr lang="en-US" sz="10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: </a:t>
            </a:r>
            <a:r>
              <a:rPr lang="en-US" sz="1000" b="0" i="1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Haizer</a:t>
            </a:r>
            <a:r>
              <a:rPr lang="en-US" sz="1000" b="0" i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 and Render 2015 Operations Management Pearson</a:t>
            </a:r>
            <a:r>
              <a:rPr lang="en-US" sz="10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D945E0-C233-40DD-AA27-F09591446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52" y="3017355"/>
            <a:ext cx="5629763" cy="2964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053A4F0-D559-48F6-8337-AB2D318B29CC}"/>
              </a:ext>
            </a:extLst>
          </p:cNvPr>
          <p:cNvSpPr/>
          <p:nvPr/>
        </p:nvSpPr>
        <p:spPr>
          <a:xfrm>
            <a:off x="5715000" y="3259015"/>
            <a:ext cx="3276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0" lvl="1" indent="-174625">
              <a:buNone/>
            </a:pPr>
            <a:r>
              <a:rPr lang="en-AU" b="0" dirty="0"/>
              <a:t>- Job A is about a half-day behind schedule at the end of day 5.</a:t>
            </a:r>
          </a:p>
          <a:p>
            <a:pPr marL="539750" lvl="1" indent="-174625">
              <a:buNone/>
            </a:pPr>
            <a:r>
              <a:rPr lang="en-AU" b="0" dirty="0"/>
              <a:t>- Job B was completed after equipment maintenance</a:t>
            </a:r>
          </a:p>
          <a:p>
            <a:pPr marL="539750" lvl="1" indent="-174625">
              <a:buNone/>
            </a:pPr>
            <a:r>
              <a:rPr lang="en-AU" b="0" dirty="0"/>
              <a:t>- Job C is ahead of schedule.</a:t>
            </a:r>
            <a:endParaRPr lang="en-US" b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Assignment model</a:t>
            </a:r>
          </a:p>
          <a:p>
            <a:pPr lvl="1" eaLnBrk="1" hangingPunct="1"/>
            <a:r>
              <a:rPr lang="en-US" dirty="0"/>
              <a:t>A linear programming model for optimal assignment of tasks and resources</a:t>
            </a:r>
          </a:p>
          <a:p>
            <a:pPr eaLnBrk="1" hangingPunct="1"/>
            <a:r>
              <a:rPr lang="en-US" b="1" dirty="0"/>
              <a:t>Hungarian method</a:t>
            </a:r>
          </a:p>
          <a:p>
            <a:pPr lvl="1" eaLnBrk="1" hangingPunct="1"/>
            <a:r>
              <a:rPr lang="en-US" dirty="0"/>
              <a:t>Method of assigning jobs by a one-for-one matching to identify the lowest cost solution</a:t>
            </a:r>
          </a:p>
        </p:txBody>
      </p:sp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Assignment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sz="2000" dirty="0"/>
              <a:t>Row reduction: subtract the smallest number in each row from every number in the row</a:t>
            </a:r>
          </a:p>
          <a:p>
            <a:pPr marL="687388" lvl="1" indent="-342900" eaLnBrk="1" hangingPunct="1">
              <a:buFontTx/>
              <a:buAutoNum type="alphaLcPeriod"/>
            </a:pPr>
            <a:r>
              <a:rPr lang="en-US" sz="1600" dirty="0"/>
              <a:t>Enter the result in a new table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000" dirty="0"/>
              <a:t>Column reduction: subtract the smallest number in each column from every number in the column</a:t>
            </a:r>
          </a:p>
          <a:p>
            <a:pPr marL="687388" lvl="1" indent="-342900" eaLnBrk="1" hangingPunct="1">
              <a:buFontTx/>
              <a:buAutoNum type="alphaLcPeriod"/>
            </a:pPr>
            <a:r>
              <a:rPr lang="en-US" sz="1600" dirty="0"/>
              <a:t>Enter the result in a new table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z="2000" dirty="0"/>
              <a:t>Test whether an optimum assignment can be made</a:t>
            </a:r>
          </a:p>
          <a:p>
            <a:pPr marL="687388" lvl="1" indent="-342900" eaLnBrk="1" hangingPunct="1">
              <a:buFontTx/>
              <a:buAutoNum type="alphaLcPeriod"/>
            </a:pPr>
            <a:r>
              <a:rPr lang="en-US" sz="1600" dirty="0"/>
              <a:t>Determine the minimum number of lines needed to cross out all zeros</a:t>
            </a:r>
          </a:p>
          <a:p>
            <a:pPr marL="687388" lvl="1" indent="-342900" eaLnBrk="1" hangingPunct="1">
              <a:buFontTx/>
              <a:buAutoNum type="alphaLcPeriod"/>
            </a:pPr>
            <a:r>
              <a:rPr lang="en-US" sz="1600" dirty="0"/>
              <a:t>If the number of lines equals the number of rows, an optimum assignment is possible.  Go to step 6</a:t>
            </a:r>
          </a:p>
          <a:p>
            <a:pPr marL="687388" lvl="1" indent="-342900" eaLnBrk="1" hangingPunct="1">
              <a:buFontTx/>
              <a:buAutoNum type="alphaLcPeriod"/>
            </a:pPr>
            <a:r>
              <a:rPr lang="en-US" sz="1600" dirty="0"/>
              <a:t>Else, go to step 4</a:t>
            </a:r>
          </a:p>
        </p:txBody>
      </p:sp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Hungarian Method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eaLnBrk="1" hangingPunct="1">
              <a:buFontTx/>
              <a:buAutoNum type="arabicPeriod" startAt="4"/>
            </a:pPr>
            <a:r>
              <a:rPr lang="en-US" sz="2000" dirty="0"/>
              <a:t>If the number of lines is less than the number of rows, modify the table:</a:t>
            </a:r>
          </a:p>
          <a:p>
            <a:pPr marL="796925" lvl="1" indent="-457200" eaLnBrk="1" hangingPunct="1">
              <a:buFontTx/>
              <a:buAutoNum type="alphaLcPeriod"/>
            </a:pPr>
            <a:r>
              <a:rPr lang="en-US" sz="1600" dirty="0"/>
              <a:t>Subtract the smallest number from every uncovered number in the table</a:t>
            </a:r>
          </a:p>
          <a:p>
            <a:pPr marL="796925" lvl="1" indent="-457200" eaLnBrk="1" hangingPunct="1">
              <a:buFontTx/>
              <a:buAutoNum type="alphaLcPeriod"/>
            </a:pPr>
            <a:r>
              <a:rPr lang="en-US" sz="1600" dirty="0"/>
              <a:t>Add the smallest uncovered number to the numbers at intersections of cross-out lines</a:t>
            </a:r>
          </a:p>
          <a:p>
            <a:pPr marL="796925" lvl="1" indent="-457200" eaLnBrk="1" hangingPunct="1">
              <a:buFontTx/>
              <a:buAutoNum type="alphaLcPeriod"/>
            </a:pPr>
            <a:r>
              <a:rPr lang="en-US" sz="1600" dirty="0"/>
              <a:t>Numbers crossed out but not at intersections of cross-out lines carry over unchanged to the next table</a:t>
            </a:r>
          </a:p>
          <a:p>
            <a:pPr marL="457200" indent="-457200" eaLnBrk="1" hangingPunct="1">
              <a:buFontTx/>
              <a:buAutoNum type="arabicPeriod" startAt="4"/>
            </a:pPr>
            <a:r>
              <a:rPr lang="en-US" sz="2000" dirty="0"/>
              <a:t>Repeat steps 3 and 4 until an optimal table is obtained</a:t>
            </a:r>
          </a:p>
          <a:p>
            <a:pPr marL="457200" indent="-457200" eaLnBrk="1" hangingPunct="1">
              <a:buFontTx/>
              <a:buAutoNum type="arabicPeriod" startAt="4"/>
            </a:pPr>
            <a:r>
              <a:rPr lang="en-US" sz="2000" dirty="0"/>
              <a:t>Make the assignments</a:t>
            </a:r>
          </a:p>
          <a:p>
            <a:pPr marL="796925" lvl="1" indent="-457200" eaLnBrk="1" hangingPunct="1">
              <a:buFontTx/>
              <a:buAutoNum type="alphaLcPeriod"/>
            </a:pPr>
            <a:r>
              <a:rPr lang="en-US" sz="1600" dirty="0"/>
              <a:t>Begin with rows or columns with only one zero</a:t>
            </a:r>
          </a:p>
          <a:p>
            <a:pPr marL="796925" lvl="1" indent="-457200" eaLnBrk="1" hangingPunct="1">
              <a:buFontTx/>
              <a:buAutoNum type="alphaLcPeriod"/>
            </a:pPr>
            <a:r>
              <a:rPr lang="en-US" sz="1600" dirty="0"/>
              <a:t>Match items that have zeros, using only one match for each row and each column</a:t>
            </a:r>
          </a:p>
          <a:p>
            <a:pPr marL="796925" lvl="1" indent="-457200" eaLnBrk="1" hangingPunct="1">
              <a:buFontTx/>
              <a:buAutoNum type="alphaLcPeriod"/>
            </a:pPr>
            <a:r>
              <a:rPr lang="en-US" sz="1600" dirty="0"/>
              <a:t>Eliminate both the row and the column after the match</a:t>
            </a:r>
          </a:p>
        </p:txBody>
      </p:sp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Hungarian Method (contd.)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Hungarian Method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Determine the optimum assignment of jobs to workers for the following data:</a:t>
            </a:r>
          </a:p>
        </p:txBody>
      </p:sp>
      <p:graphicFrame>
        <p:nvGraphicFramePr>
          <p:cNvPr id="9264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297279"/>
              </p:ext>
            </p:extLst>
          </p:nvPr>
        </p:nvGraphicFramePr>
        <p:xfrm>
          <a:off x="2438400" y="2651125"/>
          <a:ext cx="3429000" cy="2011680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Worker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Hungarian Method (contd.)</a:t>
            </a:r>
          </a:p>
        </p:txBody>
      </p:sp>
      <p:graphicFrame>
        <p:nvGraphicFramePr>
          <p:cNvPr id="10338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934908"/>
              </p:ext>
            </p:extLst>
          </p:nvPr>
        </p:nvGraphicFramePr>
        <p:xfrm>
          <a:off x="381000" y="1752282"/>
          <a:ext cx="5257800" cy="2011680"/>
        </p:xfrm>
        <a:graphic>
          <a:graphicData uri="http://schemas.openxmlformats.org/drawingml/2006/table">
            <a:tbl>
              <a:tblPr/>
              <a:tblGrid>
                <a:gridCol w="75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Worker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minimum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339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447326"/>
              </p:ext>
            </p:extLst>
          </p:nvPr>
        </p:nvGraphicFramePr>
        <p:xfrm>
          <a:off x="2743200" y="4160520"/>
          <a:ext cx="3886200" cy="2011680"/>
        </p:xfrm>
        <a:graphic>
          <a:graphicData uri="http://schemas.openxmlformats.org/drawingml/2006/table">
            <a:tbl>
              <a:tblPr/>
              <a:tblGrid>
                <a:gridCol w="75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Worker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383" name="TextBox 5"/>
          <p:cNvSpPr txBox="1">
            <a:spLocks noChangeArrowheads="1"/>
          </p:cNvSpPr>
          <p:nvPr/>
        </p:nvSpPr>
        <p:spPr bwMode="auto">
          <a:xfrm>
            <a:off x="5791200" y="2522220"/>
            <a:ext cx="2971800" cy="830262"/>
          </a:xfrm>
          <a:prstGeom prst="rect">
            <a:avLst/>
          </a:prstGeom>
          <a:noFill/>
          <a:ln w="9525">
            <a:solidFill>
              <a:srgbClr val="303B2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303B2C"/>
                </a:solidFill>
              </a:rPr>
              <a:t>Subtract the smallest number in each row from every number in the row</a:t>
            </a:r>
          </a:p>
        </p:txBody>
      </p:sp>
      <p:cxnSp>
        <p:nvCxnSpPr>
          <p:cNvPr id="12384" name="Straight Arrow Connector 11"/>
          <p:cNvCxnSpPr>
            <a:cxnSpLocks noChangeShapeType="1"/>
            <a:stCxn id="12383" idx="2"/>
          </p:cNvCxnSpPr>
          <p:nvPr/>
        </p:nvCxnSpPr>
        <p:spPr bwMode="auto">
          <a:xfrm rot="5400000">
            <a:off x="6000750" y="3904932"/>
            <a:ext cx="1828800" cy="723900"/>
          </a:xfrm>
          <a:prstGeom prst="straightConnector1">
            <a:avLst/>
          </a:prstGeom>
          <a:noFill/>
          <a:ln w="38100" algn="ctr">
            <a:solidFill>
              <a:srgbClr val="303B2C"/>
            </a:solidFill>
            <a:round/>
            <a:headEnd/>
            <a:tailEnd type="arrow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Hungarian Method (contd.)</a:t>
            </a:r>
          </a:p>
        </p:txBody>
      </p:sp>
      <p:graphicFrame>
        <p:nvGraphicFramePr>
          <p:cNvPr id="11362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506926"/>
              </p:ext>
            </p:extLst>
          </p:nvPr>
        </p:nvGraphicFramePr>
        <p:xfrm>
          <a:off x="2438400" y="4541520"/>
          <a:ext cx="3886200" cy="2011680"/>
        </p:xfrm>
        <a:graphic>
          <a:graphicData uri="http://schemas.openxmlformats.org/drawingml/2006/table">
            <a:tbl>
              <a:tblPr/>
              <a:tblGrid>
                <a:gridCol w="75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Worker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358" name="TextBox 5"/>
          <p:cNvSpPr txBox="1">
            <a:spLocks noChangeArrowheads="1"/>
          </p:cNvSpPr>
          <p:nvPr/>
        </p:nvSpPr>
        <p:spPr bwMode="auto">
          <a:xfrm>
            <a:off x="5486400" y="2369820"/>
            <a:ext cx="2971800" cy="1076325"/>
          </a:xfrm>
          <a:prstGeom prst="rect">
            <a:avLst/>
          </a:prstGeom>
          <a:noFill/>
          <a:ln w="9525">
            <a:solidFill>
              <a:srgbClr val="303B2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303B2C"/>
                </a:solidFill>
              </a:rPr>
              <a:t>Subtract the smallest number in each column  from every number in the column</a:t>
            </a:r>
          </a:p>
        </p:txBody>
      </p:sp>
      <p:cxnSp>
        <p:nvCxnSpPr>
          <p:cNvPr id="13359" name="Straight Arrow Connector 11"/>
          <p:cNvCxnSpPr>
            <a:cxnSpLocks noChangeShapeType="1"/>
            <a:stCxn id="13358" idx="2"/>
          </p:cNvCxnSpPr>
          <p:nvPr/>
        </p:nvCxnSpPr>
        <p:spPr bwMode="auto">
          <a:xfrm rot="5400000">
            <a:off x="5818981" y="3875564"/>
            <a:ext cx="1582737" cy="723900"/>
          </a:xfrm>
          <a:prstGeom prst="straightConnector1">
            <a:avLst/>
          </a:prstGeom>
          <a:noFill/>
          <a:ln w="38100" algn="ctr">
            <a:solidFill>
              <a:srgbClr val="303B2C"/>
            </a:solidFill>
            <a:round/>
            <a:headEnd/>
            <a:tailEnd type="arrow" w="med" len="med"/>
          </a:ln>
        </p:spPr>
      </p:cxnSp>
      <p:graphicFrame>
        <p:nvGraphicFramePr>
          <p:cNvPr id="11363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977603"/>
              </p:ext>
            </p:extLst>
          </p:nvPr>
        </p:nvGraphicFramePr>
        <p:xfrm>
          <a:off x="381000" y="1676082"/>
          <a:ext cx="3886200" cy="2346960"/>
        </p:xfrm>
        <a:graphic>
          <a:graphicData uri="http://schemas.openxmlformats.org/drawingml/2006/table">
            <a:tbl>
              <a:tblPr/>
              <a:tblGrid>
                <a:gridCol w="75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Worker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2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Column min.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Hungarian Method (contd.)</a:t>
            </a:r>
          </a:p>
        </p:txBody>
      </p:sp>
      <p:graphicFrame>
        <p:nvGraphicFramePr>
          <p:cNvPr id="12341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349342"/>
              </p:ext>
            </p:extLst>
          </p:nvPr>
        </p:nvGraphicFramePr>
        <p:xfrm>
          <a:off x="381000" y="1600200"/>
          <a:ext cx="3886200" cy="2011680"/>
        </p:xfrm>
        <a:graphic>
          <a:graphicData uri="http://schemas.openxmlformats.org/drawingml/2006/table">
            <a:tbl>
              <a:tblPr/>
              <a:tblGrid>
                <a:gridCol w="75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Worker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382" name="TextBox 5"/>
          <p:cNvSpPr txBox="1">
            <a:spLocks noChangeArrowheads="1"/>
          </p:cNvSpPr>
          <p:nvPr/>
        </p:nvSpPr>
        <p:spPr bwMode="auto">
          <a:xfrm>
            <a:off x="5257800" y="2141538"/>
            <a:ext cx="2971800" cy="1322387"/>
          </a:xfrm>
          <a:prstGeom prst="rect">
            <a:avLst/>
          </a:prstGeom>
          <a:noFill/>
          <a:ln w="9525">
            <a:solidFill>
              <a:srgbClr val="303B2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303B2C"/>
                </a:solidFill>
              </a:rPr>
              <a:t>Determine the minimum number of lines needed to cross out all zeros. (Try to cross out as many zeros as possible when drawing lines</a:t>
            </a:r>
          </a:p>
        </p:txBody>
      </p:sp>
      <p:cxnSp>
        <p:nvCxnSpPr>
          <p:cNvPr id="14383" name="Straight Arrow Connector 11"/>
          <p:cNvCxnSpPr>
            <a:cxnSpLocks noChangeShapeType="1"/>
          </p:cNvCxnSpPr>
          <p:nvPr/>
        </p:nvCxnSpPr>
        <p:spPr bwMode="auto">
          <a:xfrm rot="10800000" flipV="1">
            <a:off x="4419600" y="2743200"/>
            <a:ext cx="876300" cy="76200"/>
          </a:xfrm>
          <a:prstGeom prst="straightConnector1">
            <a:avLst/>
          </a:prstGeom>
          <a:noFill/>
          <a:ln w="38100" algn="ctr">
            <a:solidFill>
              <a:srgbClr val="303B2C"/>
            </a:solidFill>
            <a:round/>
            <a:headEnd/>
            <a:tailEnd type="arrow" w="med" len="med"/>
          </a:ln>
        </p:spPr>
      </p:cxnSp>
      <p:cxnSp>
        <p:nvCxnSpPr>
          <p:cNvPr id="14384" name="Straight Connector 9"/>
          <p:cNvCxnSpPr>
            <a:cxnSpLocks noChangeShapeType="1"/>
          </p:cNvCxnSpPr>
          <p:nvPr/>
        </p:nvCxnSpPr>
        <p:spPr bwMode="auto">
          <a:xfrm rot="5400000">
            <a:off x="1561307" y="2934494"/>
            <a:ext cx="1295400" cy="1587"/>
          </a:xfrm>
          <a:prstGeom prst="line">
            <a:avLst/>
          </a:prstGeom>
          <a:noFill/>
          <a:ln w="28575" algn="ctr">
            <a:solidFill>
              <a:srgbClr val="303B2C"/>
            </a:solidFill>
            <a:round/>
            <a:headEnd/>
            <a:tailEnd/>
          </a:ln>
        </p:spPr>
      </p:cxnSp>
      <p:cxnSp>
        <p:nvCxnSpPr>
          <p:cNvPr id="14385" name="Straight Connector 12"/>
          <p:cNvCxnSpPr>
            <a:cxnSpLocks noChangeShapeType="1"/>
          </p:cNvCxnSpPr>
          <p:nvPr/>
        </p:nvCxnSpPr>
        <p:spPr bwMode="auto">
          <a:xfrm>
            <a:off x="1981200" y="2438400"/>
            <a:ext cx="2209800" cy="1588"/>
          </a:xfrm>
          <a:prstGeom prst="line">
            <a:avLst/>
          </a:prstGeom>
          <a:noFill/>
          <a:ln w="28575" algn="ctr">
            <a:solidFill>
              <a:srgbClr val="303B2C"/>
            </a:solidFill>
            <a:round/>
            <a:headEnd/>
            <a:tailEnd/>
          </a:ln>
        </p:spPr>
      </p:cxnSp>
      <p:cxnSp>
        <p:nvCxnSpPr>
          <p:cNvPr id="14386" name="Straight Connector 13"/>
          <p:cNvCxnSpPr>
            <a:cxnSpLocks noChangeShapeType="1"/>
          </p:cNvCxnSpPr>
          <p:nvPr/>
        </p:nvCxnSpPr>
        <p:spPr bwMode="auto">
          <a:xfrm>
            <a:off x="1981200" y="2741613"/>
            <a:ext cx="2209800" cy="1587"/>
          </a:xfrm>
          <a:prstGeom prst="line">
            <a:avLst/>
          </a:prstGeom>
          <a:noFill/>
          <a:ln w="28575" algn="ctr">
            <a:solidFill>
              <a:srgbClr val="303B2C"/>
            </a:solidFill>
            <a:round/>
            <a:headEnd/>
            <a:tailEnd/>
          </a:ln>
        </p:spPr>
      </p:cxnSp>
      <p:sp>
        <p:nvSpPr>
          <p:cNvPr id="14387" name="TextBox 14"/>
          <p:cNvSpPr txBox="1">
            <a:spLocks noChangeArrowheads="1"/>
          </p:cNvSpPr>
          <p:nvPr/>
        </p:nvSpPr>
        <p:spPr bwMode="auto">
          <a:xfrm>
            <a:off x="1066800" y="4038600"/>
            <a:ext cx="6019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Since only three lines are needed to cross out all zeros and the table has four rows, this is not the optimum.  Note: the smallest uncovered value is 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Hungarian Method (contd.)</a:t>
            </a:r>
          </a:p>
        </p:txBody>
      </p:sp>
      <p:graphicFrame>
        <p:nvGraphicFramePr>
          <p:cNvPr id="13407" name="Group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896627"/>
              </p:ext>
            </p:extLst>
          </p:nvPr>
        </p:nvGraphicFramePr>
        <p:xfrm>
          <a:off x="381000" y="1676082"/>
          <a:ext cx="3886200" cy="2011680"/>
        </p:xfrm>
        <a:graphic>
          <a:graphicData uri="http://schemas.openxmlformats.org/drawingml/2006/table">
            <a:tbl>
              <a:tblPr/>
              <a:tblGrid>
                <a:gridCol w="75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Worker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406" name="TextBox 5"/>
          <p:cNvSpPr txBox="1">
            <a:spLocks noChangeArrowheads="1"/>
          </p:cNvSpPr>
          <p:nvPr/>
        </p:nvSpPr>
        <p:spPr bwMode="auto">
          <a:xfrm>
            <a:off x="5257800" y="2217420"/>
            <a:ext cx="2971800" cy="1568450"/>
          </a:xfrm>
          <a:prstGeom prst="rect">
            <a:avLst/>
          </a:prstGeom>
          <a:noFill/>
          <a:ln w="9525">
            <a:solidFill>
              <a:srgbClr val="303B2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303B2C"/>
                </a:solidFill>
              </a:rPr>
              <a:t>Subtract the smallest uncovered value from every uncovered number, and add it to the values at the intersection of covering lines. </a:t>
            </a:r>
          </a:p>
        </p:txBody>
      </p:sp>
      <p:cxnSp>
        <p:nvCxnSpPr>
          <p:cNvPr id="15407" name="Straight Connector 9"/>
          <p:cNvCxnSpPr>
            <a:cxnSpLocks noChangeShapeType="1"/>
          </p:cNvCxnSpPr>
          <p:nvPr/>
        </p:nvCxnSpPr>
        <p:spPr bwMode="auto">
          <a:xfrm rot="5400000">
            <a:off x="1561307" y="3010376"/>
            <a:ext cx="1295400" cy="1587"/>
          </a:xfrm>
          <a:prstGeom prst="line">
            <a:avLst/>
          </a:prstGeom>
          <a:noFill/>
          <a:ln w="28575" algn="ctr">
            <a:solidFill>
              <a:srgbClr val="303B2C"/>
            </a:solidFill>
            <a:round/>
            <a:headEnd/>
            <a:tailEnd/>
          </a:ln>
        </p:spPr>
      </p:cxnSp>
      <p:cxnSp>
        <p:nvCxnSpPr>
          <p:cNvPr id="15408" name="Straight Connector 12"/>
          <p:cNvCxnSpPr>
            <a:cxnSpLocks noChangeShapeType="1"/>
          </p:cNvCxnSpPr>
          <p:nvPr/>
        </p:nvCxnSpPr>
        <p:spPr bwMode="auto">
          <a:xfrm>
            <a:off x="1981200" y="2514282"/>
            <a:ext cx="2209800" cy="1588"/>
          </a:xfrm>
          <a:prstGeom prst="line">
            <a:avLst/>
          </a:prstGeom>
          <a:noFill/>
          <a:ln w="28575" algn="ctr">
            <a:solidFill>
              <a:srgbClr val="303B2C"/>
            </a:solidFill>
            <a:round/>
            <a:headEnd/>
            <a:tailEnd/>
          </a:ln>
        </p:spPr>
      </p:cxnSp>
      <p:cxnSp>
        <p:nvCxnSpPr>
          <p:cNvPr id="15409" name="Straight Connector 13"/>
          <p:cNvCxnSpPr>
            <a:cxnSpLocks noChangeShapeType="1"/>
          </p:cNvCxnSpPr>
          <p:nvPr/>
        </p:nvCxnSpPr>
        <p:spPr bwMode="auto">
          <a:xfrm>
            <a:off x="1981200" y="2817495"/>
            <a:ext cx="2209800" cy="1587"/>
          </a:xfrm>
          <a:prstGeom prst="line">
            <a:avLst/>
          </a:prstGeom>
          <a:noFill/>
          <a:ln w="28575" algn="ctr">
            <a:solidFill>
              <a:srgbClr val="303B2C"/>
            </a:solidFill>
            <a:round/>
            <a:headEnd/>
            <a:tailEnd/>
          </a:ln>
        </p:spPr>
      </p:cxnSp>
      <p:graphicFrame>
        <p:nvGraphicFramePr>
          <p:cNvPr id="13408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38477"/>
              </p:ext>
            </p:extLst>
          </p:nvPr>
        </p:nvGraphicFramePr>
        <p:xfrm>
          <a:off x="1600200" y="4160520"/>
          <a:ext cx="3886200" cy="2011680"/>
        </p:xfrm>
        <a:graphic>
          <a:graphicData uri="http://schemas.openxmlformats.org/drawingml/2006/table">
            <a:tbl>
              <a:tblPr/>
              <a:tblGrid>
                <a:gridCol w="75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Worker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5453" name="Straight Arrow Connector 11"/>
          <p:cNvCxnSpPr>
            <a:cxnSpLocks noChangeShapeType="1"/>
          </p:cNvCxnSpPr>
          <p:nvPr/>
        </p:nvCxnSpPr>
        <p:spPr bwMode="auto">
          <a:xfrm rot="5400000">
            <a:off x="5238750" y="3752532"/>
            <a:ext cx="1600200" cy="1257300"/>
          </a:xfrm>
          <a:prstGeom prst="straightConnector1">
            <a:avLst/>
          </a:prstGeom>
          <a:noFill/>
          <a:ln w="38100" algn="ctr">
            <a:solidFill>
              <a:srgbClr val="303B2C"/>
            </a:solidFill>
            <a:round/>
            <a:headEnd/>
            <a:tailEnd type="arrow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90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902196"/>
              </p:ext>
            </p:extLst>
          </p:nvPr>
        </p:nvGraphicFramePr>
        <p:xfrm>
          <a:off x="381000" y="1636713"/>
          <a:ext cx="3886200" cy="2011680"/>
        </p:xfrm>
        <a:graphic>
          <a:graphicData uri="http://schemas.openxmlformats.org/drawingml/2006/table">
            <a:tbl>
              <a:tblPr/>
              <a:tblGrid>
                <a:gridCol w="75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Worker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4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Hungarian Method (contd.)</a:t>
            </a:r>
          </a:p>
        </p:txBody>
      </p:sp>
      <p:cxnSp>
        <p:nvCxnSpPr>
          <p:cNvPr id="16430" name="Straight Connector 9"/>
          <p:cNvCxnSpPr>
            <a:cxnSpLocks noChangeShapeType="1"/>
          </p:cNvCxnSpPr>
          <p:nvPr/>
        </p:nvCxnSpPr>
        <p:spPr bwMode="auto">
          <a:xfrm rot="5400000">
            <a:off x="1562894" y="2999581"/>
            <a:ext cx="1295400" cy="1588"/>
          </a:xfrm>
          <a:prstGeom prst="line">
            <a:avLst/>
          </a:prstGeom>
          <a:noFill/>
          <a:ln w="28575" algn="ctr">
            <a:solidFill>
              <a:srgbClr val="303B2C"/>
            </a:solidFill>
            <a:round/>
            <a:headEnd/>
            <a:tailEnd/>
          </a:ln>
        </p:spPr>
      </p:cxnSp>
      <p:cxnSp>
        <p:nvCxnSpPr>
          <p:cNvPr id="16431" name="Straight Connector 13"/>
          <p:cNvCxnSpPr>
            <a:cxnSpLocks noChangeShapeType="1"/>
          </p:cNvCxnSpPr>
          <p:nvPr/>
        </p:nvCxnSpPr>
        <p:spPr bwMode="auto">
          <a:xfrm>
            <a:off x="1981200" y="3114675"/>
            <a:ext cx="2209800" cy="1588"/>
          </a:xfrm>
          <a:prstGeom prst="line">
            <a:avLst/>
          </a:prstGeom>
          <a:noFill/>
          <a:ln w="28575" algn="ctr">
            <a:solidFill>
              <a:srgbClr val="303B2C"/>
            </a:solidFill>
            <a:round/>
            <a:headEnd/>
            <a:tailEnd/>
          </a:ln>
        </p:spPr>
      </p:cxnSp>
      <p:cxnSp>
        <p:nvCxnSpPr>
          <p:cNvPr id="16432" name="Straight Connector 12"/>
          <p:cNvCxnSpPr>
            <a:cxnSpLocks noChangeShapeType="1"/>
          </p:cNvCxnSpPr>
          <p:nvPr/>
        </p:nvCxnSpPr>
        <p:spPr bwMode="auto">
          <a:xfrm>
            <a:off x="1905000" y="2505075"/>
            <a:ext cx="2209800" cy="1588"/>
          </a:xfrm>
          <a:prstGeom prst="line">
            <a:avLst/>
          </a:prstGeom>
          <a:noFill/>
          <a:ln w="28575" algn="ctr">
            <a:solidFill>
              <a:srgbClr val="303B2C"/>
            </a:solidFill>
            <a:round/>
            <a:headEnd/>
            <a:tailEnd/>
          </a:ln>
        </p:spPr>
      </p:cxnSp>
      <p:sp>
        <p:nvSpPr>
          <p:cNvPr id="16433" name="TextBox 14"/>
          <p:cNvSpPr txBox="1">
            <a:spLocks noChangeArrowheads="1"/>
          </p:cNvSpPr>
          <p:nvPr/>
        </p:nvSpPr>
        <p:spPr bwMode="auto">
          <a:xfrm>
            <a:off x="5105400" y="2208213"/>
            <a:ext cx="2971800" cy="1322387"/>
          </a:xfrm>
          <a:prstGeom prst="rect">
            <a:avLst/>
          </a:prstGeom>
          <a:noFill/>
          <a:ln w="9525">
            <a:solidFill>
              <a:srgbClr val="303B2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303B2C"/>
                </a:solidFill>
              </a:rPr>
              <a:t>Determine the minimum number of lines needed to cross out all zeros. (Try to cross out as many zeros as possible when drawing lines</a:t>
            </a:r>
          </a:p>
        </p:txBody>
      </p:sp>
      <p:cxnSp>
        <p:nvCxnSpPr>
          <p:cNvPr id="16434" name="Straight Arrow Connector 15"/>
          <p:cNvCxnSpPr>
            <a:cxnSpLocks noChangeShapeType="1"/>
          </p:cNvCxnSpPr>
          <p:nvPr/>
        </p:nvCxnSpPr>
        <p:spPr bwMode="auto">
          <a:xfrm rot="10800000" flipV="1">
            <a:off x="4267200" y="2809875"/>
            <a:ext cx="876300" cy="76200"/>
          </a:xfrm>
          <a:prstGeom prst="straightConnector1">
            <a:avLst/>
          </a:prstGeom>
          <a:noFill/>
          <a:ln w="38100" algn="ctr">
            <a:solidFill>
              <a:srgbClr val="303B2C"/>
            </a:solidFill>
            <a:round/>
            <a:headEnd/>
            <a:tailEnd type="arrow" w="med" len="med"/>
          </a:ln>
        </p:spPr>
      </p:cxnSp>
      <p:cxnSp>
        <p:nvCxnSpPr>
          <p:cNvPr id="16435" name="Straight Connector 16"/>
          <p:cNvCxnSpPr>
            <a:cxnSpLocks noChangeShapeType="1"/>
          </p:cNvCxnSpPr>
          <p:nvPr/>
        </p:nvCxnSpPr>
        <p:spPr bwMode="auto">
          <a:xfrm rot="5400000">
            <a:off x="2096294" y="2999581"/>
            <a:ext cx="1295400" cy="1588"/>
          </a:xfrm>
          <a:prstGeom prst="line">
            <a:avLst/>
          </a:prstGeom>
          <a:noFill/>
          <a:ln w="28575" algn="ctr">
            <a:solidFill>
              <a:srgbClr val="303B2C"/>
            </a:solidFill>
            <a:round/>
            <a:headEnd/>
            <a:tailEnd/>
          </a:ln>
        </p:spPr>
      </p:cxnSp>
      <p:sp>
        <p:nvSpPr>
          <p:cNvPr id="16436" name="TextBox 17"/>
          <p:cNvSpPr txBox="1">
            <a:spLocks noChangeArrowheads="1"/>
          </p:cNvSpPr>
          <p:nvPr/>
        </p:nvSpPr>
        <p:spPr bwMode="auto">
          <a:xfrm>
            <a:off x="914400" y="4105275"/>
            <a:ext cx="6019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Since four lines are needed to cross out all zeros and the table has four rows, this an optimal assignment can be made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32" name="Group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086993"/>
              </p:ext>
            </p:extLst>
          </p:nvPr>
        </p:nvGraphicFramePr>
        <p:xfrm>
          <a:off x="381000" y="1627188"/>
          <a:ext cx="3886200" cy="2011680"/>
        </p:xfrm>
        <a:graphic>
          <a:graphicData uri="http://schemas.openxmlformats.org/drawingml/2006/table">
            <a:tbl>
              <a:tblPr/>
              <a:tblGrid>
                <a:gridCol w="750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Worker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4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Hungarian Method (contd.)</a:t>
            </a:r>
          </a:p>
        </p:txBody>
      </p:sp>
      <p:sp>
        <p:nvSpPr>
          <p:cNvPr id="17454" name="TextBox 14"/>
          <p:cNvSpPr txBox="1">
            <a:spLocks noChangeArrowheads="1"/>
          </p:cNvSpPr>
          <p:nvPr/>
        </p:nvSpPr>
        <p:spPr bwMode="auto">
          <a:xfrm>
            <a:off x="5105400" y="2198688"/>
            <a:ext cx="2971800" cy="1323439"/>
          </a:xfrm>
          <a:prstGeom prst="rect">
            <a:avLst/>
          </a:prstGeom>
          <a:noFill/>
          <a:ln w="9525">
            <a:solidFill>
              <a:srgbClr val="303B2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303B2C"/>
                </a:solidFill>
              </a:rPr>
              <a:t>Make assignments: Start with rows and columns with only one zero. Match jobs with workers that have a zero</a:t>
            </a:r>
          </a:p>
        </p:txBody>
      </p:sp>
      <p:cxnSp>
        <p:nvCxnSpPr>
          <p:cNvPr id="17455" name="Straight Arrow Connector 15"/>
          <p:cNvCxnSpPr>
            <a:cxnSpLocks noChangeShapeType="1"/>
          </p:cNvCxnSpPr>
          <p:nvPr/>
        </p:nvCxnSpPr>
        <p:spPr bwMode="auto">
          <a:xfrm rot="10800000" flipV="1">
            <a:off x="4267200" y="2800350"/>
            <a:ext cx="876300" cy="76200"/>
          </a:xfrm>
          <a:prstGeom prst="straightConnector1">
            <a:avLst/>
          </a:prstGeom>
          <a:noFill/>
          <a:ln w="38100" algn="ctr">
            <a:solidFill>
              <a:srgbClr val="303B2C"/>
            </a:solidFill>
            <a:round/>
            <a:headEnd/>
            <a:tailEnd type="arrow" w="med" len="med"/>
          </a:ln>
        </p:spPr>
      </p:cxnSp>
      <p:graphicFrame>
        <p:nvGraphicFramePr>
          <p:cNvPr id="15433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497440"/>
              </p:ext>
            </p:extLst>
          </p:nvPr>
        </p:nvGraphicFramePr>
        <p:xfrm>
          <a:off x="1447800" y="4171950"/>
          <a:ext cx="3048000" cy="222885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Assignment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Cost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2-B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4-A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1-C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3-D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eaLnBrk="1" hangingPunct="1">
              <a:spcBef>
                <a:spcPts val="600"/>
              </a:spcBef>
            </a:pPr>
            <a:r>
              <a:rPr lang="en-US" sz="2400" b="1" dirty="0"/>
              <a:t>Sequencing</a:t>
            </a:r>
            <a:endParaRPr lang="en-US" sz="2400" dirty="0"/>
          </a:p>
          <a:p>
            <a:pPr lvl="1" eaLnBrk="1" hangingPunct="1">
              <a:spcBef>
                <a:spcPts val="600"/>
              </a:spcBef>
            </a:pPr>
            <a:r>
              <a:rPr lang="en-US" sz="2000" dirty="0">
                <a:solidFill>
                  <a:srgbClr val="303B2C"/>
                </a:solidFill>
              </a:rPr>
              <a:t>Determine the </a:t>
            </a:r>
            <a:r>
              <a:rPr lang="en-US" sz="2000" i="1" dirty="0">
                <a:solidFill>
                  <a:srgbClr val="303B2C"/>
                </a:solidFill>
              </a:rPr>
              <a:t>order</a:t>
            </a:r>
            <a:r>
              <a:rPr lang="en-US" sz="2000" dirty="0">
                <a:solidFill>
                  <a:srgbClr val="303B2C"/>
                </a:solidFill>
              </a:rPr>
              <a:t> in which jobs at a work center will be processed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2400" b="1" dirty="0"/>
              <a:t>Priority rules</a:t>
            </a:r>
            <a:r>
              <a:rPr lang="en-US" sz="2400" dirty="0"/>
              <a:t> 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303B2C"/>
                </a:solidFill>
              </a:rPr>
              <a:t>Simple heuristics used to select the order in which jobs will be processed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303B2C"/>
                </a:solidFill>
              </a:rPr>
              <a:t>The rules generally assume that job setup cost and time are independent of processing sequence</a:t>
            </a:r>
          </a:p>
          <a:p>
            <a:pPr lvl="2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800" b="1" dirty="0"/>
              <a:t>Job time</a:t>
            </a:r>
            <a:endParaRPr lang="en-US" sz="1800" dirty="0"/>
          </a:p>
          <a:p>
            <a:pPr lvl="3"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303B2C"/>
                </a:solidFill>
              </a:rPr>
              <a:t>Time needed for setup and processing of a job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/>
              <a:t>Sequencing</a:t>
            </a:r>
          </a:p>
        </p:txBody>
      </p:sp>
      <p:pic>
        <p:nvPicPr>
          <p:cNvPr id="26628" name="Picture 5" descr="C:\Documents and Settings\Administrator\Local Settings\Temporary Internet Files\Content.IE5\A5MFQPKZ\MCj0388922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3810000"/>
            <a:ext cx="1905000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/>
              <a:t>Priority Rules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76400"/>
            <a:ext cx="6019800" cy="4572000"/>
          </a:xfrm>
        </p:spPr>
        <p:txBody>
          <a:bodyPr lIns="90488" tIns="44450" rIns="90488" bIns="44450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/>
              <a:t>FCFS</a:t>
            </a:r>
            <a:r>
              <a:rPr lang="en-US" sz="2400" b="1" dirty="0">
                <a:solidFill>
                  <a:srgbClr val="303B2C"/>
                </a:solidFill>
              </a:rPr>
              <a:t> </a:t>
            </a:r>
            <a:r>
              <a:rPr lang="en-US" sz="2400" dirty="0">
                <a:solidFill>
                  <a:srgbClr val="303B2C"/>
                </a:solidFill>
              </a:rPr>
              <a:t>- </a:t>
            </a:r>
            <a:r>
              <a:rPr lang="en-US" sz="2400" b="0" dirty="0">
                <a:solidFill>
                  <a:srgbClr val="303B2C"/>
                </a:solidFill>
              </a:rPr>
              <a:t>first come, first served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/>
              <a:t>SPT</a:t>
            </a:r>
            <a:r>
              <a:rPr lang="en-US" sz="2400" b="1" dirty="0">
                <a:solidFill>
                  <a:srgbClr val="303B2C"/>
                </a:solidFill>
              </a:rPr>
              <a:t>	</a:t>
            </a:r>
            <a:r>
              <a:rPr lang="en-US" sz="2400" dirty="0">
                <a:solidFill>
                  <a:srgbClr val="303B2C"/>
                </a:solidFill>
              </a:rPr>
              <a:t>- </a:t>
            </a:r>
            <a:r>
              <a:rPr lang="en-US" sz="2400" b="0" dirty="0">
                <a:solidFill>
                  <a:srgbClr val="303B2C"/>
                </a:solidFill>
              </a:rPr>
              <a:t>shortest processing time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/>
              <a:t>EDD</a:t>
            </a:r>
            <a:r>
              <a:rPr lang="en-US" sz="2400" b="1" dirty="0">
                <a:solidFill>
                  <a:srgbClr val="303B2C"/>
                </a:solidFill>
              </a:rPr>
              <a:t> </a:t>
            </a:r>
            <a:r>
              <a:rPr lang="en-US" sz="2400" dirty="0">
                <a:solidFill>
                  <a:srgbClr val="303B2C"/>
                </a:solidFill>
              </a:rPr>
              <a:t>- </a:t>
            </a:r>
            <a:r>
              <a:rPr lang="en-US" sz="2400" b="0" dirty="0">
                <a:solidFill>
                  <a:srgbClr val="303B2C"/>
                </a:solidFill>
              </a:rPr>
              <a:t>earliest due date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/>
              <a:t>CR</a:t>
            </a:r>
            <a:r>
              <a:rPr lang="en-US" sz="2400" dirty="0">
                <a:solidFill>
                  <a:srgbClr val="303B2C"/>
                </a:solidFill>
              </a:rPr>
              <a:t> - </a:t>
            </a:r>
            <a:r>
              <a:rPr lang="en-US" sz="2400" b="0" dirty="0">
                <a:solidFill>
                  <a:srgbClr val="303B2C"/>
                </a:solidFill>
              </a:rPr>
              <a:t>critical ratio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/>
              <a:t>S/O</a:t>
            </a:r>
            <a:r>
              <a:rPr lang="en-US" sz="2400" dirty="0">
                <a:solidFill>
                  <a:srgbClr val="303B2C"/>
                </a:solidFill>
              </a:rPr>
              <a:t> - </a:t>
            </a:r>
            <a:r>
              <a:rPr lang="en-US" sz="2400" b="0" dirty="0">
                <a:solidFill>
                  <a:srgbClr val="303B2C"/>
                </a:solidFill>
              </a:rPr>
              <a:t>slack per operation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1" dirty="0"/>
              <a:t>Rush</a:t>
            </a:r>
            <a:r>
              <a:rPr lang="en-US" sz="2400" dirty="0">
                <a:solidFill>
                  <a:srgbClr val="303B2C"/>
                </a:solidFill>
              </a:rPr>
              <a:t> - </a:t>
            </a:r>
            <a:r>
              <a:rPr lang="en-US" sz="2400" b="0" dirty="0">
                <a:solidFill>
                  <a:srgbClr val="303B2C"/>
                </a:solidFill>
              </a:rPr>
              <a:t>emergency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600868-D05B-47BC-AE9A-16ADCB47E7DE}"/>
                  </a:ext>
                </a:extLst>
              </p:cNvPr>
              <p:cNvSpPr txBox="1"/>
              <p:nvPr/>
            </p:nvSpPr>
            <p:spPr>
              <a:xfrm>
                <a:off x="4439652" y="3141645"/>
                <a:ext cx="3470502" cy="5747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b="1" i="1" smtClean="0">
                          <a:latin typeface="Cambria Math" panose="02040503050406030204" pitchFamily="18" charset="0"/>
                        </a:rPr>
                        <m:t>𝑪𝑹</m:t>
                      </m:r>
                      <m:r>
                        <a:rPr lang="en-AU" b="1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AU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𝑫𝒖𝒆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𝒅𝒂𝒕𝒆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𝒄𝒖𝒓𝒓𝒆𝒏𝒕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𝒕𝒊𝒎𝒆</m:t>
                          </m:r>
                        </m:num>
                        <m:den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𝑷𝒓𝒐𝒄𝒆𝒔𝒔𝒊𝒏𝒈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𝒕𝒊𝒎𝒆</m:t>
                          </m:r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600868-D05B-47BC-AE9A-16ADCB47E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652" y="3141645"/>
                <a:ext cx="3470502" cy="5747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8229600" cy="4572000"/>
          </a:xfrm>
        </p:spPr>
        <p:txBody>
          <a:bodyPr lIns="90488" tIns="44450" rIns="90488" bIns="44450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0" dirty="0"/>
              <a:t>The set of jobs is known; no new orders arrive after processing begins and no jobs are canceled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0" dirty="0"/>
              <a:t>Setup time is independent of processing sequence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0" dirty="0"/>
              <a:t>Setup time is deterministic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0" dirty="0"/>
              <a:t>Processing times are deterministic</a:t>
            </a:r>
          </a:p>
          <a:p>
            <a:pPr eaLnBrk="1" hangingPunct="1">
              <a:lnSpc>
                <a:spcPct val="90000"/>
              </a:lnSpc>
              <a:spcBef>
                <a:spcPct val="55000"/>
              </a:spcBef>
            </a:pPr>
            <a:r>
              <a:rPr lang="en-US" sz="2400" b="0" dirty="0"/>
              <a:t>There will be no interruptions in processing such as machine breakdowns or accidents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/>
              <a:t>Priority Rules: Assumptions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sz="2000" dirty="0"/>
              <a:t>Common performance metrics: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1800" b="1" dirty="0"/>
              <a:t>Job flow time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1600" dirty="0"/>
              <a:t>This is the amount of time it takes from when </a:t>
            </a:r>
            <a:r>
              <a:rPr lang="en-US" sz="1600" b="1" dirty="0"/>
              <a:t>a job</a:t>
            </a:r>
            <a:r>
              <a:rPr lang="en-US" sz="1600" dirty="0"/>
              <a:t> arrives until it is complete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1600" dirty="0"/>
              <a:t>It includes not only processing time but also any time waiting to be processed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1800" b="1" dirty="0"/>
              <a:t>Job lateness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1600" dirty="0"/>
              <a:t>This is the amount of time the job completion time is expected to exceed the date the job was due or promised to a customer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1800" b="1" dirty="0"/>
              <a:t>Makespan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1600" dirty="0"/>
              <a:t>The total time needed to complete a </a:t>
            </a:r>
            <a:r>
              <a:rPr lang="en-US" sz="1600" b="1" i="1" dirty="0"/>
              <a:t>group</a:t>
            </a:r>
            <a:r>
              <a:rPr lang="en-US" sz="1600" dirty="0"/>
              <a:t> of jobs from the beginning of the first job to the completion of the last job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1800" b="1" dirty="0"/>
              <a:t>Average number of jobs</a:t>
            </a:r>
          </a:p>
          <a:p>
            <a:pPr lvl="2" eaLnBrk="1" hangingPunct="1">
              <a:spcBef>
                <a:spcPts val="600"/>
              </a:spcBef>
            </a:pPr>
            <a:r>
              <a:rPr lang="en-US" sz="1600" dirty="0"/>
              <a:t>Jobs that are in a shop are considered to be WIP inventory</a:t>
            </a:r>
          </a:p>
        </p:txBody>
      </p:sp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Sequence: Performance Metrics</a:t>
            </a:r>
          </a:p>
        </p:txBody>
      </p:sp>
      <p:pic>
        <p:nvPicPr>
          <p:cNvPr id="148482" name="Picture 2" descr="C:\Documents and Settings\Administrator\Local Settings\Temporary Internet Files\Content.IE5\A5MFQPKZ\MPj0435880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404003"/>
            <a:ext cx="1950720" cy="1463397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AU" sz="2000" dirty="0"/>
              <a:t>Processing times (including setup times) and due dates for six jobs waiting to be processed at a work </a:t>
            </a:r>
            <a:r>
              <a:rPr lang="en-AU" sz="2000" dirty="0" err="1"/>
              <a:t>center</a:t>
            </a:r>
            <a:r>
              <a:rPr lang="en-AU" sz="2000" dirty="0"/>
              <a:t> are given in the following table. Determine the sequence of jobs, the average flow time, average tardiness, and average number of jobs at the work </a:t>
            </a:r>
            <a:r>
              <a:rPr lang="en-AU" sz="2000" dirty="0" err="1"/>
              <a:t>center</a:t>
            </a:r>
            <a:r>
              <a:rPr lang="en-AU" sz="2000" dirty="0"/>
              <a:t>, for each of these rules:</a:t>
            </a:r>
          </a:p>
          <a:p>
            <a:pPr marL="0" indent="0" algn="just">
              <a:buNone/>
            </a:pPr>
            <a:r>
              <a:rPr lang="en-AU" sz="2000" dirty="0"/>
              <a:t>	a. </a:t>
            </a:r>
            <a:r>
              <a:rPr lang="en-AU" sz="2000" dirty="0" err="1"/>
              <a:t>FCFS</a:t>
            </a:r>
            <a:endParaRPr lang="en-AU" sz="2000" dirty="0"/>
          </a:p>
          <a:p>
            <a:pPr marL="0" indent="0" algn="just">
              <a:buNone/>
            </a:pPr>
            <a:r>
              <a:rPr lang="en-AU" sz="2000" dirty="0"/>
              <a:t>	b. </a:t>
            </a:r>
            <a:r>
              <a:rPr lang="en-AU" sz="2000" dirty="0" err="1"/>
              <a:t>SPT</a:t>
            </a:r>
            <a:endParaRPr lang="en-AU" sz="2000" dirty="0"/>
          </a:p>
          <a:p>
            <a:pPr marL="0" indent="0" algn="just">
              <a:buNone/>
            </a:pPr>
            <a:r>
              <a:rPr lang="en-AU" sz="2000" dirty="0"/>
              <a:t>	c. </a:t>
            </a:r>
            <a:r>
              <a:rPr lang="en-AU" sz="2000" dirty="0" err="1"/>
              <a:t>EDD</a:t>
            </a:r>
            <a:endParaRPr lang="en-AU" sz="2000" dirty="0"/>
          </a:p>
          <a:p>
            <a:pPr marL="0" indent="0" algn="just">
              <a:buNone/>
            </a:pPr>
            <a:r>
              <a:rPr lang="en-AU" sz="2000" dirty="0"/>
              <a:t>	d. CR</a:t>
            </a:r>
          </a:p>
          <a:p>
            <a:pPr marL="0" indent="0">
              <a:buNone/>
            </a:pPr>
            <a:endParaRPr lang="en-AU" sz="2400" b="0" i="1" dirty="0"/>
          </a:p>
          <a:p>
            <a:pPr marL="0" indent="0">
              <a:buNone/>
            </a:pPr>
            <a:endParaRPr lang="en-AU" sz="2400" b="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762000"/>
          </a:xfrm>
        </p:spPr>
        <p:txBody>
          <a:bodyPr/>
          <a:lstStyle/>
          <a:p>
            <a:r>
              <a:rPr lang="en-US" dirty="0"/>
              <a:t>Priority Rules Example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2836388" y="6086118"/>
            <a:ext cx="4301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AU" b="0" i="1" dirty="0"/>
              <a:t>Assume jobs arrived in the order shown.</a:t>
            </a:r>
            <a:endParaRPr lang="en-AU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124" y="3116284"/>
            <a:ext cx="3713813" cy="2751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194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400" b="0" i="1" dirty="0"/>
          </a:p>
          <a:p>
            <a:pPr marL="0" indent="0">
              <a:buNone/>
            </a:pPr>
            <a:endParaRPr lang="en-AU" sz="2400" b="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762000"/>
          </a:xfrm>
        </p:spPr>
        <p:txBody>
          <a:bodyPr/>
          <a:lstStyle/>
          <a:p>
            <a:r>
              <a:rPr lang="en-US" dirty="0"/>
              <a:t>Priority Rules Example Solution</a:t>
            </a: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381000" y="1371600"/>
            <a:ext cx="80772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lphaLcPeriod"/>
            </a:pPr>
            <a:r>
              <a:rPr lang="en-AU" sz="2600" b="0" dirty="0" err="1">
                <a:latin typeface="+mn-lt"/>
              </a:rPr>
              <a:t>FCFS</a:t>
            </a: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r>
              <a:rPr lang="en-AU" sz="2000" b="0" dirty="0">
                <a:latin typeface="Arial" pitchFamily="34" charset="0"/>
                <a:cs typeface="Arial" pitchFamily="34" charset="0"/>
              </a:rPr>
              <a:t>(1) Average flow time: 120/6 = 20 days.</a:t>
            </a:r>
          </a:p>
          <a:p>
            <a:r>
              <a:rPr lang="en-AU" sz="2000" b="0" dirty="0">
                <a:latin typeface="Arial" pitchFamily="34" charset="0"/>
                <a:cs typeface="Arial" pitchFamily="34" charset="0"/>
              </a:rPr>
              <a:t>(2) Average tardiness: 54/6 = 9 days.</a:t>
            </a:r>
          </a:p>
          <a:p>
            <a:r>
              <a:rPr lang="en-AU" sz="2000" b="0" dirty="0">
                <a:latin typeface="Arial" pitchFamily="34" charset="0"/>
                <a:cs typeface="Arial" pitchFamily="34" charset="0"/>
              </a:rPr>
              <a:t>(3) The </a:t>
            </a:r>
            <a:r>
              <a:rPr lang="en-AU" sz="2000" b="0" dirty="0" err="1">
                <a:latin typeface="Arial" pitchFamily="34" charset="0"/>
                <a:cs typeface="Arial" pitchFamily="34" charset="0"/>
              </a:rPr>
              <a:t>makespan</a:t>
            </a:r>
            <a:r>
              <a:rPr lang="en-AU" sz="2000" b="0" dirty="0">
                <a:latin typeface="Arial" pitchFamily="34" charset="0"/>
                <a:cs typeface="Arial" pitchFamily="34" charset="0"/>
              </a:rPr>
              <a:t> is 41 days. Average number of jobs at the work </a:t>
            </a:r>
            <a:r>
              <a:rPr lang="en-AU" sz="2000" b="0" dirty="0" err="1">
                <a:latin typeface="Arial" pitchFamily="34" charset="0"/>
                <a:cs typeface="Arial" pitchFamily="34" charset="0"/>
              </a:rPr>
              <a:t>center</a:t>
            </a:r>
            <a:r>
              <a:rPr lang="en-AU" sz="2000" b="0" dirty="0">
                <a:latin typeface="Arial" pitchFamily="34" charset="0"/>
                <a:cs typeface="Arial" pitchFamily="34" charset="0"/>
              </a:rPr>
              <a:t>: 120/41 = 2.93.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27677"/>
            <a:ext cx="6019800" cy="3235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855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400" b="0" i="1" dirty="0"/>
          </a:p>
          <a:p>
            <a:pPr marL="0" indent="0">
              <a:buNone/>
            </a:pPr>
            <a:endParaRPr lang="en-AU" sz="2400" b="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762000"/>
          </a:xfrm>
        </p:spPr>
        <p:txBody>
          <a:bodyPr/>
          <a:lstStyle/>
          <a:p>
            <a:r>
              <a:rPr lang="en-US" dirty="0"/>
              <a:t>Priority Rules Example Solution</a:t>
            </a: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381000" y="1371600"/>
            <a:ext cx="8458200" cy="874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600" b="0" dirty="0">
                <a:latin typeface="+mn-lt"/>
              </a:rPr>
              <a:t>b. </a:t>
            </a:r>
            <a:r>
              <a:rPr lang="en-AU" sz="2600" b="0" dirty="0" err="1">
                <a:latin typeface="+mn-lt"/>
              </a:rPr>
              <a:t>SPT</a:t>
            </a:r>
            <a:endParaRPr lang="en-AU" sz="2600" b="0" dirty="0">
              <a:latin typeface="+mn-lt"/>
            </a:endParaRPr>
          </a:p>
          <a:p>
            <a:endParaRPr lang="en-AU" sz="2600" b="0" dirty="0">
              <a:latin typeface="+mn-lt"/>
            </a:endParaRPr>
          </a:p>
          <a:p>
            <a:endParaRPr lang="en-AU" sz="2600" b="0" dirty="0">
              <a:latin typeface="+mn-lt"/>
            </a:endParaRPr>
          </a:p>
          <a:p>
            <a:endParaRPr lang="en-AU" sz="2600" b="0" dirty="0">
              <a:latin typeface="+mn-lt"/>
            </a:endParaRPr>
          </a:p>
          <a:p>
            <a:endParaRPr lang="en-AU" sz="2600" b="0" dirty="0">
              <a:latin typeface="+mn-lt"/>
            </a:endParaRPr>
          </a:p>
          <a:p>
            <a:endParaRPr lang="en-AU" sz="2600" b="0" dirty="0">
              <a:latin typeface="+mn-lt"/>
            </a:endParaRPr>
          </a:p>
          <a:p>
            <a:endParaRPr lang="en-AU" sz="2600" b="0" dirty="0">
              <a:latin typeface="+mn-lt"/>
            </a:endParaRPr>
          </a:p>
          <a:p>
            <a:endParaRPr lang="en-AU" sz="2600" b="0" dirty="0">
              <a:latin typeface="+mn-lt"/>
            </a:endParaRPr>
          </a:p>
          <a:p>
            <a:endParaRPr lang="en-AU" sz="2400" b="0" dirty="0">
              <a:latin typeface="+mn-lt"/>
            </a:endParaRPr>
          </a:p>
          <a:p>
            <a:endParaRPr lang="en-AU" sz="2400" b="0" dirty="0">
              <a:latin typeface="+mn-lt"/>
            </a:endParaRPr>
          </a:p>
          <a:p>
            <a:r>
              <a:rPr lang="en-AU" sz="2000" b="0" dirty="0">
                <a:latin typeface="Arial" pitchFamily="34" charset="0"/>
                <a:cs typeface="Arial" pitchFamily="34" charset="0"/>
              </a:rPr>
              <a:t>(1) Average flow time: 108/6 = 18 days.</a:t>
            </a:r>
          </a:p>
          <a:p>
            <a:r>
              <a:rPr lang="en-AU" sz="2000" b="0" dirty="0">
                <a:latin typeface="Arial" pitchFamily="34" charset="0"/>
                <a:cs typeface="Arial" pitchFamily="34" charset="0"/>
              </a:rPr>
              <a:t>(2) Average tardiness: 40/6 = 6.67 days.</a:t>
            </a:r>
          </a:p>
          <a:p>
            <a:r>
              <a:rPr lang="en-AU" sz="2000" b="0" dirty="0">
                <a:latin typeface="Arial" pitchFamily="34" charset="0"/>
                <a:cs typeface="Arial" pitchFamily="34" charset="0"/>
              </a:rPr>
              <a:t>(3) Average number of jobs at the work </a:t>
            </a:r>
            <a:r>
              <a:rPr lang="en-AU" sz="2000" b="0" dirty="0" err="1">
                <a:latin typeface="Arial" pitchFamily="34" charset="0"/>
                <a:cs typeface="Arial" pitchFamily="34" charset="0"/>
              </a:rPr>
              <a:t>center</a:t>
            </a:r>
            <a:r>
              <a:rPr lang="en-AU" sz="2000" b="0" dirty="0">
                <a:latin typeface="Arial" pitchFamily="34" charset="0"/>
                <a:cs typeface="Arial" pitchFamily="34" charset="0"/>
              </a:rPr>
              <a:t>: 108/41= 2.63.</a:t>
            </a:r>
          </a:p>
          <a:p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  <a:p>
            <a:pPr marL="514350" indent="-514350">
              <a:buAutoNum type="alphaLcPeriod"/>
            </a:pPr>
            <a:endParaRPr lang="en-AU" sz="2600" b="0" dirty="0"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586791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3631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990600"/>
            <a:ext cx="861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0" dirty="0">
                <a:latin typeface="Arial" pitchFamily="34" charset="0"/>
                <a:cs typeface="Arial" pitchFamily="34" charset="0"/>
              </a:rPr>
              <a:t>c. </a:t>
            </a:r>
            <a:r>
              <a:rPr lang="en-AU" sz="2400" b="0" dirty="0" err="1">
                <a:latin typeface="Arial" pitchFamily="34" charset="0"/>
                <a:cs typeface="Arial" pitchFamily="34" charset="0"/>
              </a:rPr>
              <a:t>EDD</a:t>
            </a:r>
            <a:endParaRPr lang="en-AU" sz="2400" b="0" dirty="0">
              <a:latin typeface="Arial" pitchFamily="34" charset="0"/>
              <a:cs typeface="Arial" pitchFamily="34" charset="0"/>
            </a:endParaRPr>
          </a:p>
          <a:p>
            <a:endParaRPr lang="en-AU" sz="2400" b="0" dirty="0">
              <a:latin typeface="Arial" pitchFamily="34" charset="0"/>
              <a:cs typeface="Arial" pitchFamily="34" charset="0"/>
            </a:endParaRPr>
          </a:p>
          <a:p>
            <a:endParaRPr lang="en-AU" sz="2400" b="0" dirty="0">
              <a:latin typeface="Arial" pitchFamily="34" charset="0"/>
              <a:cs typeface="Arial" pitchFamily="34" charset="0"/>
            </a:endParaRPr>
          </a:p>
          <a:p>
            <a:endParaRPr lang="en-AU" sz="2400" b="0" dirty="0">
              <a:latin typeface="Arial" pitchFamily="34" charset="0"/>
              <a:cs typeface="Arial" pitchFamily="34" charset="0"/>
            </a:endParaRPr>
          </a:p>
          <a:p>
            <a:endParaRPr lang="en-AU" sz="2400" b="0" dirty="0">
              <a:latin typeface="Arial" pitchFamily="34" charset="0"/>
              <a:cs typeface="Arial" pitchFamily="34" charset="0"/>
            </a:endParaRPr>
          </a:p>
          <a:p>
            <a:endParaRPr lang="en-AU" sz="2400" b="0" dirty="0">
              <a:latin typeface="Arial" pitchFamily="34" charset="0"/>
              <a:cs typeface="Arial" pitchFamily="34" charset="0"/>
            </a:endParaRPr>
          </a:p>
          <a:p>
            <a:endParaRPr lang="en-AU" sz="2400" b="0" dirty="0">
              <a:latin typeface="Arial" pitchFamily="34" charset="0"/>
              <a:cs typeface="Arial" pitchFamily="34" charset="0"/>
            </a:endParaRPr>
          </a:p>
          <a:p>
            <a:endParaRPr lang="en-AU" sz="2400" b="0" dirty="0">
              <a:latin typeface="Arial" pitchFamily="34" charset="0"/>
              <a:cs typeface="Arial" pitchFamily="34" charset="0"/>
            </a:endParaRPr>
          </a:p>
          <a:p>
            <a:endParaRPr lang="en-AU" sz="2400" b="0" dirty="0">
              <a:latin typeface="Arial" pitchFamily="34" charset="0"/>
              <a:cs typeface="Arial" pitchFamily="34" charset="0"/>
            </a:endParaRPr>
          </a:p>
          <a:p>
            <a:endParaRPr lang="en-AU" sz="2400" b="0" dirty="0">
              <a:latin typeface="Arial" pitchFamily="34" charset="0"/>
              <a:cs typeface="Arial" pitchFamily="34" charset="0"/>
            </a:endParaRPr>
          </a:p>
          <a:p>
            <a:endParaRPr lang="en-AU" sz="2400" b="0" dirty="0">
              <a:latin typeface="Arial" pitchFamily="34" charset="0"/>
              <a:cs typeface="Arial" pitchFamily="34" charset="0"/>
            </a:endParaRPr>
          </a:p>
          <a:p>
            <a:r>
              <a:rPr lang="en-AU" sz="2000" b="0" dirty="0">
                <a:latin typeface="Arial" pitchFamily="34" charset="0"/>
                <a:cs typeface="Arial" pitchFamily="34" charset="0"/>
              </a:rPr>
              <a:t>(1) Average flow time: 110/6= 18.33 days.</a:t>
            </a:r>
          </a:p>
          <a:p>
            <a:r>
              <a:rPr lang="en-AU" sz="2000" b="0" dirty="0">
                <a:latin typeface="Arial" pitchFamily="34" charset="0"/>
                <a:cs typeface="Arial" pitchFamily="34" charset="0"/>
              </a:rPr>
              <a:t>(2) Average tardiness: 38/6 = 6.33 days.</a:t>
            </a:r>
          </a:p>
          <a:p>
            <a:r>
              <a:rPr lang="en-AU" sz="2000" b="0" dirty="0">
                <a:latin typeface="Arial" pitchFamily="34" charset="0"/>
                <a:cs typeface="Arial" pitchFamily="34" charset="0"/>
              </a:rPr>
              <a:t>(3) Average number of jobs at the work </a:t>
            </a:r>
            <a:r>
              <a:rPr lang="en-AU" sz="2000" b="0" dirty="0" err="1">
                <a:latin typeface="Arial" pitchFamily="34" charset="0"/>
                <a:cs typeface="Arial" pitchFamily="34" charset="0"/>
              </a:rPr>
              <a:t>center</a:t>
            </a:r>
            <a:r>
              <a:rPr lang="en-AU" sz="2000" b="0" dirty="0">
                <a:latin typeface="Arial" pitchFamily="34" charset="0"/>
                <a:cs typeface="Arial" pitchFamily="34" charset="0"/>
              </a:rPr>
              <a:t>: 110/41 = 2.68</a:t>
            </a:r>
            <a:r>
              <a:rPr lang="en-AU" dirty="0"/>
              <a:t>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400" b="0" i="1" dirty="0"/>
          </a:p>
          <a:p>
            <a:pPr marL="0" indent="0">
              <a:buNone/>
            </a:pPr>
            <a:endParaRPr lang="en-AU" sz="2400" b="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762000"/>
          </a:xfrm>
        </p:spPr>
        <p:txBody>
          <a:bodyPr/>
          <a:lstStyle/>
          <a:p>
            <a:r>
              <a:rPr lang="en-US" dirty="0"/>
              <a:t>Priority Rules Example Solution</a:t>
            </a:r>
            <a:endParaRPr lang="en-A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43000"/>
            <a:ext cx="5715000" cy="3696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3631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56348" y="914400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400" b="0" i="1" dirty="0"/>
          </a:p>
          <a:p>
            <a:pPr marL="0" indent="0">
              <a:buNone/>
            </a:pPr>
            <a:endParaRPr lang="en-AU" sz="2400" b="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762000"/>
          </a:xfrm>
        </p:spPr>
        <p:txBody>
          <a:bodyPr/>
          <a:lstStyle/>
          <a:p>
            <a:r>
              <a:rPr lang="en-US" dirty="0"/>
              <a:t>Priority Rules Example Solution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880689" y="1169294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0" dirty="0"/>
              <a:t>d. Critical Ratio</a:t>
            </a:r>
            <a:endParaRPr lang="en-A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064" y="1143000"/>
            <a:ext cx="5258837" cy="2329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22064" y="3472934"/>
            <a:ext cx="5882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0" dirty="0"/>
              <a:t>At day 4 C completed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836" y="3842266"/>
            <a:ext cx="5091112" cy="2324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561348" y="61722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b="0" dirty="0"/>
              <a:t>At day 16 C and F completed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779D74E-ECFB-46FA-88B6-4A22BA0C03C8}"/>
                  </a:ext>
                </a:extLst>
              </p:cNvPr>
              <p:cNvSpPr txBox="1"/>
              <p:nvPr/>
            </p:nvSpPr>
            <p:spPr>
              <a:xfrm>
                <a:off x="181334" y="2713559"/>
                <a:ext cx="3470502" cy="5747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b="1" i="1" smtClean="0">
                          <a:latin typeface="Cambria Math" panose="02040503050406030204" pitchFamily="18" charset="0"/>
                        </a:rPr>
                        <m:t>𝑪𝑹</m:t>
                      </m:r>
                      <m:r>
                        <a:rPr lang="en-AU" b="1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AU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𝑫𝒖𝒆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𝒅𝒂𝒕𝒆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𝒄𝒖𝒓𝒓𝒆𝒏𝒕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𝒕𝒊𝒎𝒆</m:t>
                          </m:r>
                        </m:num>
                        <m:den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𝑷𝒓𝒐𝒄𝒆𝒔𝒔𝒊𝒏𝒈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1" i="1" smtClean="0">
                              <a:latin typeface="Cambria Math" panose="02040503050406030204" pitchFamily="18" charset="0"/>
                            </a:rPr>
                            <m:t>𝒕𝒊𝒎𝒆</m:t>
                          </m:r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779D74E-ECFB-46FA-88B6-4A22BA0C0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34" y="2713559"/>
                <a:ext cx="3470502" cy="5747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631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400" b="0" i="1" dirty="0"/>
          </a:p>
          <a:p>
            <a:pPr marL="0" indent="0">
              <a:buNone/>
            </a:pPr>
            <a:endParaRPr lang="en-AU" sz="2400" b="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609600"/>
          </a:xfrm>
        </p:spPr>
        <p:txBody>
          <a:bodyPr/>
          <a:lstStyle/>
          <a:p>
            <a:r>
              <a:rPr lang="en-US" dirty="0"/>
              <a:t>Priority Rules Example Solution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396483" y="882134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0" dirty="0"/>
              <a:t>d. Critical Ratio</a:t>
            </a:r>
            <a:endParaRPr lang="en-A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41" y="685800"/>
            <a:ext cx="4754563" cy="198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2" y="2743200"/>
            <a:ext cx="4748213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4868863"/>
            <a:ext cx="4778375" cy="191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400" y="3745230"/>
            <a:ext cx="24813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b="0" dirty="0"/>
              <a:t>At day 23, C, F, A, and E </a:t>
            </a:r>
          </a:p>
          <a:p>
            <a:r>
              <a:rPr lang="en-AU" sz="1600" b="0" dirty="0"/>
              <a:t>completed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3392" y="2133600"/>
            <a:ext cx="22760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b="0" dirty="0"/>
              <a:t>At day 18,  C, F, and A </a:t>
            </a:r>
          </a:p>
          <a:p>
            <a:r>
              <a:rPr lang="en-AU" sz="1600" b="0" dirty="0"/>
              <a:t>completed</a:t>
            </a:r>
          </a:p>
        </p:txBody>
      </p:sp>
      <p:sp>
        <p:nvSpPr>
          <p:cNvPr id="8" name="Rectangle 7"/>
          <p:cNvSpPr/>
          <p:nvPr/>
        </p:nvSpPr>
        <p:spPr>
          <a:xfrm>
            <a:off x="672145" y="5715000"/>
            <a:ext cx="20185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b="0" dirty="0"/>
              <a:t>The job sequence is</a:t>
            </a:r>
          </a:p>
          <a:p>
            <a:r>
              <a:rPr lang="en-AU" sz="1600" b="0" dirty="0"/>
              <a:t> C-F-A-E-B-D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4141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400" b="0" i="1" dirty="0"/>
          </a:p>
          <a:p>
            <a:pPr marL="0" indent="0">
              <a:buNone/>
            </a:pPr>
            <a:endParaRPr lang="en-AU" sz="2400" b="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762000"/>
          </a:xfrm>
        </p:spPr>
        <p:txBody>
          <a:bodyPr/>
          <a:lstStyle/>
          <a:p>
            <a:r>
              <a:rPr lang="en-US" dirty="0"/>
              <a:t>Priority Rules Example Solution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533400" y="139561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(</a:t>
            </a:r>
            <a:r>
              <a:rPr lang="en-AU" b="0" dirty="0"/>
              <a:t>1) Average flow time: 133/6 = 22.17 days.</a:t>
            </a:r>
          </a:p>
          <a:p>
            <a:r>
              <a:rPr lang="en-AU" b="0" dirty="0"/>
              <a:t>(2) Average tardiness: 58/6 = 9.67 days.</a:t>
            </a:r>
          </a:p>
          <a:p>
            <a:r>
              <a:rPr lang="en-AU" b="0" dirty="0"/>
              <a:t>(3) Average number of jobs at the work </a:t>
            </a:r>
            <a:r>
              <a:rPr lang="en-AU" b="0" dirty="0" err="1"/>
              <a:t>center</a:t>
            </a:r>
            <a:r>
              <a:rPr lang="en-AU" b="0" dirty="0"/>
              <a:t>: 133/41 = 3.24.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1026278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0" dirty="0"/>
              <a:t>d. Critical Ratio</a:t>
            </a:r>
            <a:endParaRPr lang="en-A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967" y="2819400"/>
            <a:ext cx="5868632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6312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Rules Example Solution</a:t>
            </a:r>
            <a:endParaRPr lang="en-AU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28800"/>
            <a:ext cx="7226894" cy="327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7378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/>
              <a:t>Two Work Center Sequencing</a:t>
            </a:r>
          </a:p>
        </p:txBody>
      </p:sp>
      <p:sp>
        <p:nvSpPr>
          <p:cNvPr id="26627" name="Rectangle 1027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eaLnBrk="1" hangingPunct="1">
              <a:spcBef>
                <a:spcPts val="600"/>
              </a:spcBef>
            </a:pPr>
            <a:r>
              <a:rPr lang="en-US" dirty="0"/>
              <a:t>Johnson’s Rule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olidFill>
                  <a:srgbClr val="303B2C"/>
                </a:solidFill>
              </a:rPr>
              <a:t>Technique for minimizing makespan for a group of jobs to be processed on two machines or at two work centers.</a:t>
            </a:r>
          </a:p>
          <a:p>
            <a:pPr lvl="2" eaLnBrk="1" hangingPunct="1">
              <a:spcBef>
                <a:spcPts val="600"/>
              </a:spcBef>
            </a:pPr>
            <a:r>
              <a:rPr lang="en-US" dirty="0">
                <a:solidFill>
                  <a:srgbClr val="303B2C"/>
                </a:solidFill>
              </a:rPr>
              <a:t>Minimizes total idle time</a:t>
            </a:r>
          </a:p>
          <a:p>
            <a:pPr lvl="2" eaLnBrk="1" hangingPunct="1">
              <a:spcBef>
                <a:spcPts val="600"/>
              </a:spcBef>
            </a:pPr>
            <a:r>
              <a:rPr lang="en-US" dirty="0">
                <a:solidFill>
                  <a:srgbClr val="303B2C"/>
                </a:solidFill>
              </a:rPr>
              <a:t>Several conditions must be satisfied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2400" b="0" dirty="0"/>
              <a:t>Job time must be known and constant for each job at the work center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2400" b="0" dirty="0"/>
              <a:t>Job times must be independent of sequence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2400" b="0" dirty="0"/>
              <a:t>Jobs must follow same two-step sequence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2400" b="0" dirty="0"/>
              <a:t>All jobs must be completed at the first work center before moving to second work center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/>
              <a:t>Johnson’s Rule Conditions</a:t>
            </a:r>
          </a:p>
        </p:txBody>
      </p:sp>
      <p:pic>
        <p:nvPicPr>
          <p:cNvPr id="28761" name="Picture 89" descr="C:\Documents and Settings\Administrator\Local Settings\Temporary Internet Files\Content.IE5\8ZYP65WF\MPj0387090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200400"/>
            <a:ext cx="2609088" cy="36576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/>
          </a:bodyPr>
          <a:lstStyle/>
          <a:p>
            <a:pPr marL="339725" indent="-339725" eaLnBrk="1" hangingPunct="1">
              <a:buClr>
                <a:srgbClr val="303B2C"/>
              </a:buClr>
              <a:buFontTx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List the jobs and their times at each work center</a:t>
            </a:r>
          </a:p>
          <a:p>
            <a:pPr marL="339725" indent="-339725" eaLnBrk="1" hangingPunct="1">
              <a:buClr>
                <a:srgbClr val="303B2C"/>
              </a:buClr>
              <a:buFontTx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Select the job with the shortest time</a:t>
            </a:r>
          </a:p>
          <a:p>
            <a:pPr marL="690563" lvl="1" indent="-285750" eaLnBrk="1" hangingPunct="1">
              <a:buClr>
                <a:srgbClr val="303B2C"/>
              </a:buClr>
              <a:buFontTx/>
              <a:buAutoNum type="alphaLcPeriod"/>
            </a:pPr>
            <a:r>
              <a:rPr lang="en-US" sz="2000" dirty="0">
                <a:solidFill>
                  <a:srgbClr val="303B2C"/>
                </a:solidFill>
              </a:rPr>
              <a:t>If the shortest time is at the first work center, schedule that job first</a:t>
            </a:r>
          </a:p>
          <a:p>
            <a:pPr marL="690563" lvl="1" indent="-285750" eaLnBrk="1" hangingPunct="1">
              <a:buClr>
                <a:srgbClr val="303B2C"/>
              </a:buClr>
              <a:buFontTx/>
              <a:buAutoNum type="alphaLcPeriod"/>
            </a:pPr>
            <a:r>
              <a:rPr lang="en-US" sz="2000" dirty="0">
                <a:solidFill>
                  <a:srgbClr val="303B2C"/>
                </a:solidFill>
              </a:rPr>
              <a:t>If the shortest time is at the second work center, schedule the job last.</a:t>
            </a:r>
          </a:p>
          <a:p>
            <a:pPr marL="690563" lvl="1" indent="-285750" eaLnBrk="1" hangingPunct="1">
              <a:buClr>
                <a:srgbClr val="303B2C"/>
              </a:buClr>
              <a:buFontTx/>
              <a:buAutoNum type="alphaLcPeriod"/>
            </a:pPr>
            <a:r>
              <a:rPr lang="en-US" sz="2000" dirty="0">
                <a:solidFill>
                  <a:srgbClr val="303B2C"/>
                </a:solidFill>
              </a:rPr>
              <a:t>Break ties arbitrarily</a:t>
            </a:r>
          </a:p>
          <a:p>
            <a:pPr marL="339725" indent="-339725" eaLnBrk="1" hangingPunct="1">
              <a:buClr>
                <a:srgbClr val="303B2C"/>
              </a:buClr>
              <a:buFontTx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Eliminate the job from further consideration</a:t>
            </a:r>
          </a:p>
          <a:p>
            <a:pPr marL="339725" indent="-339725" eaLnBrk="1" hangingPunct="1">
              <a:buClr>
                <a:srgbClr val="303B2C"/>
              </a:buClr>
              <a:buFontTx/>
              <a:buAutoNum type="arabicPeriod"/>
            </a:pPr>
            <a:r>
              <a:rPr lang="en-US" sz="2400" b="0" dirty="0">
                <a:solidFill>
                  <a:srgbClr val="303B2C"/>
                </a:solidFill>
              </a:rPr>
              <a:t>Repeat steps 2 and 3, working toward the center of the sequence, until all jobs have been scheduled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Johnson’s Rule: Optimum Sequence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sz="2000" b="0" dirty="0"/>
              <a:t>A group of six jobs is to be processed through a two-machine flow shop. The first operation involves cleaning and the second involves painting. Determine a sequence that will minimize the total completion time for this group of jobs. Processing times are as follows:</a:t>
            </a:r>
            <a:endParaRPr lang="en-US" sz="2000" b="0" dirty="0">
              <a:solidFill>
                <a:srgbClr val="303B2C"/>
              </a:solidFill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/>
              <a:t>Johnson’s Rule: Example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048000"/>
            <a:ext cx="4590661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955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/>
              <a:t>Johnson’s Rule: Example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000"/>
            <a:ext cx="3825551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968294"/>
              </p:ext>
            </p:extLst>
          </p:nvPr>
        </p:nvGraphicFramePr>
        <p:xfrm>
          <a:off x="1524000" y="4495800"/>
          <a:ext cx="522514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52600" y="4495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D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420975" y="3048001"/>
            <a:ext cx="3708000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Curved Connector 7"/>
          <p:cNvCxnSpPr/>
          <p:nvPr/>
        </p:nvCxnSpPr>
        <p:spPr>
          <a:xfrm rot="5400000">
            <a:off x="1497546" y="3478746"/>
            <a:ext cx="1295399" cy="43391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362200" y="2438400"/>
            <a:ext cx="3708000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25622" y="4495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B</a:t>
            </a:r>
          </a:p>
        </p:txBody>
      </p:sp>
      <p:cxnSp>
        <p:nvCxnSpPr>
          <p:cNvPr id="16" name="Curved Connector 15"/>
          <p:cNvCxnSpPr/>
          <p:nvPr/>
        </p:nvCxnSpPr>
        <p:spPr>
          <a:xfrm rot="5400000">
            <a:off x="5334004" y="3429000"/>
            <a:ext cx="1981199" cy="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388000" y="2133600"/>
            <a:ext cx="3708000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287422" y="4495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</a:t>
            </a:r>
          </a:p>
        </p:txBody>
      </p:sp>
      <p:cxnSp>
        <p:nvCxnSpPr>
          <p:cNvPr id="18" name="Elbow Connector 17"/>
          <p:cNvCxnSpPr/>
          <p:nvPr/>
        </p:nvCxnSpPr>
        <p:spPr>
          <a:xfrm rot="5400000">
            <a:off x="4770276" y="3078325"/>
            <a:ext cx="2362200" cy="47275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362200" y="3352800"/>
            <a:ext cx="3708000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09446" y="450746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E</a:t>
            </a:r>
          </a:p>
        </p:txBody>
      </p:sp>
      <p:cxnSp>
        <p:nvCxnSpPr>
          <p:cNvPr id="26" name="Curved Connector 25"/>
          <p:cNvCxnSpPr/>
          <p:nvPr/>
        </p:nvCxnSpPr>
        <p:spPr>
          <a:xfrm rot="16200000" flipH="1">
            <a:off x="2282796" y="3859705"/>
            <a:ext cx="990596" cy="129191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388000" y="2743200"/>
            <a:ext cx="3708000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547646" y="45074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C</a:t>
            </a:r>
          </a:p>
        </p:txBody>
      </p:sp>
      <p:cxnSp>
        <p:nvCxnSpPr>
          <p:cNvPr id="30" name="Curved Connector 29"/>
          <p:cNvCxnSpPr/>
          <p:nvPr/>
        </p:nvCxnSpPr>
        <p:spPr>
          <a:xfrm rot="5400000">
            <a:off x="2978214" y="3498788"/>
            <a:ext cx="1600198" cy="241427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449222" y="45074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2362200" y="3657600"/>
            <a:ext cx="3708000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276600" y="5257800"/>
            <a:ext cx="2165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0" dirty="0">
                <a:sym typeface="Wingdings" pitchFamily="2" charset="2"/>
              </a:rPr>
              <a:t>    </a:t>
            </a:r>
            <a:r>
              <a:rPr lang="en-AU" b="0" dirty="0"/>
              <a:t>Sequence   </a:t>
            </a:r>
            <a:r>
              <a:rPr lang="en-AU" b="0" dirty="0">
                <a:sym typeface="Wingdings" pitchFamily="2" charset="2"/>
              </a:rPr>
              <a:t></a:t>
            </a:r>
            <a:endParaRPr lang="en-AU" b="0" dirty="0"/>
          </a:p>
        </p:txBody>
      </p:sp>
    </p:spTree>
    <p:extLst>
      <p:ext uri="{BB962C8B-B14F-4D97-AF65-F5344CB8AC3E}">
        <p14:creationId xmlns:p14="http://schemas.microsoft.com/office/powerpoint/2010/main" val="396295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21" grpId="0"/>
      <p:bldP spid="25" grpId="0"/>
      <p:bldP spid="29" grpId="0"/>
      <p:bldP spid="3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59280"/>
            <a:ext cx="821413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48865" y="2829560"/>
            <a:ext cx="8137935" cy="208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0346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59280"/>
            <a:ext cx="8214135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901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2971800" y="2971800"/>
            <a:ext cx="3200400" cy="1066800"/>
          </a:xfrm>
        </p:spPr>
        <p:txBody>
          <a:bodyPr lIns="90488" tIns="44450" rIns="90488" bIns="44450">
            <a:normAutofit/>
          </a:bodyPr>
          <a:lstStyle/>
          <a:p>
            <a:pPr marL="0" indent="0" eaLnBrk="1" hangingPunct="1">
              <a:buNone/>
            </a:pPr>
            <a:r>
              <a:rPr lang="en-US" sz="4400" dirty="0">
                <a:solidFill>
                  <a:srgbClr val="303B2C"/>
                </a:solidFill>
              </a:rPr>
              <a:t>Questions</a:t>
            </a:r>
            <a:endParaRPr lang="en-US" sz="3600" dirty="0">
              <a:solidFill>
                <a:srgbClr val="303B2C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Stevenson 12th - Theme</Template>
  <TotalTime>3542</TotalTime>
  <Pages>1</Pages>
  <Words>1915</Words>
  <Application>Microsoft Office PowerPoint</Application>
  <PresentationFormat>On-screen Show (4:3)</PresentationFormat>
  <Paragraphs>548</Paragraphs>
  <Slides>39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Cambria Math</vt:lpstr>
      <vt:lpstr>Constantia</vt:lpstr>
      <vt:lpstr>Symbol</vt:lpstr>
      <vt:lpstr>Times New Roman</vt:lpstr>
      <vt:lpstr>Wingdings</vt:lpstr>
      <vt:lpstr>Wingdings 2</vt:lpstr>
      <vt:lpstr>Stevenson 11th Theme</vt:lpstr>
      <vt:lpstr>PowerPoint Presentation</vt:lpstr>
      <vt:lpstr>Learning Objectives</vt:lpstr>
      <vt:lpstr>Scheduling </vt:lpstr>
      <vt:lpstr>Scheduling Hierarchies</vt:lpstr>
      <vt:lpstr>Scheduling Approaches</vt:lpstr>
      <vt:lpstr>Job shop scheduling</vt:lpstr>
      <vt:lpstr>Job shop scheduling</vt:lpstr>
      <vt:lpstr>Loading</vt:lpstr>
      <vt:lpstr> </vt:lpstr>
      <vt:lpstr>Assignment</vt:lpstr>
      <vt:lpstr>Hungarian Method</vt:lpstr>
      <vt:lpstr>Hungarian Method (contd.)</vt:lpstr>
      <vt:lpstr>Example: Hungarian Method</vt:lpstr>
      <vt:lpstr>Example: Hungarian Method (contd.)</vt:lpstr>
      <vt:lpstr>Example: Hungarian Method (contd.)</vt:lpstr>
      <vt:lpstr>Example: Hungarian Method (contd.)</vt:lpstr>
      <vt:lpstr>Example: Hungarian Method (contd.)</vt:lpstr>
      <vt:lpstr>Example: Hungarian Method (contd.)</vt:lpstr>
      <vt:lpstr>Example: Hungarian Method (contd.)</vt:lpstr>
      <vt:lpstr>Sequencing</vt:lpstr>
      <vt:lpstr>Priority Rules</vt:lpstr>
      <vt:lpstr>Priority Rules: Assumptions</vt:lpstr>
      <vt:lpstr>Sequence: Performance Metrics</vt:lpstr>
      <vt:lpstr>Priority Rules Example</vt:lpstr>
      <vt:lpstr>Priority Rules Example Solution</vt:lpstr>
      <vt:lpstr>Priority Rules Example Solution</vt:lpstr>
      <vt:lpstr>Priority Rules Example Solution</vt:lpstr>
      <vt:lpstr>Priority Rules Example Solution</vt:lpstr>
      <vt:lpstr>Priority Rules Example Solution</vt:lpstr>
      <vt:lpstr>Priority Rules Example Solution</vt:lpstr>
      <vt:lpstr>Priority Rules Example Solution</vt:lpstr>
      <vt:lpstr>Two Work Center Sequencing</vt:lpstr>
      <vt:lpstr>Johnson’s Rule Conditions</vt:lpstr>
      <vt:lpstr>Johnson’s Rule: Optimum Sequence</vt:lpstr>
      <vt:lpstr>Johnson’s Rule: Example</vt:lpstr>
      <vt:lpstr>Johnson’s Rule: Example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PRODUCTIONS/OPERATIONS MANAGEMENT</dc:title>
  <dc:creator>Ralph Butler</dc:creator>
  <cp:lastModifiedBy>Ahmad Abareshi</cp:lastModifiedBy>
  <cp:revision>267</cp:revision>
  <cp:lastPrinted>1998-04-06T20:15:10Z</cp:lastPrinted>
  <dcterms:created xsi:type="dcterms:W3CDTF">1998-04-08T22:12:21Z</dcterms:created>
  <dcterms:modified xsi:type="dcterms:W3CDTF">2019-09-29T11:23:13Z</dcterms:modified>
</cp:coreProperties>
</file>