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168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9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51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9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95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602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399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743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04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9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05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5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53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547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6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59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9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CE6ABAA-7E28-4F8C-BEFA-6C01315B2F43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BC3BBC-0F27-47A1-A3E7-721980DD8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8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/>
              <a:t>Schizophrenia and substance disorders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2592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Students Name</a:t>
            </a:r>
          </a:p>
          <a:p>
            <a:r>
              <a:rPr lang="en-US" dirty="0" smtClean="0"/>
              <a:t>Institutional Affiliation</a:t>
            </a:r>
          </a:p>
          <a:p>
            <a:r>
              <a:rPr lang="en-US" dirty="0" smtClean="0"/>
              <a:t>Course code and Name</a:t>
            </a:r>
          </a:p>
          <a:p>
            <a:r>
              <a:rPr lang="en-US" dirty="0" smtClean="0"/>
              <a:t>Instructors Name</a:t>
            </a:r>
          </a:p>
          <a:p>
            <a:r>
              <a:rPr lang="en-US" dirty="0" smtClean="0"/>
              <a:t>Date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05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Nicotine use disorder is mostly associated to men and young people. </a:t>
            </a:r>
          </a:p>
          <a:p>
            <a:r>
              <a:rPr lang="en-US" dirty="0" smtClean="0"/>
              <a:t>Also, illiterate people and those with low incomes are frequent smokers hence affected by the disorder. </a:t>
            </a:r>
          </a:p>
          <a:p>
            <a:r>
              <a:rPr lang="en-US" dirty="0" smtClean="0"/>
              <a:t>The dependency of tobacco use has led to lack of improvements and growth in life among the adolescent.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25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Treatment involves;</a:t>
            </a:r>
          </a:p>
          <a:p>
            <a:r>
              <a:rPr lang="en-US" dirty="0" smtClean="0"/>
              <a:t>The use of patch, which is a sticker applied on ones back to reduce nicotine levels in the body. </a:t>
            </a:r>
          </a:p>
          <a:p>
            <a:r>
              <a:rPr lang="en-US" dirty="0" smtClean="0"/>
              <a:t>Nicotine gum, helps manage smoking cravings through chewing. </a:t>
            </a:r>
          </a:p>
          <a:p>
            <a:r>
              <a:rPr lang="en-US" dirty="0" smtClean="0"/>
              <a:t>Inhaler, it provides nicotine doses through inhaling hence discouraging the use of tobacco (</a:t>
            </a:r>
            <a:r>
              <a:rPr lang="en-US" dirty="0" smtClean="0"/>
              <a:t>Prochaska, 2019)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common medication prescribed comprise of bupropion and varenicline.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28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Prochaska, J. J., &amp; </a:t>
            </a:r>
            <a:r>
              <a:rPr lang="en-US" dirty="0" err="1"/>
              <a:t>Benowitz</a:t>
            </a:r>
            <a:r>
              <a:rPr lang="en-US" dirty="0"/>
              <a:t>, N. L. (2019). Current advances in research in treatment and recovery: Nicotine addiction. </a:t>
            </a:r>
            <a:r>
              <a:rPr lang="en-US" i="1" dirty="0"/>
              <a:t>Science advances</a:t>
            </a:r>
            <a:r>
              <a:rPr lang="en-US" dirty="0"/>
              <a:t>, </a:t>
            </a:r>
            <a:r>
              <a:rPr lang="en-US" i="1" dirty="0"/>
              <a:t>5</a:t>
            </a:r>
            <a:r>
              <a:rPr lang="en-US" dirty="0"/>
              <a:t>(10), eaay9763</a:t>
            </a:r>
            <a:r>
              <a:rPr lang="en-US" dirty="0" smtClean="0"/>
              <a:t>.</a:t>
            </a:r>
          </a:p>
          <a:p>
            <a:r>
              <a:rPr lang="en-US" dirty="0"/>
              <a:t>De Crescenzo, F., </a:t>
            </a:r>
            <a:r>
              <a:rPr lang="en-US" dirty="0" err="1"/>
              <a:t>Postorino</a:t>
            </a:r>
            <a:r>
              <a:rPr lang="en-US" dirty="0"/>
              <a:t>, V., </a:t>
            </a:r>
            <a:r>
              <a:rPr lang="en-US" dirty="0" err="1"/>
              <a:t>Siracusano</a:t>
            </a:r>
            <a:r>
              <a:rPr lang="en-US" dirty="0"/>
              <a:t>, M., </a:t>
            </a:r>
            <a:r>
              <a:rPr lang="en-US" dirty="0" err="1"/>
              <a:t>Riccioni</a:t>
            </a:r>
            <a:r>
              <a:rPr lang="en-US" dirty="0"/>
              <a:t>, A., Armando, M., </a:t>
            </a:r>
            <a:r>
              <a:rPr lang="en-US" dirty="0" err="1"/>
              <a:t>Curatolo</a:t>
            </a:r>
            <a:r>
              <a:rPr lang="en-US" dirty="0"/>
              <a:t>, P., &amp; </a:t>
            </a:r>
            <a:r>
              <a:rPr lang="en-US" dirty="0" err="1"/>
              <a:t>Mazzone</a:t>
            </a:r>
            <a:r>
              <a:rPr lang="en-US" dirty="0"/>
              <a:t>, L. (2019). Autistic symptoms in schizophrenia spectrum disorders: a systematic review and meta-analysis. </a:t>
            </a:r>
            <a:r>
              <a:rPr lang="en-US" i="1" dirty="0"/>
              <a:t>Frontiers in psychiatry</a:t>
            </a:r>
            <a:r>
              <a:rPr lang="en-US" dirty="0"/>
              <a:t>, </a:t>
            </a:r>
            <a:r>
              <a:rPr lang="en-US" i="1" dirty="0"/>
              <a:t>10</a:t>
            </a:r>
            <a:r>
              <a:rPr lang="en-US" dirty="0"/>
              <a:t>, 78.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29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Schizophrenia </a:t>
            </a:r>
            <a:r>
              <a:rPr lang="en-US" dirty="0"/>
              <a:t>spectrum </a:t>
            </a:r>
            <a:r>
              <a:rPr lang="en-US" dirty="0" smtClean="0"/>
              <a:t>disorder is a group of mental disorders that affect the body senses and feelings.</a:t>
            </a:r>
          </a:p>
          <a:p>
            <a:r>
              <a:rPr lang="en-US" dirty="0" smtClean="0"/>
              <a:t>The disorder affects how one acts and thinks.</a:t>
            </a:r>
          </a:p>
          <a:p>
            <a:r>
              <a:rPr lang="en-US" dirty="0" smtClean="0"/>
              <a:t>Schizophrenia is categorized into subtypes which include;</a:t>
            </a:r>
          </a:p>
          <a:p>
            <a:r>
              <a:rPr lang="en-US" dirty="0" smtClean="0"/>
              <a:t>Residual</a:t>
            </a:r>
          </a:p>
          <a:p>
            <a:r>
              <a:rPr lang="en-US" dirty="0" smtClean="0"/>
              <a:t>Paranoid</a:t>
            </a:r>
          </a:p>
          <a:p>
            <a:r>
              <a:rPr lang="en-US" dirty="0" smtClean="0"/>
              <a:t>Disorganized and catatonic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01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Some of the common symptoms of the disorder include </a:t>
            </a:r>
          </a:p>
          <a:p>
            <a:r>
              <a:rPr lang="en-US" dirty="0" smtClean="0"/>
              <a:t>Hallucinations; one hear and sees things that are not happening.</a:t>
            </a:r>
          </a:p>
          <a:p>
            <a:r>
              <a:rPr lang="en-US" dirty="0" smtClean="0"/>
              <a:t>Disorganized speech; speaking incomplete sentences which don’t make sense.</a:t>
            </a:r>
          </a:p>
          <a:p>
            <a:r>
              <a:rPr lang="en-US" dirty="0" smtClean="0"/>
              <a:t>Abnormal behaviors; sitting still and being quiet for a long time. </a:t>
            </a:r>
          </a:p>
          <a:p>
            <a:r>
              <a:rPr lang="en-US" dirty="0" smtClean="0"/>
              <a:t>Delusions; one thinks that they have superpowers and holds on strange beliefs.  </a:t>
            </a:r>
          </a:p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36" y="2560320"/>
            <a:ext cx="4336473" cy="3189316"/>
          </a:xfrm>
        </p:spPr>
      </p:pic>
    </p:spTree>
    <p:extLst>
      <p:ext uri="{BB962C8B-B14F-4D97-AF65-F5344CB8AC3E}">
        <p14:creationId xmlns:p14="http://schemas.microsoft.com/office/powerpoint/2010/main" val="2247559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Schizophrenia disorder is caused by;</a:t>
            </a:r>
          </a:p>
          <a:p>
            <a:r>
              <a:rPr lang="en-US" dirty="0" smtClean="0"/>
              <a:t>Genetic factors</a:t>
            </a:r>
          </a:p>
          <a:p>
            <a:r>
              <a:rPr lang="en-US" dirty="0" smtClean="0"/>
              <a:t>Stress and childhood trauma</a:t>
            </a:r>
          </a:p>
          <a:p>
            <a:r>
              <a:rPr lang="en-US" dirty="0" smtClean="0"/>
              <a:t>Substance use</a:t>
            </a:r>
          </a:p>
          <a:p>
            <a:r>
              <a:rPr lang="en-US" dirty="0" smtClean="0"/>
              <a:t>Biochemical factors whereby some biochemical substances found in the brain are associated with the disorder.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47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Epidemology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men are affected by schizophrenia compared to women. </a:t>
            </a:r>
          </a:p>
          <a:p>
            <a:r>
              <a:rPr lang="en-US" dirty="0" smtClean="0"/>
              <a:t>The age of onset is at adolescent.</a:t>
            </a:r>
          </a:p>
          <a:p>
            <a:r>
              <a:rPr lang="en-US" dirty="0" smtClean="0"/>
              <a:t>The disorder occurs worldwide.</a:t>
            </a:r>
          </a:p>
          <a:p>
            <a:r>
              <a:rPr lang="en-US" dirty="0" smtClean="0"/>
              <a:t>Approximately 10000 new cases of schizophrenia are recorded annually. </a:t>
            </a:r>
          </a:p>
          <a:p>
            <a:r>
              <a:rPr lang="en-US" dirty="0" smtClean="0"/>
              <a:t>In 2011, 20 million people were diagnosed with the disorder (</a:t>
            </a:r>
            <a:r>
              <a:rPr lang="en-US" dirty="0" smtClean="0"/>
              <a:t>De Crescenzo</a:t>
            </a:r>
            <a:r>
              <a:rPr lang="en-US" dirty="0"/>
              <a:t> </a:t>
            </a:r>
            <a:r>
              <a:rPr lang="en-US" dirty="0" smtClean="0"/>
              <a:t>et.al, 2019).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622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Treatment comprises of a combination of special care services, psychotherapy and medications.</a:t>
            </a:r>
          </a:p>
          <a:p>
            <a:r>
              <a:rPr lang="en-US" dirty="0" smtClean="0"/>
              <a:t>Anti-tremor and antipsychotic are the common medications to treat the disorder. </a:t>
            </a:r>
          </a:p>
          <a:p>
            <a:r>
              <a:rPr lang="en-US" dirty="0" smtClean="0"/>
              <a:t>Rehabilitation, behavioral therapy and psychoeducation help in modification of the patients psychological distress. </a:t>
            </a:r>
          </a:p>
          <a:p>
            <a:r>
              <a:rPr lang="en-US" dirty="0" smtClean="0"/>
              <a:t>In most cases, the patients are treated by mental community teams. </a:t>
            </a:r>
          </a:p>
        </p:txBody>
      </p:sp>
    </p:spTree>
    <p:extLst>
      <p:ext uri="{BB962C8B-B14F-4D97-AF65-F5344CB8AC3E}">
        <p14:creationId xmlns:p14="http://schemas.microsoft.com/office/powerpoint/2010/main" val="2275213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Nicotine use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Nicotine is a chemical found in tobacco that is much addictive. </a:t>
            </a:r>
          </a:p>
          <a:p>
            <a:r>
              <a:rPr lang="en-US" dirty="0" smtClean="0"/>
              <a:t>It causes pleasing effects in the brain which are temporary. </a:t>
            </a:r>
          </a:p>
          <a:p>
            <a:r>
              <a:rPr lang="en-US" dirty="0" smtClean="0"/>
              <a:t>The effects makes it difficult for one to stop using tobacco due to the need of the pleasant feeling.</a:t>
            </a:r>
          </a:p>
          <a:p>
            <a:r>
              <a:rPr lang="en-US" dirty="0" smtClean="0"/>
              <a:t>One experiences unpleasant and disturbing physical and mental changes when trying to stop nicotine. </a:t>
            </a:r>
          </a:p>
        </p:txBody>
      </p:sp>
    </p:spTree>
    <p:extLst>
      <p:ext uri="{BB962C8B-B14F-4D97-AF65-F5344CB8AC3E}">
        <p14:creationId xmlns:p14="http://schemas.microsoft.com/office/powerpoint/2010/main" val="160045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Some of the symptoms of nicotine disorder are;</a:t>
            </a:r>
          </a:p>
          <a:p>
            <a:r>
              <a:rPr lang="en-US" dirty="0" smtClean="0"/>
              <a:t>One cant smoke smoking tobacco.</a:t>
            </a:r>
          </a:p>
          <a:p>
            <a:r>
              <a:rPr lang="en-US" dirty="0" smtClean="0"/>
              <a:t>Withdrawal symptoms when they try to quit smoking.</a:t>
            </a:r>
          </a:p>
          <a:p>
            <a:r>
              <a:rPr lang="en-US" dirty="0" smtClean="0"/>
              <a:t>Development of health smoking.</a:t>
            </a:r>
          </a:p>
          <a:p>
            <a:r>
              <a:rPr lang="en-US" dirty="0" smtClean="0"/>
              <a:t>Giving up in community or social activities since one cant smoke in presence of their families and friends.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527" y="2560320"/>
            <a:ext cx="4364181" cy="3310128"/>
          </a:xfrm>
        </p:spPr>
      </p:pic>
    </p:spTree>
    <p:extLst>
      <p:ext uri="{BB962C8B-B14F-4D97-AF65-F5344CB8AC3E}">
        <p14:creationId xmlns:p14="http://schemas.microsoft.com/office/powerpoint/2010/main" val="3603005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 of tobacco is influenced by factors such as;</a:t>
            </a:r>
          </a:p>
          <a:p>
            <a:r>
              <a:rPr lang="en-US" dirty="0" smtClean="0"/>
              <a:t>Age, in that some people begin substance use while teenagers. </a:t>
            </a:r>
          </a:p>
          <a:p>
            <a:r>
              <a:rPr lang="en-US" dirty="0" smtClean="0"/>
              <a:t>Parents and peers, especially where people grow up with smokers. </a:t>
            </a:r>
          </a:p>
          <a:p>
            <a:r>
              <a:rPr lang="en-US" dirty="0" smtClean="0"/>
              <a:t>Mental illness, stress and depression.</a:t>
            </a:r>
          </a:p>
          <a:p>
            <a:r>
              <a:rPr lang="en-US" dirty="0" smtClean="0"/>
              <a:t>Other substance abuse for example alcohol.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527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337</TotalTime>
  <Words>556</Words>
  <Application>Microsoft Office PowerPoint</Application>
  <PresentationFormat>Widescreen</PresentationFormat>
  <Paragraphs>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Schizophrenia and substance disorders</vt:lpstr>
      <vt:lpstr>Introduction </vt:lpstr>
      <vt:lpstr>Symptoms</vt:lpstr>
      <vt:lpstr>Etiology</vt:lpstr>
      <vt:lpstr>Epidemology</vt:lpstr>
      <vt:lpstr>Treatment</vt:lpstr>
      <vt:lpstr>Nicotine use disorder</vt:lpstr>
      <vt:lpstr>Symptoms</vt:lpstr>
      <vt:lpstr>Etiology</vt:lpstr>
      <vt:lpstr>Epidemiology</vt:lpstr>
      <vt:lpstr>Treatment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</dc:title>
  <dc:creator>Windows User</dc:creator>
  <cp:lastModifiedBy>Windows User</cp:lastModifiedBy>
  <cp:revision>64</cp:revision>
  <dcterms:created xsi:type="dcterms:W3CDTF">2021-08-31T10:13:07Z</dcterms:created>
  <dcterms:modified xsi:type="dcterms:W3CDTF">2021-08-31T15:50:41Z</dcterms:modified>
</cp:coreProperties>
</file>