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67" r:id="rId4"/>
    <p:sldId id="269" r:id="rId5"/>
    <p:sldId id="270" r:id="rId6"/>
    <p:sldId id="271" r:id="rId7"/>
    <p:sldId id="272" r:id="rId8"/>
    <p:sldId id="27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94291" autoAdjust="0"/>
  </p:normalViewPr>
  <p:slideViewPr>
    <p:cSldViewPr snapToGrid="0" snapToObjects="1">
      <p:cViewPr>
        <p:scale>
          <a:sx n="71" d="100"/>
          <a:sy n="71" d="100"/>
        </p:scale>
        <p:origin x="-732" y="-1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F62392-45DA-4B50-A212-358664FEA5CF}" type="datetimeFigureOut">
              <a:rPr lang="en-US" smtClean="0"/>
              <a:t>1/14/2021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659A46-7A47-4968-BE15-9486FBD02D4D}" type="slidenum">
              <a:rPr lang="en-US" smtClean="0"/>
              <a:t>‹#›</a:t>
            </a:fld>
            <a:endParaRPr lang="en-US" dirty="0"/>
          </a:p>
        </p:txBody>
      </p:sp>
    </p:spTree>
    <p:extLst>
      <p:ext uri="{BB962C8B-B14F-4D97-AF65-F5344CB8AC3E}">
        <p14:creationId xmlns:p14="http://schemas.microsoft.com/office/powerpoint/2010/main" val="4203549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659A46-7A47-4968-BE15-9486FBD02D4D}" type="slidenum">
              <a:rPr lang="en-US" smtClean="0"/>
              <a:t>2</a:t>
            </a:fld>
            <a:endParaRPr lang="en-US" dirty="0"/>
          </a:p>
        </p:txBody>
      </p:sp>
    </p:spTree>
    <p:extLst>
      <p:ext uri="{BB962C8B-B14F-4D97-AF65-F5344CB8AC3E}">
        <p14:creationId xmlns:p14="http://schemas.microsoft.com/office/powerpoint/2010/main" val="176529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659A46-7A47-4968-BE15-9486FBD02D4D}" type="slidenum">
              <a:rPr lang="en-US" smtClean="0"/>
              <a:t>3</a:t>
            </a:fld>
            <a:endParaRPr lang="en-US" dirty="0"/>
          </a:p>
        </p:txBody>
      </p:sp>
    </p:spTree>
    <p:extLst>
      <p:ext uri="{BB962C8B-B14F-4D97-AF65-F5344CB8AC3E}">
        <p14:creationId xmlns:p14="http://schemas.microsoft.com/office/powerpoint/2010/main" val="292910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659A46-7A47-4968-BE15-9486FBD02D4D}" type="slidenum">
              <a:rPr lang="en-US" smtClean="0"/>
              <a:t>4</a:t>
            </a:fld>
            <a:endParaRPr lang="en-US" dirty="0"/>
          </a:p>
        </p:txBody>
      </p:sp>
    </p:spTree>
    <p:extLst>
      <p:ext uri="{BB962C8B-B14F-4D97-AF65-F5344CB8AC3E}">
        <p14:creationId xmlns:p14="http://schemas.microsoft.com/office/powerpoint/2010/main" val="1923428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659A46-7A47-4968-BE15-9486FBD02D4D}" type="slidenum">
              <a:rPr lang="en-US" smtClean="0"/>
              <a:t>5</a:t>
            </a:fld>
            <a:endParaRPr lang="en-US" dirty="0"/>
          </a:p>
        </p:txBody>
      </p:sp>
    </p:spTree>
    <p:extLst>
      <p:ext uri="{BB962C8B-B14F-4D97-AF65-F5344CB8AC3E}">
        <p14:creationId xmlns:p14="http://schemas.microsoft.com/office/powerpoint/2010/main" val="4169342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659A46-7A47-4968-BE15-9486FBD02D4D}" type="slidenum">
              <a:rPr lang="en-US" smtClean="0"/>
              <a:t>6</a:t>
            </a:fld>
            <a:endParaRPr lang="en-US" dirty="0"/>
          </a:p>
        </p:txBody>
      </p:sp>
    </p:spTree>
    <p:extLst>
      <p:ext uri="{BB962C8B-B14F-4D97-AF65-F5344CB8AC3E}">
        <p14:creationId xmlns:p14="http://schemas.microsoft.com/office/powerpoint/2010/main" val="357978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659A46-7A47-4968-BE15-9486FBD02D4D}" type="slidenum">
              <a:rPr lang="en-US" smtClean="0"/>
              <a:t>7</a:t>
            </a:fld>
            <a:endParaRPr lang="en-US" dirty="0"/>
          </a:p>
        </p:txBody>
      </p:sp>
    </p:spTree>
    <p:extLst>
      <p:ext uri="{BB962C8B-B14F-4D97-AF65-F5344CB8AC3E}">
        <p14:creationId xmlns:p14="http://schemas.microsoft.com/office/powerpoint/2010/main" val="468791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659A46-7A47-4968-BE15-9486FBD02D4D}" type="slidenum">
              <a:rPr lang="en-US" smtClean="0"/>
              <a:t>8</a:t>
            </a:fld>
            <a:endParaRPr lang="en-US" dirty="0"/>
          </a:p>
        </p:txBody>
      </p:sp>
    </p:spTree>
    <p:extLst>
      <p:ext uri="{BB962C8B-B14F-4D97-AF65-F5344CB8AC3E}">
        <p14:creationId xmlns:p14="http://schemas.microsoft.com/office/powerpoint/2010/main" val="820609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a:pPr/>
              <a:t>1/14/2021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a:t>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a:t>1/14/2021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a:t>1/14/2021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a:t>1/14/2021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a:t>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a:t>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a:t>1/14/2021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a:t>1/14/2021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a:t>1/14/2021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a:t>1/14/2021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a:t>1/14/2021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02E8BD2A-4014-4DC6-A228-4ECE6A0AA6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xmlns="" id="{3896CA42-3323-41E5-B809-CD790B2AA1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EA2FE539-0B6F-4FAE-A391-B46476F46CC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sp>
      <p:sp>
        <p:nvSpPr>
          <p:cNvPr id="14" name="Freeform: Shape 13">
            <a:extLst>
              <a:ext uri="{FF2B5EF4-FFF2-40B4-BE49-F238E27FC236}">
                <a16:creationId xmlns:a16="http://schemas.microsoft.com/office/drawing/2014/main" xmlns="" id="{BD5A14FB-50A2-4964-8B07-EE40D1CE0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sp>
      <p:sp>
        <p:nvSpPr>
          <p:cNvPr id="16" name="Freeform 5">
            <a:extLst>
              <a:ext uri="{FF2B5EF4-FFF2-40B4-BE49-F238E27FC236}">
                <a16:creationId xmlns:a16="http://schemas.microsoft.com/office/drawing/2014/main" xmlns="" id="{FD63331C-DD2E-43D8-9511-B44EC057D7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xmlns="" id="{6EB61DA0-7467-7E4E-869A-BB36BFCC0F0A}"/>
              </a:ext>
            </a:extLst>
          </p:cNvPr>
          <p:cNvSpPr>
            <a:spLocks noGrp="1"/>
          </p:cNvSpPr>
          <p:nvPr>
            <p:ph type="ctrTitle"/>
          </p:nvPr>
        </p:nvSpPr>
        <p:spPr>
          <a:xfrm>
            <a:off x="5232771" y="437513"/>
            <a:ext cx="6232398" cy="5954325"/>
          </a:xfrm>
        </p:spPr>
        <p:txBody>
          <a:bodyPr anchor="ctr">
            <a:normAutofit/>
          </a:bodyPr>
          <a:lstStyle/>
          <a:p>
            <a:pPr algn="ctr"/>
            <a:r>
              <a:rPr lang="en-US" sz="20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Sickle Cell Anemia</a:t>
            </a:r>
          </a:p>
        </p:txBody>
      </p:sp>
      <p:sp>
        <p:nvSpPr>
          <p:cNvPr id="3" name="Subtitle 2">
            <a:extLst>
              <a:ext uri="{FF2B5EF4-FFF2-40B4-BE49-F238E27FC236}">
                <a16:creationId xmlns:a16="http://schemas.microsoft.com/office/drawing/2014/main" xmlns="" id="{2FBEA01C-27A9-D842-844D-7FC36015249E}"/>
              </a:ext>
            </a:extLst>
          </p:cNvPr>
          <p:cNvSpPr>
            <a:spLocks noGrp="1"/>
          </p:cNvSpPr>
          <p:nvPr>
            <p:ph type="subTitle" idx="1"/>
          </p:nvPr>
        </p:nvSpPr>
        <p:spPr>
          <a:xfrm>
            <a:off x="971257" y="1172776"/>
            <a:ext cx="3290257" cy="4512448"/>
          </a:xfrm>
        </p:spPr>
        <p:txBody>
          <a:bodyPr anchor="ctr">
            <a:normAutofit/>
          </a:bodyPr>
          <a:lstStyle/>
          <a:p>
            <a:r>
              <a:rPr lang="en-US" sz="2000" dirty="0">
                <a:solidFill>
                  <a:schemeClr val="tx1"/>
                </a:solidFill>
                <a:latin typeface="Times New Roman" panose="02020603050405020304" pitchFamily="18" charset="0"/>
                <a:cs typeface="Times New Roman" panose="02020603050405020304" pitchFamily="18" charset="0"/>
              </a:rPr>
              <a:t>Genetic counselling</a:t>
            </a:r>
          </a:p>
        </p:txBody>
      </p:sp>
    </p:spTree>
    <p:extLst>
      <p:ext uri="{BB962C8B-B14F-4D97-AF65-F5344CB8AC3E}">
        <p14:creationId xmlns:p14="http://schemas.microsoft.com/office/powerpoint/2010/main" val="1807869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973668"/>
            <a:ext cx="8761413" cy="706964"/>
          </a:xfrm>
        </p:spPr>
        <p:txBody>
          <a:bodyPr>
            <a:normAutofit/>
          </a:bodyPr>
          <a:lstStyle/>
          <a:p>
            <a:pPr algn="ctr"/>
            <a:r>
              <a:rPr lang="en-US" sz="2800" dirty="0">
                <a:solidFill>
                  <a:srgbClr val="FFFFFF"/>
                </a:solidFill>
                <a:latin typeface="Times New Roman" panose="02020603050405020304" pitchFamily="18" charset="0"/>
                <a:cs typeface="Times New Roman" panose="02020603050405020304" pitchFamily="18" charset="0"/>
              </a:rPr>
              <a:t>Introduction</a:t>
            </a: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680632"/>
            <a:ext cx="8825659" cy="4339168"/>
          </a:xfrm>
        </p:spPr>
        <p:txBody>
          <a:bodyPr>
            <a:normAutofit fontScale="70000" lnSpcReduction="20000"/>
          </a:bodyPr>
          <a:lstStyle/>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Sickle cell anemia entails an inherited ailment from the red blood cells  and normally the red blood cells which has hemoglobin.</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hemoglobin is responsible for carrying oxygen the other parts of the body enhancing constitute functions (</a:t>
            </a:r>
            <a:r>
              <a:rPr lang="en-US" sz="2000" b="0" i="0" dirty="0">
                <a:solidFill>
                  <a:schemeClr val="tx1"/>
                </a:solidFill>
                <a:effectLst/>
                <a:latin typeface="Times New Roman" panose="02020603050405020304" pitchFamily="18" charset="0"/>
                <a:cs typeface="Times New Roman" panose="02020603050405020304" pitchFamily="18" charset="0"/>
              </a:rPr>
              <a:t>Chillab</a:t>
            </a:r>
            <a:r>
              <a:rPr lang="en-US" sz="2000" dirty="0">
                <a:solidFill>
                  <a:schemeClr val="tx1"/>
                </a:solidFill>
                <a:latin typeface="Times New Roman" panose="02020603050405020304" pitchFamily="18" charset="0"/>
                <a:cs typeface="Times New Roman" panose="02020603050405020304" pitchFamily="18" charset="0"/>
              </a:rPr>
              <a:t> et al</a:t>
            </a:r>
            <a:r>
              <a:rPr lang="en-US" sz="2000" dirty="0">
                <a:latin typeface="Times New Roman" panose="02020603050405020304" pitchFamily="18" charset="0"/>
                <a:cs typeface="Times New Roman" panose="02020603050405020304" pitchFamily="18" charset="0"/>
              </a:rPr>
              <a:t>., 2019) </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issue is that when a red blood with hemoglobin S discharges oxygen.</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The cell changes from the typical donut shape to a sickle or S shape, and turns out to be firm as opposed to delicate and adaptable like ordinary red platelets.</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This "sickled cell," which looks like a bow moon, can't keep on skimming through the little veins not surprisingly.</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 All things being equal, it stalls out in the small veins, hindering the progression of blood and causing torment.</a:t>
            </a:r>
          </a:p>
          <a:p>
            <a:pPr>
              <a:lnSpc>
                <a:spcPct val="200000"/>
              </a:lnSpc>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87001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973668"/>
            <a:ext cx="8761413" cy="706964"/>
          </a:xfrm>
        </p:spPr>
        <p:txBody>
          <a:bodyPr>
            <a:normAutofit/>
          </a:bodyPr>
          <a:lstStyle/>
          <a:p>
            <a:pPr algn="ctr"/>
            <a:r>
              <a:rPr lang="en-US" sz="2000" dirty="0">
                <a:solidFill>
                  <a:srgbClr val="FFFFFF"/>
                </a:solidFill>
                <a:latin typeface="Times New Roman" panose="02020603050405020304" pitchFamily="18" charset="0"/>
                <a:cs typeface="Times New Roman" panose="02020603050405020304" pitchFamily="18" charset="0"/>
              </a:rPr>
              <a:t> Sickle Cell Anemia elaboration. </a:t>
            </a: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680632"/>
            <a:ext cx="8825659" cy="3872029"/>
          </a:xfrm>
        </p:spPr>
        <p:txBody>
          <a:bodyPr>
            <a:normAutofit fontScale="47500" lnSpcReduction="20000"/>
          </a:bodyPr>
          <a:lstStyle/>
          <a:p>
            <a:pPr>
              <a:lnSpc>
                <a:spcPct val="220000"/>
              </a:lnSpc>
            </a:pPr>
            <a:r>
              <a:rPr lang="en-US" dirty="0">
                <a:latin typeface="Times New Roman" panose="02020603050405020304" pitchFamily="18" charset="0"/>
                <a:cs typeface="Times New Roman" panose="02020603050405020304" pitchFamily="18" charset="0"/>
              </a:rPr>
              <a:t>The spleen, an organ on the left half of the mid-region opposite the liver, is liable for separating the blood for contaminations and different anomalies.</a:t>
            </a:r>
          </a:p>
          <a:p>
            <a:pPr>
              <a:lnSpc>
                <a:spcPct val="220000"/>
              </a:lnSpc>
            </a:pPr>
            <a:r>
              <a:rPr lang="en-US" dirty="0">
                <a:latin typeface="Times New Roman" panose="02020603050405020304" pitchFamily="18" charset="0"/>
                <a:cs typeface="Times New Roman" panose="02020603050405020304" pitchFamily="18" charset="0"/>
              </a:rPr>
              <a:t> Ordinary red platelets can change shape and just barely get through this channel,.</a:t>
            </a:r>
          </a:p>
          <a:p>
            <a:pPr>
              <a:lnSpc>
                <a:spcPct val="220000"/>
              </a:lnSpc>
            </a:pPr>
            <a:r>
              <a:rPr lang="en-US" dirty="0">
                <a:latin typeface="Times New Roman" panose="02020603050405020304" pitchFamily="18" charset="0"/>
                <a:cs typeface="Times New Roman" panose="02020603050405020304" pitchFamily="18" charset="0"/>
              </a:rPr>
              <a:t>Also, sickled cells stall out and can't recycle through the body, so the quantity of circling platelets goes down. </a:t>
            </a:r>
          </a:p>
          <a:p>
            <a:pPr>
              <a:lnSpc>
                <a:spcPct val="220000"/>
              </a:lnSpc>
            </a:pPr>
            <a:r>
              <a:rPr lang="en-US" dirty="0">
                <a:latin typeface="Times New Roman" panose="02020603050405020304" pitchFamily="18" charset="0"/>
                <a:cs typeface="Times New Roman" panose="02020603050405020304" pitchFamily="18" charset="0"/>
              </a:rPr>
              <a:t>Then, the bone marrow, where red platelets are made, contributes by making more cells.</a:t>
            </a:r>
          </a:p>
          <a:p>
            <a:pPr>
              <a:lnSpc>
                <a:spcPct val="220000"/>
              </a:lnSpc>
            </a:pPr>
            <a:r>
              <a:rPr lang="en-US" dirty="0">
                <a:latin typeface="Times New Roman" panose="02020603050405020304" pitchFamily="18" charset="0"/>
                <a:cs typeface="Times New Roman" panose="02020603050405020304" pitchFamily="18" charset="0"/>
              </a:rPr>
              <a:t> It can't stay aware of the annihilation, however, so the absolute number of red platelets drops to a low level and the body gets frail (</a:t>
            </a:r>
            <a:r>
              <a:rPr lang="en-US" b="0" i="0" dirty="0">
                <a:solidFill>
                  <a:schemeClr val="tx1"/>
                </a:solidFill>
                <a:effectLst/>
                <a:latin typeface="Times New Roman" panose="02020603050405020304" pitchFamily="18" charset="0"/>
                <a:cs typeface="Times New Roman" panose="02020603050405020304" pitchFamily="18" charset="0"/>
              </a:rPr>
              <a:t>McGann et al., 2017).</a:t>
            </a:r>
            <a:endParaRPr lang="en-US" dirty="0">
              <a:latin typeface="Times New Roman" panose="02020603050405020304" pitchFamily="18" charset="0"/>
              <a:cs typeface="Times New Roman" panose="02020603050405020304" pitchFamily="18" charset="0"/>
            </a:endParaRPr>
          </a:p>
          <a:p>
            <a:pPr>
              <a:lnSpc>
                <a:spcPct val="220000"/>
              </a:lnSpc>
            </a:pPr>
            <a:r>
              <a:rPr lang="en-US" dirty="0">
                <a:latin typeface="Times New Roman" panose="02020603050405020304" pitchFamily="18" charset="0"/>
                <a:cs typeface="Times New Roman" panose="02020603050405020304" pitchFamily="18" charset="0"/>
              </a:rPr>
              <a:t>Sickle cell anemia has a wide range of  issues that needs to be checked with a critical considerations. </a:t>
            </a:r>
          </a:p>
          <a:p>
            <a:pPr>
              <a:lnSpc>
                <a:spcPct val="220000"/>
              </a:lnSpc>
            </a:pPr>
            <a:r>
              <a:rPr lang="en-US" dirty="0">
                <a:latin typeface="Times New Roman" panose="02020603050405020304" pitchFamily="18" charset="0"/>
                <a:cs typeface="Times New Roman" panose="02020603050405020304" pitchFamily="18" charset="0"/>
              </a:rPr>
              <a:t>Aspiratory hypertension. Individuals with sickle cell weakness can grow hypertension in their lungs. This confusion as a rule influences grown-ups. Windedness and weariness are normal side effects of this condition, which can be lethal. </a:t>
            </a:r>
          </a:p>
          <a:p>
            <a:pPr>
              <a:lnSpc>
                <a:spcPct val="220000"/>
              </a:lnSpc>
            </a:pPr>
            <a:r>
              <a:rPr lang="en-US" dirty="0">
                <a:latin typeface="Times New Roman" panose="02020603050405020304" pitchFamily="18" charset="0"/>
                <a:cs typeface="Times New Roman" panose="02020603050405020304" pitchFamily="18" charset="0"/>
              </a:rPr>
              <a:t>Intense chest disorder. A lung contamination or sickle cells impeding veins in your lungs can cause this dangerous inconvenience, bringing about chest agony, fever and trouble relaxing. It may require crisis clinical treatment. </a:t>
            </a:r>
          </a:p>
          <a:p>
            <a:pPr marL="0" indent="0">
              <a:lnSpc>
                <a:spcPct val="220000"/>
              </a:lnSpc>
              <a:buNone/>
            </a:pPr>
            <a:endParaRPr lang="en-US" dirty="0">
              <a:latin typeface="Times New Roman" panose="02020603050405020304" pitchFamily="18" charset="0"/>
              <a:cs typeface="Times New Roman" panose="02020603050405020304" pitchFamily="18" charset="0"/>
            </a:endParaRPr>
          </a:p>
          <a:p>
            <a:pPr>
              <a:lnSpc>
                <a:spcPct val="220000"/>
              </a:lnSpc>
            </a:pP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600263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973668"/>
            <a:ext cx="8761413" cy="706964"/>
          </a:xfrm>
        </p:spPr>
        <p:txBody>
          <a:bodyPr>
            <a:normAutofit/>
          </a:bodyPr>
          <a:lstStyle/>
          <a:p>
            <a:r>
              <a:rPr lang="en-US" dirty="0">
                <a:solidFill>
                  <a:schemeClr val="tx1"/>
                </a:solidFill>
                <a:latin typeface="Times New Roman" panose="02020603050405020304" pitchFamily="18" charset="0"/>
                <a:cs typeface="Times New Roman" panose="02020603050405020304" pitchFamily="18" charset="0"/>
              </a:rPr>
              <a:t>Sickle cell infection (SCD)</a:t>
            </a: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680632"/>
            <a:ext cx="8825659" cy="4339168"/>
          </a:xfrm>
        </p:spPr>
        <p:txBody>
          <a:bodyPr>
            <a:normAutofit fontScale="77500" lnSpcReduction="20000"/>
          </a:bodyPr>
          <a:lstStyle/>
          <a:p>
            <a:pPr>
              <a:lnSpc>
                <a:spcPct val="200000"/>
              </a:lnSpc>
            </a:pPr>
            <a:r>
              <a:rPr lang="en-US" dirty="0">
                <a:latin typeface="Times New Roman" panose="02020603050405020304" pitchFamily="18" charset="0"/>
                <a:cs typeface="Times New Roman" panose="02020603050405020304" pitchFamily="18" charset="0"/>
              </a:rPr>
              <a:t>Sickle cell infection (SCD) is an acquired gathering of problems described by the presence of hemoglobin S (HbS),.</a:t>
            </a:r>
          </a:p>
          <a:p>
            <a:pPr>
              <a:lnSpc>
                <a:spcPct val="200000"/>
              </a:lnSpc>
            </a:pPr>
            <a:r>
              <a:rPr lang="en-US" dirty="0">
                <a:latin typeface="Times New Roman" panose="02020603050405020304" pitchFamily="18" charset="0"/>
                <a:cs typeface="Times New Roman" panose="02020603050405020304" pitchFamily="18" charset="0"/>
              </a:rPr>
              <a:t>It is either from homozygosity for the sickle change in the beta globin chain of hemoglobin (HbSS) </a:t>
            </a:r>
          </a:p>
          <a:p>
            <a:pPr>
              <a:lnSpc>
                <a:spcPct val="200000"/>
              </a:lnSpc>
            </a:pPr>
            <a:r>
              <a:rPr lang="en-US" dirty="0">
                <a:latin typeface="Times New Roman" panose="02020603050405020304" pitchFamily="18" charset="0"/>
                <a:cs typeface="Times New Roman" panose="02020603050405020304" pitchFamily="18" charset="0"/>
              </a:rPr>
              <a:t>from compound heterozygosity of a sickle beta globin transformation with another beta globin transformation (eg, sickle-beta thalassemia) (</a:t>
            </a:r>
            <a:r>
              <a:rPr lang="en-US" b="0" i="0" dirty="0">
                <a:solidFill>
                  <a:schemeClr val="tx1"/>
                </a:solidFill>
                <a:effectLst/>
                <a:latin typeface="Times New Roman" panose="02020603050405020304" pitchFamily="18" charset="0"/>
                <a:cs typeface="Times New Roman" panose="02020603050405020304" pitchFamily="18" charset="0"/>
              </a:rPr>
              <a:t>McGann et al., 2017)</a:t>
            </a:r>
            <a:r>
              <a:rPr lang="en-US" dirty="0">
                <a:latin typeface="Times New Roman" panose="02020603050405020304" pitchFamily="18" charset="0"/>
                <a:cs typeface="Times New Roman" panose="02020603050405020304" pitchFamily="18" charset="0"/>
              </a:rPr>
              <a:t>. </a:t>
            </a:r>
          </a:p>
          <a:p>
            <a:pPr>
              <a:lnSpc>
                <a:spcPct val="200000"/>
              </a:lnSpc>
            </a:pPr>
            <a:r>
              <a:rPr lang="en-US" dirty="0">
                <a:latin typeface="Times New Roman" panose="02020603050405020304" pitchFamily="18" charset="0"/>
                <a:cs typeface="Times New Roman" panose="02020603050405020304" pitchFamily="18" charset="0"/>
              </a:rPr>
              <a:t>The signs of SCD are vasoocclusive marvels and hemolytic pallor. </a:t>
            </a:r>
          </a:p>
          <a:p>
            <a:pPr>
              <a:lnSpc>
                <a:spcPct val="200000"/>
              </a:lnSpc>
            </a:pPr>
            <a:r>
              <a:rPr lang="en-US" dirty="0">
                <a:latin typeface="Times New Roman" panose="02020603050405020304" pitchFamily="18" charset="0"/>
                <a:cs typeface="Times New Roman" panose="02020603050405020304" pitchFamily="18" charset="0"/>
              </a:rPr>
              <a:t>Sickle cell attribute is a favorable transporter condition portrayed by heterozygosity for the sickle hemoglobin change.</a:t>
            </a:r>
          </a:p>
          <a:p>
            <a:pPr>
              <a:lnSpc>
                <a:spcPct val="200000"/>
              </a:lnSpc>
            </a:pPr>
            <a:r>
              <a:rPr lang="en-US" dirty="0">
                <a:latin typeface="Times New Roman" panose="02020603050405020304" pitchFamily="18" charset="0"/>
                <a:cs typeface="Times New Roman" panose="02020603050405020304" pitchFamily="18" charset="0"/>
              </a:rPr>
              <a:t>With one typical hemoglobin quality and one faulty type of the quality, individuals with the sickle cell characteristic make both ordinary hemoglobin and sickle cell hemoglobin. </a:t>
            </a:r>
          </a:p>
          <a:p>
            <a:pPr>
              <a:lnSpc>
                <a:spcPct val="2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73365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973668"/>
            <a:ext cx="8761413" cy="706964"/>
          </a:xfrm>
        </p:spPr>
        <p:txBody>
          <a:bodyPr>
            <a:normAutofit/>
          </a:bodyPr>
          <a:lstStyle/>
          <a:p>
            <a:pPr algn="ctr"/>
            <a:r>
              <a:rPr lang="en-US" sz="2000" dirty="0">
                <a:solidFill>
                  <a:srgbClr val="FFFFFF"/>
                </a:solidFill>
                <a:latin typeface="Times New Roman" panose="02020603050405020304" pitchFamily="18" charset="0"/>
                <a:cs typeface="Times New Roman" panose="02020603050405020304" pitchFamily="18" charset="0"/>
              </a:rPr>
              <a:t>Hemoglobin Role</a:t>
            </a: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680632"/>
            <a:ext cx="8825659" cy="4339168"/>
          </a:xfrm>
        </p:spPr>
        <p:txBody>
          <a:bodyPr>
            <a:normAutofit fontScale="77500" lnSpcReduction="20000"/>
          </a:bodyPr>
          <a:lstStyle/>
          <a:p>
            <a:pPr>
              <a:lnSpc>
                <a:spcPct val="200000"/>
              </a:lnSpc>
            </a:pPr>
            <a:r>
              <a:rPr lang="en-US" sz="1600" dirty="0">
                <a:latin typeface="Times New Roman" panose="02020603050405020304" pitchFamily="18" charset="0"/>
                <a:cs typeface="Times New Roman" panose="02020603050405020304" pitchFamily="18" charset="0"/>
              </a:rPr>
              <a:t>Hemoglobin ordinarily is dissolvable in the erythrocyte and doesn't polymerize.</a:t>
            </a:r>
          </a:p>
          <a:p>
            <a:pPr>
              <a:lnSpc>
                <a:spcPct val="200000"/>
              </a:lnSpc>
            </a:pPr>
            <a:r>
              <a:rPr lang="en-US" sz="1600" dirty="0">
                <a:latin typeface="Times New Roman" panose="02020603050405020304" pitchFamily="18" charset="0"/>
                <a:cs typeface="Times New Roman" panose="02020603050405020304" pitchFamily="18" charset="0"/>
              </a:rPr>
              <a:t> Hemoglobin is a tetramer of two alpha globins and two beta globins. </a:t>
            </a:r>
          </a:p>
          <a:p>
            <a:pPr>
              <a:lnSpc>
                <a:spcPct val="200000"/>
              </a:lnSpc>
            </a:pPr>
            <a:r>
              <a:rPr lang="en-US" sz="1600" dirty="0">
                <a:latin typeface="Times New Roman" panose="02020603050405020304" pitchFamily="18" charset="0"/>
                <a:cs typeface="Times New Roman" panose="02020603050405020304" pitchFamily="18" charset="0"/>
              </a:rPr>
              <a:t>Hemoglobin S (HbS) is an unusual hemoglobin that outcomes from a point change in the beta globin quality that causes the replacement of a valine for glutamic corrosive as the 6th amino corrosive of the beta globin chain.</a:t>
            </a:r>
          </a:p>
          <a:p>
            <a:pPr>
              <a:lnSpc>
                <a:spcPct val="200000"/>
              </a:lnSpc>
            </a:pPr>
            <a:r>
              <a:rPr lang="en-US" sz="1600" dirty="0">
                <a:latin typeface="Times New Roman" panose="02020603050405020304" pitchFamily="18" charset="0"/>
                <a:cs typeface="Times New Roman" panose="02020603050405020304" pitchFamily="18" charset="0"/>
              </a:rPr>
              <a:t> The subsequent hemoglobin tetramer (alpha2/beta S2) turns out to be ineffectively solvent when deoxygenated (</a:t>
            </a:r>
            <a:r>
              <a:rPr lang="en-US" sz="1600" b="0" i="0" dirty="0">
                <a:solidFill>
                  <a:schemeClr val="tx1"/>
                </a:solidFill>
                <a:effectLst/>
                <a:latin typeface="Times New Roman" panose="02020603050405020304" pitchFamily="18" charset="0"/>
                <a:cs typeface="Times New Roman" panose="02020603050405020304" pitchFamily="18" charset="0"/>
              </a:rPr>
              <a:t>Xu et al., 2017)</a:t>
            </a:r>
            <a:r>
              <a:rPr lang="en-US" sz="1600" dirty="0">
                <a:latin typeface="Times New Roman" panose="02020603050405020304" pitchFamily="18" charset="0"/>
                <a:cs typeface="Times New Roman" panose="02020603050405020304" pitchFamily="18" charset="0"/>
              </a:rPr>
              <a:t>. </a:t>
            </a:r>
          </a:p>
          <a:p>
            <a:pPr>
              <a:lnSpc>
                <a:spcPct val="200000"/>
              </a:lnSpc>
            </a:pPr>
            <a:r>
              <a:rPr lang="en-US" sz="1600" dirty="0">
                <a:latin typeface="Times New Roman" panose="02020603050405020304" pitchFamily="18" charset="0"/>
                <a:cs typeface="Times New Roman" panose="02020603050405020304" pitchFamily="18" charset="0"/>
              </a:rPr>
              <a:t>The neurotic polymerization of deoxygenated HbS is fundamental to vasoocclusive marvel.</a:t>
            </a:r>
          </a:p>
          <a:p>
            <a:pPr>
              <a:lnSpc>
                <a:spcPct val="200000"/>
              </a:lnSpc>
            </a:pPr>
            <a:r>
              <a:rPr lang="en-US" sz="1600" dirty="0">
                <a:latin typeface="Times New Roman" panose="02020603050405020304" pitchFamily="18" charset="0"/>
                <a:cs typeface="Times New Roman" panose="02020603050405020304" pitchFamily="18" charset="0"/>
              </a:rPr>
              <a:t>Stroke. Sickle cells can impede blood stream to a region of your cerebrum. Indicatio ns of stroke incorporate seizures, shortcoming or deadness of your arms and legs, abrupt discourse troubles, and loss of awareness.</a:t>
            </a:r>
          </a:p>
          <a:p>
            <a:pPr>
              <a:lnSpc>
                <a:spcPct val="200000"/>
              </a:lnSpc>
            </a:pPr>
            <a:r>
              <a:rPr lang="en-US" sz="1600" dirty="0">
                <a:latin typeface="Times New Roman" panose="02020603050405020304" pitchFamily="18" charset="0"/>
                <a:cs typeface="Times New Roman" panose="02020603050405020304" pitchFamily="18" charset="0"/>
              </a:rPr>
              <a:t> In the event that your youngster has any of these signs and indications, look for clinical treatment right away. A stroke can be lethal. </a:t>
            </a:r>
          </a:p>
          <a:p>
            <a:pPr>
              <a:lnSpc>
                <a:spcPct val="200000"/>
              </a:lnSpc>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48341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571500"/>
            <a:ext cx="8761413" cy="786653"/>
          </a:xfrm>
        </p:spPr>
        <p:txBody>
          <a:bodyPr>
            <a:normAutofit/>
          </a:bodyPr>
          <a:lstStyle/>
          <a:p>
            <a:pPr algn="ctr"/>
            <a:r>
              <a:rPr lang="en-US" dirty="0">
                <a:solidFill>
                  <a:srgbClr val="FFFFFF"/>
                </a:solidFill>
                <a:latin typeface="Times New Roman" panose="02020603050405020304" pitchFamily="18" charset="0"/>
                <a:cs typeface="Times New Roman" panose="02020603050405020304" pitchFamily="18" charset="0"/>
              </a:rPr>
              <a:t>Causes</a:t>
            </a: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250576"/>
            <a:ext cx="8825659" cy="4769224"/>
          </a:xfrm>
        </p:spPr>
        <p:txBody>
          <a:bodyPr>
            <a:noAutofit/>
          </a:bodyPr>
          <a:lstStyle/>
          <a:p>
            <a:pPr>
              <a:lnSpc>
                <a:spcPct val="200000"/>
              </a:lnSpc>
            </a:pPr>
            <a:r>
              <a:rPr lang="en-US" sz="1400" dirty="0">
                <a:latin typeface="Times New Roman" panose="02020603050405020304" pitchFamily="18" charset="0"/>
                <a:cs typeface="Times New Roman" panose="02020603050405020304" pitchFamily="18" charset="0"/>
              </a:rPr>
              <a:t>Sickle cell anemia is brought about by a change in the quality that advises your body to make the iron-rich compound that makes dark red and empowers red platelets to convey oxygen from your lungs all through your body (hemoglobin). </a:t>
            </a:r>
          </a:p>
          <a:p>
            <a:pPr>
              <a:lnSpc>
                <a:spcPct val="200000"/>
              </a:lnSpc>
            </a:pPr>
            <a:r>
              <a:rPr lang="en-US" sz="1400" dirty="0">
                <a:latin typeface="Times New Roman" panose="02020603050405020304" pitchFamily="18" charset="0"/>
                <a:cs typeface="Times New Roman" panose="02020603050405020304" pitchFamily="18" charset="0"/>
              </a:rPr>
              <a:t>In sickle cell sickliness, the strange hemoglobin makes red platelets become inflexible, tacky and distorted (</a:t>
            </a:r>
            <a:r>
              <a:rPr lang="en-US" sz="1400" b="0" i="0" dirty="0">
                <a:solidFill>
                  <a:schemeClr val="tx1"/>
                </a:solidFill>
                <a:effectLst/>
                <a:latin typeface="Times New Roman" panose="02020603050405020304" pitchFamily="18" charset="0"/>
                <a:cs typeface="Times New Roman" panose="02020603050405020304" pitchFamily="18" charset="0"/>
              </a:rPr>
              <a:t>Xu et al., 2017)</a:t>
            </a:r>
            <a:r>
              <a:rPr lang="en-US" sz="1400" dirty="0">
                <a:latin typeface="Times New Roman" panose="02020603050405020304" pitchFamily="18" charset="0"/>
                <a:cs typeface="Times New Roman" panose="02020603050405020304" pitchFamily="18" charset="0"/>
              </a:rPr>
              <a:t>. </a:t>
            </a:r>
          </a:p>
          <a:p>
            <a:pPr>
              <a:lnSpc>
                <a:spcPct val="200000"/>
              </a:lnSpc>
            </a:pPr>
            <a:r>
              <a:rPr lang="en-US" sz="1400" dirty="0">
                <a:latin typeface="Times New Roman" panose="02020603050405020304" pitchFamily="18" charset="0"/>
                <a:cs typeface="Times New Roman" panose="02020603050405020304" pitchFamily="18" charset="0"/>
              </a:rPr>
              <a:t>Both mother and father should pass the deficient type of the quality for a youngster to be influenced. </a:t>
            </a:r>
          </a:p>
          <a:p>
            <a:pPr>
              <a:lnSpc>
                <a:spcPct val="200000"/>
              </a:lnSpc>
            </a:pPr>
            <a:r>
              <a:rPr lang="en-US" sz="1400" dirty="0">
                <a:latin typeface="Times New Roman" panose="02020603050405020304" pitchFamily="18" charset="0"/>
                <a:cs typeface="Times New Roman" panose="02020603050405020304" pitchFamily="18" charset="0"/>
              </a:rPr>
              <a:t>On the off chance that just one parent passes the sickle cell quality to the kid, that kid will have the sickle cell attribute. </a:t>
            </a:r>
          </a:p>
          <a:p>
            <a:pPr>
              <a:lnSpc>
                <a:spcPct val="200000"/>
              </a:lnSpc>
            </a:pPr>
            <a:r>
              <a:rPr lang="en-US" sz="1400" dirty="0">
                <a:latin typeface="Times New Roman" panose="02020603050405020304" pitchFamily="18" charset="0"/>
                <a:cs typeface="Times New Roman" panose="02020603050405020304" pitchFamily="18" charset="0"/>
              </a:rPr>
              <a:t>Their blood may contain some sickle cells, yet they by and large don't have indications. They're transporters of the illness, notwithstanding, which implies they can pass the quality to their youngsters.</a:t>
            </a:r>
          </a:p>
        </p:txBody>
      </p:sp>
    </p:spTree>
    <p:extLst>
      <p:ext uri="{BB962C8B-B14F-4D97-AF65-F5344CB8AC3E}">
        <p14:creationId xmlns:p14="http://schemas.microsoft.com/office/powerpoint/2010/main" val="77669967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973668"/>
            <a:ext cx="8761413" cy="706964"/>
          </a:xfrm>
        </p:spPr>
        <p:txBody>
          <a:bodyPr>
            <a:normAutofit/>
          </a:bodyPr>
          <a:lstStyle/>
          <a:p>
            <a:pPr algn="ctr"/>
            <a:r>
              <a:rPr lang="en-US" dirty="0">
                <a:solidFill>
                  <a:srgbClr val="FFFFFF"/>
                </a:solidFill>
                <a:latin typeface="Times New Roman" panose="02020603050405020304" pitchFamily="18" charset="0"/>
                <a:cs typeface="Times New Roman" panose="02020603050405020304" pitchFamily="18" charset="0"/>
              </a:rPr>
              <a:t>Conclusion</a:t>
            </a: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680632"/>
            <a:ext cx="8825659" cy="4339168"/>
          </a:xfrm>
        </p:spPr>
        <p:txBody>
          <a:bodyPr>
            <a:normAutofit fontScale="55000" lnSpcReduction="20000"/>
          </a:bodyPr>
          <a:lstStyle/>
          <a:p>
            <a:pPr marL="0" indent="0">
              <a:lnSpc>
                <a:spcPct val="220000"/>
              </a:lnSpc>
              <a:buNone/>
            </a:pPr>
            <a:endParaRPr lang="en-US" dirty="0">
              <a:latin typeface="Times New Roman" panose="02020603050405020304" pitchFamily="18" charset="0"/>
              <a:cs typeface="Times New Roman" panose="02020603050405020304" pitchFamily="18" charset="0"/>
            </a:endParaRPr>
          </a:p>
          <a:p>
            <a:pPr>
              <a:lnSpc>
                <a:spcPct val="220000"/>
              </a:lnSpc>
            </a:pPr>
            <a:r>
              <a:rPr lang="en-US" dirty="0">
                <a:latin typeface="Times New Roman" panose="02020603050405020304" pitchFamily="18" charset="0"/>
                <a:cs typeface="Times New Roman" panose="02020603050405020304" pitchFamily="18" charset="0"/>
              </a:rPr>
              <a:t>Organ harm. Sickle cells that square blood stream to organs deny the influenced organs of blood and oxygen. In sickle cell sickliness, blood is likewise persistently low in oxygen.</a:t>
            </a:r>
          </a:p>
          <a:p>
            <a:pPr>
              <a:lnSpc>
                <a:spcPct val="220000"/>
              </a:lnSpc>
            </a:pPr>
            <a:r>
              <a:rPr lang="en-US" dirty="0">
                <a:latin typeface="Times New Roman" panose="02020603050405020304" pitchFamily="18" charset="0"/>
                <a:cs typeface="Times New Roman" panose="02020603050405020304" pitchFamily="18" charset="0"/>
              </a:rPr>
              <a:t> This absence of oxygen-rich blood can harm nerves and organs, including your kidneys, liver and spleen, and can be deadly. </a:t>
            </a:r>
          </a:p>
          <a:p>
            <a:pPr>
              <a:lnSpc>
                <a:spcPct val="220000"/>
              </a:lnSpc>
            </a:pPr>
            <a:r>
              <a:rPr lang="en-US" dirty="0">
                <a:latin typeface="Times New Roman" panose="02020603050405020304" pitchFamily="18" charset="0"/>
                <a:cs typeface="Times New Roman" panose="02020603050405020304" pitchFamily="18" charset="0"/>
              </a:rPr>
              <a:t>Visual impairment. Sickle cells can hinder minuscule veins that supply your eyes. Over the long run, this can harm your eye and lead to visual impairment. </a:t>
            </a:r>
          </a:p>
          <a:p>
            <a:pPr>
              <a:lnSpc>
                <a:spcPct val="220000"/>
              </a:lnSpc>
            </a:pPr>
            <a:r>
              <a:rPr lang="en-US" dirty="0">
                <a:latin typeface="Times New Roman" panose="02020603050405020304" pitchFamily="18" charset="0"/>
                <a:cs typeface="Times New Roman" panose="02020603050405020304" pitchFamily="18" charset="0"/>
              </a:rPr>
              <a:t>Leg ulcers. Sickle cell iron deficiency can cause open bruises on your legs. </a:t>
            </a:r>
          </a:p>
          <a:p>
            <a:pPr>
              <a:lnSpc>
                <a:spcPct val="220000"/>
              </a:lnSpc>
            </a:pPr>
            <a:r>
              <a:rPr lang="en-US" dirty="0">
                <a:latin typeface="Times New Roman" panose="02020603050405020304" pitchFamily="18" charset="0"/>
                <a:cs typeface="Times New Roman" panose="02020603050405020304" pitchFamily="18" charset="0"/>
              </a:rPr>
              <a:t>Gallstones. The breakdown of red platelets creates a substance called bilirubin. An elevated level of bilirubin in your body can prompt gallstones. </a:t>
            </a:r>
          </a:p>
          <a:p>
            <a:pPr>
              <a:lnSpc>
                <a:spcPct val="220000"/>
              </a:lnSpc>
            </a:pPr>
            <a:r>
              <a:rPr lang="en-US" dirty="0">
                <a:latin typeface="Times New Roman" panose="02020603050405020304" pitchFamily="18" charset="0"/>
                <a:cs typeface="Times New Roman" panose="02020603050405020304" pitchFamily="18" charset="0"/>
              </a:rPr>
              <a:t>Priapism. In this condition, men with sickle cell weakness can have excruciating, enduring erections. Sickle cells can hinder the veins in the penis, which can prompt barrenness over the long haul. </a:t>
            </a:r>
          </a:p>
          <a:p>
            <a:pPr>
              <a:lnSpc>
                <a:spcPct val="220000"/>
              </a:lnSpc>
            </a:pPr>
            <a:r>
              <a:rPr lang="en-US" dirty="0">
                <a:latin typeface="Times New Roman" panose="02020603050405020304" pitchFamily="18" charset="0"/>
                <a:cs typeface="Times New Roman" panose="02020603050405020304" pitchFamily="18" charset="0"/>
              </a:rPr>
              <a:t>Pregnancy entanglements. Sickle cell frailty can build the danger of hypertension and blood clumps during pregnancy. It can likewise expand the danger of unsuccessful labor, untimely birth and having low birth weight children</a:t>
            </a:r>
          </a:p>
        </p:txBody>
      </p:sp>
    </p:spTree>
    <p:extLst>
      <p:ext uri="{BB962C8B-B14F-4D97-AF65-F5344CB8AC3E}">
        <p14:creationId xmlns:p14="http://schemas.microsoft.com/office/powerpoint/2010/main" val="397685943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xmlns="" id="{2F448CB3-7B4F-45D7-B7C0-DF553DF614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xmlns="" id="{5C5305EA-7A88-413D-BE8A-47A02476F0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Freeform 5">
              <a:extLst>
                <a:ext uri="{FF2B5EF4-FFF2-40B4-BE49-F238E27FC236}">
                  <a16:creationId xmlns:a16="http://schemas.microsoft.com/office/drawing/2014/main" xmlns="" id="{FCA94DB5-FE56-4A3D-BC48-31B5595197FD}"/>
                </a:ext>
                <a:ext uri="{C183D7F6-B498-43B3-948B-1728B52AA6E4}">
                  <adec:decorative xmlns:adec="http://schemas.microsoft.com/office/drawing/2017/decorative" xmlns="" val="1"/>
                </a:ext>
              </a:extLst>
            </p:cNvPr>
            <p:cNvSpPr>
              <a:spLocks noEditPoints="1"/>
            </p:cNvSpPr>
            <p:nvPr>
              <p:extLst>
                <p:ext uri="{386F3935-93C4-4BCD-93E2-E3B085C9AB24}">
                  <p16:designElem xmlns:p16="http://schemas.microsoft.com/office/powerpoint/2015/main" xmlns=""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sp>
      </p:grpSp>
      <p:sp>
        <p:nvSpPr>
          <p:cNvPr id="2" name="Title 1">
            <a:extLst>
              <a:ext uri="{FF2B5EF4-FFF2-40B4-BE49-F238E27FC236}">
                <a16:creationId xmlns:a16="http://schemas.microsoft.com/office/drawing/2014/main" xmlns="" id="{C77A754F-7857-B641-8F27-14FDBA56ED84}"/>
              </a:ext>
            </a:extLst>
          </p:cNvPr>
          <p:cNvSpPr>
            <a:spLocks noGrp="1"/>
          </p:cNvSpPr>
          <p:nvPr>
            <p:ph type="title"/>
          </p:nvPr>
        </p:nvSpPr>
        <p:spPr>
          <a:xfrm>
            <a:off x="1154954" y="973668"/>
            <a:ext cx="8761413" cy="706964"/>
          </a:xfrm>
        </p:spPr>
        <p:txBody>
          <a:bodyPr>
            <a:normAutofit/>
          </a:bodyPr>
          <a:lstStyle/>
          <a:p>
            <a:pPr algn="ctr"/>
            <a:r>
              <a:rPr lang="en-US" dirty="0">
                <a:solidFill>
                  <a:srgbClr val="FFFFFF"/>
                </a:solidFill>
                <a:latin typeface="Times New Roman" panose="02020603050405020304" pitchFamily="18" charset="0"/>
                <a:cs typeface="Times New Roman" panose="02020603050405020304" pitchFamily="18" charset="0"/>
              </a:rPr>
              <a:t>References</a:t>
            </a:r>
          </a:p>
        </p:txBody>
      </p:sp>
      <p:sp>
        <p:nvSpPr>
          <p:cNvPr id="14" name="Rectangle 13">
            <a:extLst>
              <a:ext uri="{FF2B5EF4-FFF2-40B4-BE49-F238E27FC236}">
                <a16:creationId xmlns:a16="http://schemas.microsoft.com/office/drawing/2014/main" xmlns="" id="{F9ED434F-8767-46CC-B26B-5AF62FF01E6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Content Placeholder 3">
            <a:extLst>
              <a:ext uri="{FF2B5EF4-FFF2-40B4-BE49-F238E27FC236}">
                <a16:creationId xmlns:a16="http://schemas.microsoft.com/office/drawing/2014/main" xmlns="" id="{D3C8B258-C309-4E8A-82E7-10FFC7C3A73B}"/>
              </a:ext>
            </a:extLst>
          </p:cNvPr>
          <p:cNvSpPr>
            <a:spLocks noGrp="1"/>
          </p:cNvSpPr>
          <p:nvPr>
            <p:ph idx="1"/>
          </p:nvPr>
        </p:nvSpPr>
        <p:spPr>
          <a:xfrm>
            <a:off x="1154954" y="1680632"/>
            <a:ext cx="8825659" cy="4339168"/>
          </a:xfrm>
        </p:spPr>
        <p:txBody>
          <a:bodyPr>
            <a:normAutofit fontScale="77500" lnSpcReduction="20000"/>
          </a:bodyPr>
          <a:lstStyle/>
          <a:p>
            <a:pPr marL="0" indent="0">
              <a:lnSpc>
                <a:spcPct val="200000"/>
              </a:lnSpc>
              <a:buNone/>
            </a:pPr>
            <a:r>
              <a:rPr lang="en-US" b="0" i="0" dirty="0">
                <a:solidFill>
                  <a:schemeClr val="tx1"/>
                </a:solidFill>
                <a:effectLst/>
                <a:latin typeface="Times New Roman" panose="02020603050405020304" pitchFamily="18" charset="0"/>
                <a:cs typeface="Times New Roman" panose="02020603050405020304" pitchFamily="18" charset="0"/>
              </a:rPr>
              <a:t>Chillab, E. D., Talib, R. A. A., &amp; Al-Awsi, G. R. L. (2019). Genetics of Sickle Cell Anemia Disorders in Baghdad City, Iraq. </a:t>
            </a:r>
            <a:r>
              <a:rPr lang="en-US" b="0" i="1" dirty="0">
                <a:solidFill>
                  <a:schemeClr val="tx1"/>
                </a:solidFill>
                <a:effectLst/>
                <a:latin typeface="Times New Roman" panose="02020603050405020304" pitchFamily="18" charset="0"/>
                <a:cs typeface="Times New Roman" panose="02020603050405020304" pitchFamily="18" charset="0"/>
              </a:rPr>
              <a:t>Indian Journal of Public Health Research &amp; Development</a:t>
            </a:r>
            <a:r>
              <a:rPr lang="en-US" b="0" i="0" dirty="0">
                <a:solidFill>
                  <a:schemeClr val="tx1"/>
                </a:solidFill>
                <a:effectLst/>
                <a:latin typeface="Times New Roman" panose="02020603050405020304" pitchFamily="18" charset="0"/>
                <a:cs typeface="Times New Roman" panose="02020603050405020304" pitchFamily="18" charset="0"/>
              </a:rPr>
              <a:t>, </a:t>
            </a:r>
            <a:r>
              <a:rPr lang="en-US" b="0" i="1" dirty="0">
                <a:solidFill>
                  <a:schemeClr val="tx1"/>
                </a:solidFill>
                <a:effectLst/>
                <a:latin typeface="Times New Roman" panose="02020603050405020304" pitchFamily="18" charset="0"/>
                <a:cs typeface="Times New Roman" panose="02020603050405020304" pitchFamily="18" charset="0"/>
              </a:rPr>
              <a:t>10</a:t>
            </a:r>
            <a:r>
              <a:rPr lang="en-US" b="0" i="0" dirty="0">
                <a:solidFill>
                  <a:schemeClr val="tx1"/>
                </a:solidFill>
                <a:effectLst/>
                <a:latin typeface="Times New Roman" panose="02020603050405020304" pitchFamily="18" charset="0"/>
                <a:cs typeface="Times New Roman" panose="02020603050405020304" pitchFamily="18" charset="0"/>
              </a:rPr>
              <a:t>(2), 817-822.</a:t>
            </a:r>
          </a:p>
          <a:p>
            <a:pPr marL="0" indent="0">
              <a:lnSpc>
                <a:spcPct val="200000"/>
              </a:lnSpc>
              <a:buNone/>
            </a:pPr>
            <a:r>
              <a:rPr lang="en-US" b="0" i="0" dirty="0">
                <a:solidFill>
                  <a:schemeClr val="tx1"/>
                </a:solidFill>
                <a:effectLst/>
                <a:latin typeface="Times New Roman" panose="02020603050405020304" pitchFamily="18" charset="0"/>
                <a:cs typeface="Times New Roman" panose="02020603050405020304" pitchFamily="18" charset="0"/>
              </a:rPr>
              <a:t>McGann, P. T., Hernandez, A. G., &amp; Ware, R. E. (2017). Sickle cell anemia in sub-Saharan Africa: advancing the clinical paradigm through partnerships and research. </a:t>
            </a:r>
            <a:r>
              <a:rPr lang="en-US" b="0" i="1" dirty="0">
                <a:solidFill>
                  <a:schemeClr val="tx1"/>
                </a:solidFill>
                <a:effectLst/>
                <a:latin typeface="Times New Roman" panose="02020603050405020304" pitchFamily="18" charset="0"/>
                <a:cs typeface="Times New Roman" panose="02020603050405020304" pitchFamily="18" charset="0"/>
              </a:rPr>
              <a:t>Blood, The Journal of the American Society of Hematology</a:t>
            </a:r>
            <a:r>
              <a:rPr lang="en-US" b="0" i="0" dirty="0">
                <a:solidFill>
                  <a:schemeClr val="tx1"/>
                </a:solidFill>
                <a:effectLst/>
                <a:latin typeface="Times New Roman" panose="02020603050405020304" pitchFamily="18" charset="0"/>
                <a:cs typeface="Times New Roman" panose="02020603050405020304" pitchFamily="18" charset="0"/>
              </a:rPr>
              <a:t>, </a:t>
            </a:r>
            <a:r>
              <a:rPr lang="en-US" b="0" i="1" dirty="0">
                <a:solidFill>
                  <a:schemeClr val="tx1"/>
                </a:solidFill>
                <a:effectLst/>
                <a:latin typeface="Times New Roman" panose="02020603050405020304" pitchFamily="18" charset="0"/>
                <a:cs typeface="Times New Roman" panose="02020603050405020304" pitchFamily="18" charset="0"/>
              </a:rPr>
              <a:t>129</a:t>
            </a:r>
            <a:r>
              <a:rPr lang="en-US" b="0" i="0" dirty="0">
                <a:solidFill>
                  <a:schemeClr val="tx1"/>
                </a:solidFill>
                <a:effectLst/>
                <a:latin typeface="Times New Roman" panose="02020603050405020304" pitchFamily="18" charset="0"/>
                <a:cs typeface="Times New Roman" panose="02020603050405020304" pitchFamily="18" charset="0"/>
              </a:rPr>
              <a:t>(2), 155-161.</a:t>
            </a:r>
          </a:p>
          <a:p>
            <a:pPr marL="0" indent="0">
              <a:lnSpc>
                <a:spcPct val="200000"/>
              </a:lnSpc>
              <a:buNone/>
            </a:pPr>
            <a:r>
              <a:rPr lang="en-US" b="0" i="0" dirty="0">
                <a:solidFill>
                  <a:schemeClr val="tx1"/>
                </a:solidFill>
                <a:effectLst/>
                <a:latin typeface="Times New Roman" panose="02020603050405020304" pitchFamily="18" charset="0"/>
                <a:cs typeface="Times New Roman" panose="02020603050405020304" pitchFamily="18" charset="0"/>
              </a:rPr>
              <a:t>Tshilolo, L., Tomlinson, G., Williams, T. N., Santos, B., Olupot-Olupot, P., Lane, A., ... &amp; Ware, R. E. (2019). Hydroxyurea for children with sickle cell anemia in sub-Saharan Africa. </a:t>
            </a:r>
            <a:r>
              <a:rPr lang="en-US" b="0" i="1" dirty="0">
                <a:solidFill>
                  <a:schemeClr val="tx1"/>
                </a:solidFill>
                <a:effectLst/>
                <a:latin typeface="Times New Roman" panose="02020603050405020304" pitchFamily="18" charset="0"/>
                <a:cs typeface="Times New Roman" panose="02020603050405020304" pitchFamily="18" charset="0"/>
              </a:rPr>
              <a:t>New England Journal of Medicine</a:t>
            </a:r>
            <a:r>
              <a:rPr lang="en-US" b="0" i="0" dirty="0">
                <a:solidFill>
                  <a:schemeClr val="tx1"/>
                </a:solidFill>
                <a:effectLst/>
                <a:latin typeface="Times New Roman" panose="02020603050405020304" pitchFamily="18" charset="0"/>
                <a:cs typeface="Times New Roman" panose="02020603050405020304" pitchFamily="18" charset="0"/>
              </a:rPr>
              <a:t>, </a:t>
            </a:r>
            <a:r>
              <a:rPr lang="en-US" b="0" i="1" dirty="0">
                <a:solidFill>
                  <a:schemeClr val="tx1"/>
                </a:solidFill>
                <a:effectLst/>
                <a:latin typeface="Times New Roman" panose="02020603050405020304" pitchFamily="18" charset="0"/>
                <a:cs typeface="Times New Roman" panose="02020603050405020304" pitchFamily="18" charset="0"/>
              </a:rPr>
              <a:t>380</a:t>
            </a:r>
            <a:r>
              <a:rPr lang="en-US" b="0" i="0" dirty="0">
                <a:solidFill>
                  <a:schemeClr val="tx1"/>
                </a:solidFill>
                <a:effectLst/>
                <a:latin typeface="Times New Roman" panose="02020603050405020304" pitchFamily="18" charset="0"/>
                <a:cs typeface="Times New Roman" panose="02020603050405020304" pitchFamily="18" charset="0"/>
              </a:rPr>
              <a:t>(2), 121-131.</a:t>
            </a:r>
          </a:p>
          <a:p>
            <a:pPr marL="0" indent="0">
              <a:lnSpc>
                <a:spcPct val="200000"/>
              </a:lnSpc>
              <a:buNone/>
            </a:pPr>
            <a:r>
              <a:rPr lang="en-US" b="0" i="0" dirty="0">
                <a:solidFill>
                  <a:schemeClr val="tx1"/>
                </a:solidFill>
                <a:effectLst/>
                <a:latin typeface="Times New Roman" panose="02020603050405020304" pitchFamily="18" charset="0"/>
                <a:cs typeface="Times New Roman" panose="02020603050405020304" pitchFamily="18" charset="0"/>
              </a:rPr>
              <a:t>Xu, M., Papageorgiou, D. P., Abidi, S. Z., Dao, M., Zhao, H., &amp; Karniadakis, G. E. (2017). A deep convolutional neural network for classification of red blood cells in sickle cell anemia. </a:t>
            </a:r>
            <a:r>
              <a:rPr lang="en-US" b="0" i="1" dirty="0">
                <a:solidFill>
                  <a:schemeClr val="tx1"/>
                </a:solidFill>
                <a:effectLst/>
                <a:latin typeface="Times New Roman" panose="02020603050405020304" pitchFamily="18" charset="0"/>
                <a:cs typeface="Times New Roman" panose="02020603050405020304" pitchFamily="18" charset="0"/>
              </a:rPr>
              <a:t>PLoS computational biology</a:t>
            </a:r>
            <a:r>
              <a:rPr lang="en-US" b="0" i="0" dirty="0">
                <a:solidFill>
                  <a:schemeClr val="tx1"/>
                </a:solidFill>
                <a:effectLst/>
                <a:latin typeface="Times New Roman" panose="02020603050405020304" pitchFamily="18" charset="0"/>
                <a:cs typeface="Times New Roman" panose="02020603050405020304" pitchFamily="18" charset="0"/>
              </a:rPr>
              <a:t>, </a:t>
            </a:r>
            <a:r>
              <a:rPr lang="en-US" b="0" i="1" dirty="0">
                <a:solidFill>
                  <a:schemeClr val="tx1"/>
                </a:solidFill>
                <a:effectLst/>
                <a:latin typeface="Times New Roman" panose="02020603050405020304" pitchFamily="18" charset="0"/>
                <a:cs typeface="Times New Roman" panose="02020603050405020304" pitchFamily="18" charset="0"/>
              </a:rPr>
              <a:t>13</a:t>
            </a:r>
            <a:r>
              <a:rPr lang="en-US" b="0" i="0" dirty="0">
                <a:solidFill>
                  <a:schemeClr val="tx1"/>
                </a:solidFill>
                <a:effectLst/>
                <a:latin typeface="Times New Roman" panose="02020603050405020304" pitchFamily="18" charset="0"/>
                <a:cs typeface="Times New Roman" panose="02020603050405020304" pitchFamily="18" charset="0"/>
              </a:rPr>
              <a:t>(10), e1005746.</a:t>
            </a:r>
            <a:endParaRPr lang="en-US" dirty="0">
              <a:solidFill>
                <a:schemeClr val="tx1"/>
              </a:solidFill>
              <a:latin typeface="Times New Roman" panose="02020603050405020304" pitchFamily="18" charset="0"/>
              <a:cs typeface="Times New Roman" panose="02020603050405020304" pitchFamily="18" charset="0"/>
            </a:endParaRPr>
          </a:p>
          <a:p>
            <a:pPr marL="0" indent="0">
              <a:lnSpc>
                <a:spcPct val="200000"/>
              </a:lnSpc>
              <a:buNone/>
            </a:pPr>
            <a:endParaRPr lang="en-US" dirty="0">
              <a:solidFill>
                <a:schemeClr val="tx1"/>
              </a:solidFill>
              <a:latin typeface="Times New Roman" panose="02020603050405020304" pitchFamily="18" charset="0"/>
              <a:cs typeface="Times New Roman" panose="02020603050405020304" pitchFamily="18" charset="0"/>
            </a:endParaRPr>
          </a:p>
          <a:p>
            <a:pPr marL="0" indent="0">
              <a:lnSpc>
                <a:spcPct val="200000"/>
              </a:lnSpc>
              <a:buNone/>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45508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Adjacency</Template>
  <TotalTime>2585</TotalTime>
  <Words>1064</Words>
  <Application>Microsoft Office PowerPoint</Application>
  <PresentationFormat>Custom</PresentationFormat>
  <Paragraphs>60</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Ion Boardroom</vt:lpstr>
      <vt:lpstr> Sickle Cell Anemia</vt:lpstr>
      <vt:lpstr>Introduction</vt:lpstr>
      <vt:lpstr> Sickle Cell Anemia elaboration. </vt:lpstr>
      <vt:lpstr>Sickle cell infection (SCD)</vt:lpstr>
      <vt:lpstr>Hemoglobin Role</vt:lpstr>
      <vt:lpstr>Causes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School Safety Principles</dc:title>
  <dc:creator>Michael Pregot</dc:creator>
  <cp:lastModifiedBy>Simon</cp:lastModifiedBy>
  <cp:revision>166</cp:revision>
  <dcterms:created xsi:type="dcterms:W3CDTF">2020-03-25T16:09:10Z</dcterms:created>
  <dcterms:modified xsi:type="dcterms:W3CDTF">2021-01-14T03:19:59Z</dcterms:modified>
</cp:coreProperties>
</file>