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68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9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168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50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50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33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05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59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89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51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56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E4708-871F-F843-85C5-CDFAC2EB4842}" type="datetimeFigureOut">
              <a:rPr lang="en-US" smtClean="0"/>
              <a:t>4/7/16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DCBA2-C64A-214C-8E9C-05DB0F9F8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4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sychologytoday.com/basics/neurosci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" y="190499"/>
            <a:ext cx="8794750" cy="6461125"/>
          </a:xfrm>
        </p:spPr>
        <p:txBody>
          <a:bodyPr>
            <a:normAutofit fontScale="55000" lnSpcReduction="20000"/>
          </a:bodyPr>
          <a:lstStyle/>
          <a:p>
            <a:r>
              <a:rPr lang="en-US" b="1" u="sng" dirty="0" smtClean="0">
                <a:solidFill>
                  <a:srgbClr val="000000"/>
                </a:solidFill>
                <a:latin typeface="Avenir Roman"/>
                <a:cs typeface="Avenir Roman"/>
              </a:rPr>
              <a:t>Sight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Our eyes are organs for sight.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For us to see however ---</a:t>
            </a: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 we need our optic nerves to transmit nerve impulses to our brain.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Next – the brain adjusts and interprets the images of the world surrounding you.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Our eyes are hollow fluid filled spheres.  Their walls are made up of three different layers or coats: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  <a:sym typeface="Wingdings"/>
            </a:endParaRPr>
          </a:p>
          <a:p>
            <a:pPr marL="457200" indent="-457200" algn="just"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Outside is white sclera which is a transparent window at the front called the cornea.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In the middle is a coat containing your colored iris.</a:t>
            </a:r>
          </a:p>
          <a:p>
            <a:pPr marL="457200" indent="-457200" algn="just">
              <a:buFont typeface="Wingdings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  <a:sym typeface="Wingdings"/>
              </a:rPr>
              <a:t>Inside – at the back of the eye is the retina where light rays are turned into images.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Retina: part of the eye where light rays are turned into images.</a:t>
            </a:r>
          </a:p>
          <a:p>
            <a:pPr algn="just"/>
            <a:endParaRPr lang="en-US" dirty="0" smtClean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Rods: photoreceptors detecting shades of grey when it’s dark.</a:t>
            </a:r>
          </a:p>
          <a:p>
            <a:pPr algn="just"/>
            <a:endParaRPr lang="en-US" dirty="0">
              <a:solidFill>
                <a:srgbClr val="000000"/>
              </a:solidFill>
              <a:latin typeface="Avenir Roman"/>
              <a:cs typeface="Avenir Roman"/>
            </a:endParaRPr>
          </a:p>
          <a:p>
            <a:pPr algn="just"/>
            <a:r>
              <a:rPr lang="en-US" dirty="0" smtClean="0">
                <a:solidFill>
                  <a:srgbClr val="000000"/>
                </a:solidFill>
                <a:latin typeface="Avenir Roman"/>
                <a:cs typeface="Avenir Roman"/>
              </a:rPr>
              <a:t>Cones: photoreceptors detecting colors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89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5" y="190500"/>
            <a:ext cx="8588375" cy="65246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 sz="2000" dirty="0" smtClean="0">
              <a:latin typeface="Avenir Book"/>
              <a:cs typeface="Avenir Book"/>
            </a:endParaRPr>
          </a:p>
          <a:p>
            <a:pPr algn="just">
              <a:defRPr/>
            </a:pPr>
            <a:endParaRPr lang="en-US" sz="2000" dirty="0">
              <a:solidFill>
                <a:srgbClr val="000000"/>
              </a:solidFill>
              <a:latin typeface="Avenir Book"/>
              <a:cs typeface="Avenir Book"/>
            </a:endParaRPr>
          </a:p>
          <a:p>
            <a:pPr marL="0" indent="0" algn="ctr">
              <a:buNone/>
              <a:defRPr/>
            </a:pPr>
            <a:r>
              <a:rPr lang="en-US" dirty="0" err="1">
                <a:solidFill>
                  <a:srgbClr val="000000"/>
                </a:solidFill>
                <a:latin typeface="Avenir Book"/>
                <a:cs typeface="Avenir Book"/>
              </a:rPr>
              <a:t>Akinetopsia</a:t>
            </a:r>
            <a:endParaRPr lang="en-US" dirty="0" smtClean="0">
              <a:solidFill>
                <a:srgbClr val="000000"/>
              </a:solidFill>
              <a:latin typeface="Avenir Book"/>
              <a:cs typeface="Avenir Book"/>
            </a:endParaRPr>
          </a:p>
          <a:p>
            <a:pPr algn="just">
              <a:defRPr/>
            </a:pPr>
            <a:endParaRPr lang="en-US" sz="2900" dirty="0">
              <a:latin typeface="Avenir Book"/>
              <a:cs typeface="Avenir Book"/>
            </a:endParaRPr>
          </a:p>
          <a:p>
            <a:pPr algn="just">
              <a:defRPr/>
            </a:pPr>
            <a:r>
              <a:rPr lang="en-US" sz="2400" dirty="0" smtClean="0">
                <a:latin typeface="Avenir Book"/>
                <a:cs typeface="Avenir Book"/>
              </a:rPr>
              <a:t>Deficiency </a:t>
            </a:r>
            <a:r>
              <a:rPr lang="en-US" sz="2400" dirty="0">
                <a:latin typeface="Avenir Book"/>
                <a:cs typeface="Avenir Book"/>
              </a:rPr>
              <a:t>in the Ability to See Movement Progress in a Normal, Smooth Fashion</a:t>
            </a:r>
          </a:p>
          <a:p>
            <a:pPr algn="just">
              <a:defRPr/>
            </a:pPr>
            <a:r>
              <a:rPr lang="en-US" sz="2400" dirty="0">
                <a:latin typeface="Avenir Book"/>
                <a:cs typeface="Avenir Book"/>
              </a:rPr>
              <a:t>Can Be Induced by a High Dose of Certain Antidepressants</a:t>
            </a:r>
          </a:p>
          <a:p>
            <a:pPr algn="just">
              <a:defRPr/>
            </a:pPr>
            <a:r>
              <a:rPr lang="en-US" sz="2400" dirty="0">
                <a:latin typeface="Avenir Book"/>
                <a:cs typeface="Avenir Book"/>
              </a:rPr>
              <a:t>Associated with Damage to the Middle Temporal (MT) Area of the </a:t>
            </a:r>
            <a:r>
              <a:rPr lang="en-US" sz="2400" dirty="0" smtClean="0">
                <a:latin typeface="Avenir Book"/>
                <a:cs typeface="Avenir Book"/>
              </a:rPr>
              <a:t>Cortex</a:t>
            </a:r>
          </a:p>
          <a:p>
            <a:pPr algn="just">
              <a:defRPr/>
            </a:pPr>
            <a:r>
              <a:rPr lang="en-US" sz="2400" dirty="0">
                <a:latin typeface="Avenir Book"/>
                <a:cs typeface="Avenir Book"/>
              </a:rPr>
              <a:t>A</a:t>
            </a:r>
            <a:r>
              <a:rPr lang="en-US" sz="2400" dirty="0" smtClean="0">
                <a:latin typeface="Avenir Book"/>
                <a:cs typeface="Avenir Book"/>
              </a:rPr>
              <a:t> </a:t>
            </a:r>
            <a:r>
              <a:rPr lang="en-US" sz="2400" dirty="0">
                <a:latin typeface="Avenir Book"/>
                <a:cs typeface="Avenir Book"/>
              </a:rPr>
              <a:t>neuropsychological disorder in which a patient </a:t>
            </a:r>
            <a:r>
              <a:rPr lang="en-US" sz="2400" dirty="0" smtClean="0">
                <a:latin typeface="Avenir Book"/>
                <a:cs typeface="Avenir Book"/>
              </a:rPr>
              <a:t>cannot perceive motion in his or her visual field despite being able to see stationary objects without a problem. </a:t>
            </a:r>
            <a:endParaRPr lang="en-US" sz="2400" dirty="0" smtClean="0">
              <a:latin typeface="Avenir Book"/>
              <a:cs typeface="Avenir Book"/>
            </a:endParaRPr>
          </a:p>
          <a:p>
            <a:pPr algn="just">
              <a:lnSpc>
                <a:spcPct val="80000"/>
              </a:lnSpc>
              <a:defRPr/>
            </a:pPr>
            <a:endParaRPr lang="en-US" sz="2900" dirty="0" smtClean="0">
              <a:latin typeface="Avenir Book"/>
              <a:cs typeface="Avenir Book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1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38125"/>
            <a:ext cx="8699500" cy="638174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  <a:defRPr/>
            </a:pPr>
            <a:r>
              <a:rPr lang="en-US" sz="2400" dirty="0" smtClean="0">
                <a:solidFill>
                  <a:srgbClr val="000000"/>
                </a:solidFill>
                <a:latin typeface="Avenir Book"/>
                <a:cs typeface="Avenir Book"/>
              </a:rPr>
              <a:t>Prosopagnosia</a:t>
            </a:r>
            <a:endParaRPr lang="en-US" sz="2400" dirty="0" smtClean="0">
              <a:solidFill>
                <a:srgbClr val="000000"/>
              </a:solidFill>
              <a:latin typeface="Avenir Book"/>
              <a:cs typeface="Avenir Book"/>
            </a:endParaRPr>
          </a:p>
          <a:p>
            <a:pPr>
              <a:lnSpc>
                <a:spcPct val="80000"/>
              </a:lnSpc>
              <a:defRPr/>
            </a:pPr>
            <a:endParaRPr lang="en-US" sz="2600" dirty="0">
              <a:latin typeface="Avenir Book"/>
              <a:cs typeface="Avenir Book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sz="2000" dirty="0" smtClean="0">
                <a:latin typeface="Avenir Book"/>
                <a:cs typeface="Avenir Book"/>
              </a:rPr>
              <a:t>Most </a:t>
            </a:r>
            <a:r>
              <a:rPr lang="en-US" sz="2000" dirty="0" err="1">
                <a:latin typeface="Avenir Book"/>
                <a:cs typeface="Avenir Book"/>
              </a:rPr>
              <a:t>prosopagnosics</a:t>
            </a:r>
            <a:r>
              <a:rPr lang="en-US" sz="2000" dirty="0">
                <a:latin typeface="Avenir Book"/>
                <a:cs typeface="Avenir Book"/>
              </a:rPr>
              <a:t>’ recognition deficits are </a:t>
            </a:r>
            <a:r>
              <a:rPr lang="en-US" sz="2000" dirty="0">
                <a:latin typeface="Avenir Book"/>
                <a:cs typeface="Avenir Book"/>
              </a:rPr>
              <a:t> </a:t>
            </a:r>
            <a:r>
              <a:rPr lang="en-US" sz="2000" dirty="0" smtClean="0">
                <a:latin typeface="Avenir Book"/>
                <a:cs typeface="Avenir Book"/>
              </a:rPr>
              <a:t>not </a:t>
            </a:r>
            <a:r>
              <a:rPr lang="en-US" sz="2000" dirty="0" smtClean="0">
                <a:latin typeface="Avenir Book"/>
                <a:cs typeface="Avenir Book"/>
              </a:rPr>
              <a:t>limited </a:t>
            </a:r>
            <a:r>
              <a:rPr lang="en-US" sz="2000" dirty="0">
                <a:latin typeface="Avenir Book"/>
                <a:cs typeface="Avenir Book"/>
              </a:rPr>
              <a:t>to </a:t>
            </a:r>
            <a:r>
              <a:rPr lang="en-US" sz="2000" dirty="0" smtClean="0">
                <a:latin typeface="Avenir Book"/>
                <a:cs typeface="Avenir Book"/>
              </a:rPr>
              <a:t>faces</a:t>
            </a:r>
            <a:r>
              <a:rPr lang="en-US" sz="2000" dirty="0" smtClean="0">
                <a:latin typeface="Avenir Book"/>
                <a:cs typeface="Avenir Book"/>
              </a:rPr>
              <a:t>. It may extend to cars, objects and animals.</a:t>
            </a:r>
            <a:endParaRPr lang="en-US" sz="2000" dirty="0">
              <a:latin typeface="Avenir Book"/>
              <a:cs typeface="Avenir Book"/>
            </a:endParaRPr>
          </a:p>
          <a:p>
            <a:pPr algn="just">
              <a:lnSpc>
                <a:spcPct val="80000"/>
              </a:lnSpc>
              <a:defRPr/>
            </a:pPr>
            <a:endParaRPr lang="en-US" sz="2000" dirty="0">
              <a:latin typeface="Avenir Book"/>
              <a:cs typeface="Avenir Book"/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n-US" sz="2000" dirty="0">
                <a:latin typeface="Avenir Book"/>
                <a:cs typeface="Avenir Book"/>
              </a:rPr>
              <a:t>Prosopagnosia is associated with damage to </a:t>
            </a:r>
            <a:r>
              <a:rPr lang="en-US" sz="2000" dirty="0" smtClean="0">
                <a:latin typeface="Avenir Book"/>
                <a:cs typeface="Avenir Book"/>
              </a:rPr>
              <a:t>the </a:t>
            </a:r>
            <a:r>
              <a:rPr lang="en-US" sz="2000" dirty="0" smtClean="0">
                <a:latin typeface="Avenir Book"/>
                <a:cs typeface="Avenir Book"/>
              </a:rPr>
              <a:t>ventral stream between occipital </a:t>
            </a:r>
            <a:r>
              <a:rPr lang="en-US" sz="2000" dirty="0">
                <a:latin typeface="Avenir Book"/>
                <a:cs typeface="Avenir Book"/>
              </a:rPr>
              <a:t>and </a:t>
            </a:r>
            <a:r>
              <a:rPr lang="en-US" sz="2000" dirty="0" smtClean="0">
                <a:latin typeface="Avenir Book"/>
                <a:cs typeface="Avenir Book"/>
              </a:rPr>
              <a:t>temporal lobes.</a:t>
            </a: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000" dirty="0" smtClean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000" dirty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r>
              <a:rPr lang="en-US" sz="2000" dirty="0" smtClean="0">
                <a:latin typeface="Avenir Book"/>
                <a:cs typeface="Avenir Book"/>
              </a:rPr>
              <a:t>Acquired </a:t>
            </a:r>
            <a:r>
              <a:rPr lang="en-US" sz="2000" dirty="0">
                <a:latin typeface="Avenir Book"/>
                <a:cs typeface="Avenir Book"/>
              </a:rPr>
              <a:t>prosopagnosia can </a:t>
            </a:r>
            <a:r>
              <a:rPr lang="en-US" sz="2000" dirty="0" smtClean="0">
                <a:latin typeface="Avenir Book"/>
                <a:cs typeface="Avenir Book"/>
              </a:rPr>
              <a:t>emerge after a brain injury or stroke whereas developmental or congenital prosopagnosia appears early and has genetic roots. </a:t>
            </a: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000" dirty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r>
              <a:rPr lang="en-US" sz="2000" dirty="0" smtClean="0">
                <a:latin typeface="Avenir Book"/>
                <a:cs typeface="Avenir Book"/>
              </a:rPr>
              <a:t>Estimates are that 1 in 50 people may have some form of prosopagnosia.</a:t>
            </a: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000" dirty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r>
              <a:rPr lang="en-US" sz="2000" dirty="0" smtClean="0">
                <a:latin typeface="Avenir Book"/>
                <a:cs typeface="Avenir Book"/>
              </a:rPr>
              <a:t>There is no cure for prosopagnosia.</a:t>
            </a: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000" dirty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r>
              <a:rPr lang="en-US" sz="2000" dirty="0" smtClean="0">
                <a:latin typeface="Avenir Book"/>
                <a:cs typeface="Avenir Book"/>
              </a:rPr>
              <a:t>All other functions are not compromised such as normal </a:t>
            </a:r>
            <a:r>
              <a:rPr lang="en-US" sz="2000" dirty="0">
                <a:latin typeface="Avenir Book"/>
                <a:cs typeface="Avenir Book"/>
              </a:rPr>
              <a:t>intellectual </a:t>
            </a:r>
            <a:r>
              <a:rPr lang="en-US" sz="2000" dirty="0" smtClean="0">
                <a:latin typeface="Avenir Book"/>
                <a:cs typeface="Avenir Book"/>
              </a:rPr>
              <a:t>abilities and </a:t>
            </a:r>
            <a:r>
              <a:rPr lang="en-US" sz="2000" dirty="0">
                <a:latin typeface="Avenir Book"/>
                <a:cs typeface="Avenir Book"/>
              </a:rPr>
              <a:t>perceptual functions.</a:t>
            </a:r>
            <a:endParaRPr lang="en-US" sz="2000" dirty="0" smtClean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400" dirty="0">
              <a:latin typeface="Avenir Book"/>
              <a:cs typeface="Avenir Book"/>
            </a:endParaRPr>
          </a:p>
          <a:p>
            <a:pPr marL="457200" lvl="1" indent="0" algn="just">
              <a:lnSpc>
                <a:spcPct val="80000"/>
              </a:lnSpc>
              <a:buNone/>
              <a:defRPr/>
            </a:pPr>
            <a:endParaRPr lang="en-US" sz="2400" dirty="0" smtClean="0">
              <a:latin typeface="Avenir Book"/>
              <a:cs typeface="Avenir Book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sz="2400" dirty="0" smtClean="0"/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sz="2400" dirty="0">
              <a:hlinkClick r:id="rId2"/>
            </a:endParaRP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sz="2400" dirty="0">
              <a:hlinkClick r:id="rId2"/>
            </a:endParaRPr>
          </a:p>
          <a:p>
            <a:pPr>
              <a:lnSpc>
                <a:spcPct val="80000"/>
              </a:lnSpc>
              <a:defRPr/>
            </a:pPr>
            <a:endParaRPr lang="en-US" sz="2600" dirty="0">
              <a:latin typeface="Avenir Book"/>
              <a:cs typeface="Avenir Book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en-US" dirty="0">
              <a:latin typeface="Avenir Book"/>
              <a:cs typeface="Avenir Book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24375" y="103187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38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302</Words>
  <Application>Microsoft Macintosh PowerPoint</Application>
  <PresentationFormat>On-screen Show (4:3)</PresentationFormat>
  <Paragraphs>47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Elijah Levy</dc:creator>
  <cp:lastModifiedBy>Elijah Levy</cp:lastModifiedBy>
  <cp:revision>6</cp:revision>
  <dcterms:created xsi:type="dcterms:W3CDTF">2016-04-06T16:45:45Z</dcterms:created>
  <dcterms:modified xsi:type="dcterms:W3CDTF">2016-04-08T05:07:59Z</dcterms:modified>
</cp:coreProperties>
</file>