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7" d="100"/>
          <a:sy n="57" d="100"/>
        </p:scale>
        <p:origin x="-90" y="-28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5C96CDC6-2F2E-466A-A289-259723F7113B}" type="datetimeFigureOut">
              <a:rPr lang="en-US" smtClean="0"/>
              <a:t>2/20/2020</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4ADE4B1D-C0B5-41FE-AFB4-4F9206DF8207}"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C96CDC6-2F2E-466A-A289-259723F7113B}" type="datetimeFigureOut">
              <a:rPr lang="en-US" smtClean="0"/>
              <a:t>2/20/2020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DE4B1D-C0B5-41FE-AFB4-4F9206DF820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96CDC6-2F2E-466A-A289-259723F7113B}" type="datetimeFigureOut">
              <a:rPr lang="en-US" smtClean="0"/>
              <a:t>2/20/2020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DE4B1D-C0B5-41FE-AFB4-4F9206DF8207}"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5C96CDC6-2F2E-466A-A289-259723F7113B}" type="datetimeFigureOut">
              <a:rPr lang="en-US" smtClean="0"/>
              <a:t>2/20/2020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DE4B1D-C0B5-41FE-AFB4-4F9206DF8207}"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C96CDC6-2F2E-466A-A289-259723F7113B}" type="datetimeFigureOut">
              <a:rPr lang="en-US" smtClean="0"/>
              <a:t>2/20/2020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DE4B1D-C0B5-41FE-AFB4-4F9206DF820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C96CDC6-2F2E-466A-A289-259723F7113B}" type="datetimeFigureOut">
              <a:rPr lang="en-US" smtClean="0"/>
              <a:t>2/20/2020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DE4B1D-C0B5-41FE-AFB4-4F9206DF820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96CDC6-2F2E-466A-A289-259723F7113B}" type="datetimeFigureOut">
              <a:rPr lang="en-US" smtClean="0"/>
              <a:t>2/20/2020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DE4B1D-C0B5-41FE-AFB4-4F9206DF820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5C96CDC6-2F2E-466A-A289-259723F7113B}" type="datetimeFigureOut">
              <a:rPr lang="en-US" smtClean="0"/>
              <a:t>2/20/2020</a:t>
            </a:fld>
            <a:endParaRPr lang="en-US"/>
          </a:p>
        </p:txBody>
      </p:sp>
      <p:sp>
        <p:nvSpPr>
          <p:cNvPr id="7" name="Slide Number Placeholder 6"/>
          <p:cNvSpPr>
            <a:spLocks noGrp="1"/>
          </p:cNvSpPr>
          <p:nvPr>
            <p:ph type="sldNum" sz="quarter" idx="12"/>
          </p:nvPr>
        </p:nvSpPr>
        <p:spPr/>
        <p:txBody>
          <a:bodyPr/>
          <a:lstStyle/>
          <a:p>
            <a:fld id="{4ADE4B1D-C0B5-41FE-AFB4-4F9206DF8207}"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96CDC6-2F2E-466A-A289-259723F7113B}" type="datetimeFigureOut">
              <a:rPr lang="en-US" smtClean="0"/>
              <a:t>2/20/2020</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4ADE4B1D-C0B5-41FE-AFB4-4F9206DF8207}"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96CDC6-2F2E-466A-A289-259723F7113B}" type="datetimeFigureOut">
              <a:rPr lang="en-US" smtClean="0"/>
              <a:t>2/20/2020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DE4B1D-C0B5-41FE-AFB4-4F9206DF820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96CDC6-2F2E-466A-A289-259723F7113B}" type="datetimeFigureOut">
              <a:rPr lang="en-US" smtClean="0"/>
              <a:t>2/20/2020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DE4B1D-C0B5-41FE-AFB4-4F9206DF820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5C96CDC6-2F2E-466A-A289-259723F7113B}" type="datetimeFigureOut">
              <a:rPr lang="en-US" smtClean="0"/>
              <a:t>2/20/2020</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4ADE4B1D-C0B5-41FE-AFB4-4F9206DF820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cnbc.com/2018/01/16/singapores-crime-rate-is-so-low-that-many-shops-dont-even-lock-up.html" TargetMode="External"/><Relationship Id="rId2" Type="http://schemas.openxmlformats.org/officeDocument/2006/relationships/hyperlink" Target="https://www.heritage.org/index/country/singapor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Singapore </a:t>
            </a:r>
            <a:endParaRPr lang="en-US" dirty="0"/>
          </a:p>
        </p:txBody>
      </p:sp>
      <p:sp>
        <p:nvSpPr>
          <p:cNvPr id="3" name="Subtitle 2"/>
          <p:cNvSpPr>
            <a:spLocks noGrp="1"/>
          </p:cNvSpPr>
          <p:nvPr>
            <p:ph type="subTitle" idx="1"/>
          </p:nvPr>
        </p:nvSpPr>
        <p:spPr/>
        <p:txBody>
          <a:bodyPr/>
          <a:lstStyle/>
          <a:p>
            <a:r>
              <a:rPr lang="en-US" dirty="0" smtClean="0"/>
              <a:t>City Analysis</a:t>
            </a:r>
            <a:endParaRPr lang="en-US" dirty="0"/>
          </a:p>
        </p:txBody>
      </p:sp>
    </p:spTree>
    <p:extLst>
      <p:ext uri="{BB962C8B-B14F-4D97-AF65-F5344CB8AC3E}">
        <p14:creationId xmlns:p14="http://schemas.microsoft.com/office/powerpoint/2010/main" val="3159538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89.4 Economic Freedom Index</a:t>
            </a:r>
            <a:endParaRPr lang="en-US" dirty="0"/>
          </a:p>
        </p:txBody>
      </p:sp>
      <p:sp>
        <p:nvSpPr>
          <p:cNvPr id="3" name="Content Placeholder 2"/>
          <p:cNvSpPr>
            <a:spLocks noGrp="1"/>
          </p:cNvSpPr>
          <p:nvPr>
            <p:ph idx="1"/>
          </p:nvPr>
        </p:nvSpPr>
        <p:spPr/>
        <p:txBody>
          <a:bodyPr/>
          <a:lstStyle/>
          <a:p>
            <a:r>
              <a:rPr lang="en-US" dirty="0"/>
              <a:t>The city’s overall score has improved by 0.6 from the previous years (2019 Index of Economic Freedom, 2019). </a:t>
            </a:r>
            <a:endParaRPr lang="en-US" dirty="0" smtClean="0"/>
          </a:p>
          <a:p>
            <a:r>
              <a:rPr lang="en-US" dirty="0" smtClean="0"/>
              <a:t>The </a:t>
            </a:r>
            <a:r>
              <a:rPr lang="en-US" dirty="0"/>
              <a:t>increment witnessed in economic freedom score can be attributed to it government’s policies on property rights and labor </a:t>
            </a:r>
            <a:r>
              <a:rPr lang="en-US" dirty="0" smtClean="0"/>
              <a:t>freedom.</a:t>
            </a:r>
            <a:endParaRPr lang="en-US" dirty="0"/>
          </a:p>
        </p:txBody>
      </p:sp>
    </p:spTree>
    <p:extLst>
      <p:ext uri="{BB962C8B-B14F-4D97-AF65-F5344CB8AC3E}">
        <p14:creationId xmlns:p14="http://schemas.microsoft.com/office/powerpoint/2010/main" val="2270214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Low Levels of Crime</a:t>
            </a:r>
            <a:endParaRPr lang="en-US" dirty="0"/>
          </a:p>
        </p:txBody>
      </p:sp>
      <p:sp>
        <p:nvSpPr>
          <p:cNvPr id="3" name="Content Placeholder 2"/>
          <p:cNvSpPr>
            <a:spLocks noGrp="1"/>
          </p:cNvSpPr>
          <p:nvPr>
            <p:ph idx="1"/>
          </p:nvPr>
        </p:nvSpPr>
        <p:spPr/>
        <p:txBody>
          <a:bodyPr>
            <a:normAutofit fontScale="92500" lnSpcReduction="20000"/>
          </a:bodyPr>
          <a:lstStyle/>
          <a:p>
            <a:r>
              <a:rPr lang="en-US" dirty="0"/>
              <a:t>In 2016, the city’s law enforcement department reported that it had gone 135 days without any form of crime (</a:t>
            </a:r>
            <a:r>
              <a:rPr lang="en-US" dirty="0" err="1"/>
              <a:t>Saiidi</a:t>
            </a:r>
            <a:r>
              <a:rPr lang="en-US" dirty="0"/>
              <a:t>, 2018). </a:t>
            </a:r>
            <a:endParaRPr lang="en-US" dirty="0" smtClean="0"/>
          </a:p>
          <a:p>
            <a:r>
              <a:rPr lang="en-US" dirty="0" smtClean="0"/>
              <a:t> </a:t>
            </a:r>
            <a:r>
              <a:rPr lang="en-US" dirty="0"/>
              <a:t>House break-ins, snatch-theft, and robbery are rare within the city and this has promoted security within this booming economic hub</a:t>
            </a:r>
            <a:r>
              <a:rPr lang="en-US" dirty="0" smtClean="0"/>
              <a:t>.</a:t>
            </a:r>
          </a:p>
          <a:p>
            <a:r>
              <a:rPr lang="en-US" dirty="0" smtClean="0"/>
              <a:t> </a:t>
            </a:r>
            <a:r>
              <a:rPr lang="en-US" dirty="0"/>
              <a:t>For instance, many shops within the city do not have locks or windows and it is even more intriguing that such levels of safety have been maintained in spite of having a population of 5.5 million. </a:t>
            </a:r>
          </a:p>
        </p:txBody>
      </p:sp>
    </p:spTree>
    <p:extLst>
      <p:ext uri="{BB962C8B-B14F-4D97-AF65-F5344CB8AC3E}">
        <p14:creationId xmlns:p14="http://schemas.microsoft.com/office/powerpoint/2010/main" val="3113430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48% Masculinity Score</a:t>
            </a:r>
            <a:endParaRPr lang="en-US" dirty="0"/>
          </a:p>
        </p:txBody>
      </p:sp>
      <p:sp>
        <p:nvSpPr>
          <p:cNvPr id="3" name="Content Placeholder 2"/>
          <p:cNvSpPr>
            <a:spLocks noGrp="1"/>
          </p:cNvSpPr>
          <p:nvPr>
            <p:ph idx="1"/>
          </p:nvPr>
        </p:nvSpPr>
        <p:spPr/>
        <p:txBody>
          <a:bodyPr>
            <a:normAutofit fontScale="92500"/>
          </a:bodyPr>
          <a:lstStyle/>
          <a:p>
            <a:r>
              <a:rPr lang="en-US" dirty="0"/>
              <a:t> In this regard, they show a lot of sympathy for the less fortunate and tend to encourage the underdogs. </a:t>
            </a:r>
            <a:endParaRPr lang="en-US" dirty="0" smtClean="0"/>
          </a:p>
          <a:p>
            <a:r>
              <a:rPr lang="en-US" dirty="0" smtClean="0"/>
              <a:t>Humbleness </a:t>
            </a:r>
            <a:r>
              <a:rPr lang="en-US" dirty="0"/>
              <a:t>and modesty is valued within the city and the country at large. </a:t>
            </a:r>
            <a:endParaRPr lang="en-US" dirty="0" smtClean="0"/>
          </a:p>
          <a:p>
            <a:r>
              <a:rPr lang="en-US" dirty="0" smtClean="0"/>
              <a:t>Behavioral </a:t>
            </a:r>
            <a:r>
              <a:rPr lang="en-US" dirty="0"/>
              <a:t>characteristics of bragging about a person’s wealth, intellectual prowess, and any other form of superiority are discouraged since they create social tensions. </a:t>
            </a:r>
          </a:p>
        </p:txBody>
      </p:sp>
    </p:spTree>
    <p:extLst>
      <p:ext uri="{BB962C8B-B14F-4D97-AF65-F5344CB8AC3E}">
        <p14:creationId xmlns:p14="http://schemas.microsoft.com/office/powerpoint/2010/main" val="1746646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74% Power Distance</a:t>
            </a:r>
            <a:endParaRPr lang="en-US" dirty="0"/>
          </a:p>
        </p:txBody>
      </p:sp>
      <p:sp>
        <p:nvSpPr>
          <p:cNvPr id="3" name="Content Placeholder 2"/>
          <p:cNvSpPr>
            <a:spLocks noGrp="1"/>
          </p:cNvSpPr>
          <p:nvPr>
            <p:ph idx="1"/>
          </p:nvPr>
        </p:nvSpPr>
        <p:spPr/>
        <p:txBody>
          <a:bodyPr>
            <a:normAutofit fontScale="92500" lnSpcReduction="20000"/>
          </a:bodyPr>
          <a:lstStyle/>
          <a:p>
            <a:r>
              <a:rPr lang="en-US" dirty="0"/>
              <a:t>In this regard, power is centralized with the city-state and managers should be guided by specific set of regulations and </a:t>
            </a:r>
            <a:r>
              <a:rPr lang="en-US" dirty="0" smtClean="0"/>
              <a:t>guidelines.</a:t>
            </a:r>
          </a:p>
          <a:p>
            <a:r>
              <a:rPr lang="en-US" dirty="0" smtClean="0"/>
              <a:t>Employees </a:t>
            </a:r>
            <a:r>
              <a:rPr lang="en-US" dirty="0"/>
              <a:t>are required to insubordinate themselves to authority and comply with the existing rules. </a:t>
            </a:r>
            <a:endParaRPr lang="en-US" dirty="0" smtClean="0"/>
          </a:p>
          <a:p>
            <a:r>
              <a:rPr lang="en-US" dirty="0" smtClean="0"/>
              <a:t>Social </a:t>
            </a:r>
            <a:r>
              <a:rPr lang="en-US" dirty="0"/>
              <a:t>attitudes towards persons in leadership positions are formal. </a:t>
            </a:r>
            <a:endParaRPr lang="en-US" dirty="0" smtClean="0"/>
          </a:p>
          <a:p>
            <a:r>
              <a:rPr lang="en-US" dirty="0" smtClean="0"/>
              <a:t>Therefore</a:t>
            </a:r>
            <a:r>
              <a:rPr lang="en-US" dirty="0"/>
              <a:t>, communication is not direct since the flow of information should follow a specified path based on hierarchy. </a:t>
            </a:r>
          </a:p>
        </p:txBody>
      </p:sp>
    </p:spTree>
    <p:extLst>
      <p:ext uri="{BB962C8B-B14F-4D97-AF65-F5344CB8AC3E}">
        <p14:creationId xmlns:p14="http://schemas.microsoft.com/office/powerpoint/2010/main" val="1963119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Ranked 34</a:t>
            </a:r>
            <a:r>
              <a:rPr lang="en-US" baseline="30000" dirty="0" smtClean="0"/>
              <a:t>th</a:t>
            </a:r>
            <a:r>
              <a:rPr lang="en-US" dirty="0" smtClean="0"/>
              <a:t> in World’s Happiness Report</a:t>
            </a:r>
            <a:endParaRPr lang="en-US" dirty="0"/>
          </a:p>
        </p:txBody>
      </p:sp>
      <p:sp>
        <p:nvSpPr>
          <p:cNvPr id="3" name="Content Placeholder 2"/>
          <p:cNvSpPr>
            <a:spLocks noGrp="1"/>
          </p:cNvSpPr>
          <p:nvPr>
            <p:ph idx="1"/>
          </p:nvPr>
        </p:nvSpPr>
        <p:spPr/>
        <p:txBody>
          <a:bodyPr>
            <a:normAutofit fontScale="92500" lnSpcReduction="20000"/>
          </a:bodyPr>
          <a:lstStyle/>
          <a:p>
            <a:r>
              <a:rPr lang="en-US" dirty="0"/>
              <a:t>According to reports from the World Health Organization, Singapore has higher depression rates that most countries in Asia and this has been attributed to increased fears about home ownership within the city. </a:t>
            </a:r>
            <a:endParaRPr lang="en-US" dirty="0" smtClean="0"/>
          </a:p>
          <a:p>
            <a:r>
              <a:rPr lang="en-US" dirty="0" smtClean="0"/>
              <a:t>The </a:t>
            </a:r>
            <a:r>
              <a:rPr lang="en-US" dirty="0"/>
              <a:t>locals fear that increased investment within the city is likely to live them homeless in the future. </a:t>
            </a:r>
            <a:endParaRPr lang="en-US" dirty="0" smtClean="0"/>
          </a:p>
          <a:p>
            <a:r>
              <a:rPr lang="en-US" dirty="0" smtClean="0"/>
              <a:t>The </a:t>
            </a:r>
            <a:r>
              <a:rPr lang="en-US" dirty="0"/>
              <a:t>banking sector is the owner of most homes in the city, and people are worried of the effects of such dependency on a single commercial sector. </a:t>
            </a:r>
          </a:p>
        </p:txBody>
      </p:sp>
    </p:spTree>
    <p:extLst>
      <p:ext uri="{BB962C8B-B14F-4D97-AF65-F5344CB8AC3E}">
        <p14:creationId xmlns:p14="http://schemas.microsoft.com/office/powerpoint/2010/main" val="2537714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a:t>2019 Index of Economic Freedom. (n. d.). </a:t>
            </a:r>
            <a:r>
              <a:rPr lang="en-US" dirty="0" smtClean="0"/>
              <a:t>	Singapore</a:t>
            </a:r>
            <a:r>
              <a:rPr lang="en-US" dirty="0"/>
              <a:t>. Retrieved from </a:t>
            </a:r>
          </a:p>
          <a:p>
            <a:pPr marL="0" indent="0">
              <a:buNone/>
            </a:pPr>
            <a:r>
              <a:rPr lang="en-US" dirty="0"/>
              <a:t>	</a:t>
            </a:r>
            <a:r>
              <a:rPr lang="en-US" u="sng" dirty="0">
                <a:hlinkClick r:id="rId2"/>
              </a:rPr>
              <a:t>https://</a:t>
            </a:r>
            <a:r>
              <a:rPr lang="en-US" u="sng" dirty="0" smtClean="0">
                <a:hlinkClick r:id="rId2"/>
              </a:rPr>
              <a:t>www.heritage.org/index/country/s	</a:t>
            </a:r>
            <a:r>
              <a:rPr lang="en-US" u="sng" dirty="0" err="1" smtClean="0">
                <a:hlinkClick r:id="rId2"/>
              </a:rPr>
              <a:t>ingapore</a:t>
            </a:r>
            <a:endParaRPr lang="en-US" dirty="0"/>
          </a:p>
          <a:p>
            <a:pPr marL="0" indent="0">
              <a:buNone/>
            </a:pPr>
            <a:r>
              <a:rPr lang="en-US" dirty="0" err="1"/>
              <a:t>Siidi</a:t>
            </a:r>
            <a:r>
              <a:rPr lang="en-US" dirty="0"/>
              <a:t>, U. (2018). Singapore’s crime rate is so low </a:t>
            </a:r>
            <a:r>
              <a:rPr lang="en-US" dirty="0" smtClean="0"/>
              <a:t>	that 	many </a:t>
            </a:r>
            <a:r>
              <a:rPr lang="en-US" dirty="0"/>
              <a:t>shops don’t lock up. CNBC.</a:t>
            </a:r>
          </a:p>
          <a:p>
            <a:pPr marL="0" indent="0">
              <a:buNone/>
            </a:pPr>
            <a:r>
              <a:rPr lang="en-US" dirty="0" smtClean="0"/>
              <a:t>	Retrieved </a:t>
            </a:r>
            <a:r>
              <a:rPr lang="en-US" dirty="0"/>
              <a:t>from </a:t>
            </a:r>
            <a:r>
              <a:rPr lang="en-US" dirty="0" smtClean="0"/>
              <a:t>	</a:t>
            </a:r>
            <a:r>
              <a:rPr lang="en-US" u="sng" dirty="0" smtClean="0">
                <a:hlinkClick r:id="rId3"/>
              </a:rPr>
              <a:t>https</a:t>
            </a:r>
            <a:r>
              <a:rPr lang="en-US" u="sng" dirty="0">
                <a:hlinkClick r:id="rId3"/>
              </a:rPr>
              <a:t>://</a:t>
            </a:r>
            <a:r>
              <a:rPr lang="en-US" u="sng" dirty="0" smtClean="0">
                <a:hlinkClick r:id="rId3"/>
              </a:rPr>
              <a:t>www.cnbc.com/2018/01/16/singa</a:t>
            </a:r>
            <a:r>
              <a:rPr lang="en-US" u="sng" smtClean="0">
                <a:hlinkClick r:id="rId3"/>
              </a:rPr>
              <a:t>	pores-crime-rate-is-so-low-that-many-	shops-</a:t>
            </a:r>
            <a:r>
              <a:rPr lang="en-US" u="sng" dirty="0" smtClean="0">
                <a:hlinkClick r:id="rId3"/>
              </a:rPr>
              <a:t>	dont-even-lock-up.html</a:t>
            </a:r>
            <a:endParaRPr lang="en-US" dirty="0"/>
          </a:p>
          <a:p>
            <a:pPr marL="0" indent="0">
              <a:buNone/>
            </a:pPr>
            <a:endParaRPr lang="en-US" dirty="0"/>
          </a:p>
        </p:txBody>
      </p:sp>
    </p:spTree>
    <p:extLst>
      <p:ext uri="{BB962C8B-B14F-4D97-AF65-F5344CB8AC3E}">
        <p14:creationId xmlns:p14="http://schemas.microsoft.com/office/powerpoint/2010/main" val="33277689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7</TotalTime>
  <Words>379</Words>
  <Application>Microsoft Office PowerPoint</Application>
  <PresentationFormat>On-screen Show (4:3)</PresentationFormat>
  <Paragraphs>27</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Austin</vt:lpstr>
      <vt:lpstr>Singapore </vt:lpstr>
      <vt:lpstr>89.4 Economic Freedom Index</vt:lpstr>
      <vt:lpstr>Low Levels of Crime</vt:lpstr>
      <vt:lpstr>48% Masculinity Score</vt:lpstr>
      <vt:lpstr>74% Power Distance</vt:lpstr>
      <vt:lpstr>Ranked 34th in World’s Happiness Report</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Singapore </dc:title>
  <dc:creator>Windows User</dc:creator>
  <cp:lastModifiedBy>Windows User</cp:lastModifiedBy>
  <cp:revision>3</cp:revision>
  <dcterms:created xsi:type="dcterms:W3CDTF">2020-02-20T09:15:45Z</dcterms:created>
  <dcterms:modified xsi:type="dcterms:W3CDTF">2020-02-20T09:23:07Z</dcterms:modified>
</cp:coreProperties>
</file>