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57" r:id="rId3"/>
    <p:sldId id="258" r:id="rId4"/>
    <p:sldId id="259" r:id="rId5"/>
    <p:sldId id="260" r:id="rId6"/>
    <p:sldId id="261" r:id="rId7"/>
    <p:sldId id="264" r:id="rId8"/>
    <p:sldId id="265" r:id="rId9"/>
    <p:sldId id="266" r:id="rId10"/>
    <p:sldId id="262" r:id="rId11"/>
    <p:sldId id="263"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659" autoAdjust="0"/>
  </p:normalViewPr>
  <p:slideViewPr>
    <p:cSldViewPr>
      <p:cViewPr varScale="1">
        <p:scale>
          <a:sx n="70" d="100"/>
          <a:sy n="70" d="100"/>
        </p:scale>
        <p:origin x="-108" y="-360"/>
      </p:cViewPr>
      <p:guideLst>
        <p:guide orient="horz" pos="2160"/>
        <p:guide pos="2880"/>
      </p:guideLst>
    </p:cSldViewPr>
  </p:slideViewPr>
  <p:outlineViewPr>
    <p:cViewPr>
      <p:scale>
        <a:sx n="33" d="100"/>
        <a:sy n="33" d="100"/>
      </p:scale>
      <p:origin x="0" y="9186"/>
    </p:cViewPr>
  </p:outlineViewPr>
  <p:notesTextViewPr>
    <p:cViewPr>
      <p:scale>
        <a:sx n="1" d="1"/>
        <a:sy n="1" d="1"/>
      </p:scale>
      <p:origin x="0" y="0"/>
    </p:cViewPr>
  </p:notesTextViewPr>
  <p:notesViewPr>
    <p:cSldViewPr>
      <p:cViewPr varScale="1">
        <p:scale>
          <a:sx n="67" d="100"/>
          <a:sy n="67" d="100"/>
        </p:scale>
        <p:origin x="-1146"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698C7D-2663-49FA-B5C7-D17929C9917D}" type="datetimeFigureOut">
              <a:rPr lang="en-US" smtClean="0"/>
              <a:t>6/16/2021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91CC6F-CF64-49FC-8F5E-27AB3730CDEF}" type="slidenum">
              <a:rPr lang="en-US" smtClean="0"/>
              <a:t>‹#›</a:t>
            </a:fld>
            <a:endParaRPr lang="en-US"/>
          </a:p>
        </p:txBody>
      </p:sp>
    </p:spTree>
    <p:extLst>
      <p:ext uri="{BB962C8B-B14F-4D97-AF65-F5344CB8AC3E}">
        <p14:creationId xmlns:p14="http://schemas.microsoft.com/office/powerpoint/2010/main" val="290526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Internal stakeholder</a:t>
            </a:r>
            <a:r>
              <a:rPr lang="en-US" baseline="0" dirty="0"/>
              <a:t>s are the groupings of people who generally operate entirely within the firm in its boundaries. This covers the administrators, clinical staff, nurses and the food service personnel. Interface stakeholders are those who function both internally and externally I the firm. The main categories are the medical staff and the board of directors.</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2</a:t>
            </a:fld>
            <a:endParaRPr lang="en-US"/>
          </a:p>
        </p:txBody>
      </p:sp>
    </p:spTree>
    <p:extLst>
      <p:ext uri="{BB962C8B-B14F-4D97-AF65-F5344CB8AC3E}">
        <p14:creationId xmlns:p14="http://schemas.microsoft.com/office/powerpoint/2010/main" val="578844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tool is important for developing</a:t>
            </a:r>
            <a:r>
              <a:rPr lang="en-US" baseline="0" dirty="0"/>
              <a:t> understanding of distributional effects of any proposed particular policies in the firm. Stakeholders may not agree with each others but by the use of stakeholder analysis they can agree. Although it can get into problems it may be not a proper way of getting solution of problems. It needs great experience for its success.</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11</a:t>
            </a:fld>
            <a:endParaRPr lang="en-US"/>
          </a:p>
        </p:txBody>
      </p:sp>
    </p:spTree>
    <p:extLst>
      <p:ext uri="{BB962C8B-B14F-4D97-AF65-F5344CB8AC3E}">
        <p14:creationId xmlns:p14="http://schemas.microsoft.com/office/powerpoint/2010/main" val="78761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Term directors can be</a:t>
            </a:r>
            <a:r>
              <a:rPr lang="en-US" baseline="0" dirty="0"/>
              <a:t> added to employees and managers. Common interests of owners and shareholders can help to link the groups (Profits). Any issue in the current community will be highlighted. The range of stakeholders and what role they play is not static in the firm.</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3</a:t>
            </a:fld>
            <a:endParaRPr lang="en-US"/>
          </a:p>
        </p:txBody>
      </p:sp>
    </p:spTree>
    <p:extLst>
      <p:ext uri="{BB962C8B-B14F-4D97-AF65-F5344CB8AC3E}">
        <p14:creationId xmlns:p14="http://schemas.microsoft.com/office/powerpoint/2010/main" val="50356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categories</a:t>
            </a:r>
            <a:r>
              <a:rPr lang="en-US" baseline="0" dirty="0"/>
              <a:t> of the stakeholders is by the use of primary and the secondary stakeholders which depends on the assessment of whether they are immediately affected by or can even immediately affect the system.</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4</a:t>
            </a:fld>
            <a:endParaRPr lang="en-US"/>
          </a:p>
        </p:txBody>
      </p:sp>
    </p:spTree>
    <p:extLst>
      <p:ext uri="{BB962C8B-B14F-4D97-AF65-F5344CB8AC3E}">
        <p14:creationId xmlns:p14="http://schemas.microsoft.com/office/powerpoint/2010/main" val="383270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Stakeholder</a:t>
            </a:r>
            <a:r>
              <a:rPr lang="en-US" baseline="0" dirty="0"/>
              <a:t> power analysis is done by some of professionals. Stakeholder power analysis is mostly trying to understand how people engage with each other in their daily activities. It can involve or not even involve much participation. Credibility of the analysis will mostly depend on the agency or even the group carrying it out being reflective and clear about its intentions.</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5</a:t>
            </a:fld>
            <a:endParaRPr lang="en-US"/>
          </a:p>
        </p:txBody>
      </p:sp>
    </p:spTree>
    <p:extLst>
      <p:ext uri="{BB962C8B-B14F-4D97-AF65-F5344CB8AC3E}">
        <p14:creationId xmlns:p14="http://schemas.microsoft.com/office/powerpoint/2010/main" val="3939649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a:t>
            </a:r>
            <a:r>
              <a:rPr lang="en-US" baseline="0" dirty="0"/>
              <a:t> should consider the level of the institution and the purpose of all what is to be done. For matters to deal with the purpose, appraisal of all the possible policies will be done. It is important to create conditions for the quality multi-stakeholder dialogue. In the investigation part it is important to cover all the useful methodologies for the set up and include the analysis.</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6</a:t>
            </a:fld>
            <a:endParaRPr lang="en-US"/>
          </a:p>
        </p:txBody>
      </p:sp>
    </p:spTree>
    <p:extLst>
      <p:ext uri="{BB962C8B-B14F-4D97-AF65-F5344CB8AC3E}">
        <p14:creationId xmlns:p14="http://schemas.microsoft.com/office/powerpoint/2010/main" val="1862544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Conflicts</a:t>
            </a:r>
            <a:r>
              <a:rPr lang="en-US" baseline="0" dirty="0"/>
              <a:t> in the shareholders occurs when different stakeholders have different and incompatible goals. It creates a problem to the company as it affects the performance of the company and its success. Companies should choose between maximizing and minimizing the effects if the stakeholders on the firm.</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7</a:t>
            </a:fld>
            <a:endParaRPr lang="en-US"/>
          </a:p>
        </p:txBody>
      </p:sp>
    </p:spTree>
    <p:extLst>
      <p:ext uri="{BB962C8B-B14F-4D97-AF65-F5344CB8AC3E}">
        <p14:creationId xmlns:p14="http://schemas.microsoft.com/office/powerpoint/2010/main" val="97956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variable</a:t>
            </a:r>
            <a:r>
              <a:rPr lang="en-US" baseline="0" dirty="0"/>
              <a:t> in the firm has its own relations with the other and the effects are felt on the firm. It is clear to highlight that, each variable relates to other and when viewed in the other manner it will have a different meaning. Suppliers need high prices for goods they supply and </a:t>
            </a:r>
            <a:r>
              <a:rPr lang="en-US" baseline="0" dirty="0" err="1"/>
              <a:t>tehn</a:t>
            </a:r>
            <a:r>
              <a:rPr lang="en-US" baseline="0" dirty="0"/>
              <a:t> customers demand low prices of goods.</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8</a:t>
            </a:fld>
            <a:endParaRPr lang="en-US"/>
          </a:p>
        </p:txBody>
      </p:sp>
    </p:spTree>
    <p:extLst>
      <p:ext uri="{BB962C8B-B14F-4D97-AF65-F5344CB8AC3E}">
        <p14:creationId xmlns:p14="http://schemas.microsoft.com/office/powerpoint/2010/main" val="3918251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a firm wants to be successful it has to be keen on how its performs. By having a look on profitability, a firm needs to record increment in the profitability. Consumers should be satisfied in all what the firm does. Proper environmental performance is critical for success of a firm. Measurement of the market value and growth should be noted for success of all what the business involves itself in.</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9</a:t>
            </a:fld>
            <a:endParaRPr lang="en-US"/>
          </a:p>
        </p:txBody>
      </p:sp>
    </p:spTree>
    <p:extLst>
      <p:ext uri="{BB962C8B-B14F-4D97-AF65-F5344CB8AC3E}">
        <p14:creationId xmlns:p14="http://schemas.microsoft.com/office/powerpoint/2010/main" val="780235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stakeholder groups will respond</a:t>
            </a:r>
            <a:r>
              <a:rPr lang="en-US" baseline="0" dirty="0"/>
              <a:t> differently. After  different types of changes response will be also be different with some of the things like the increasing prices or even announcing of </a:t>
            </a:r>
            <a:r>
              <a:rPr lang="en-US" baseline="0" dirty="0" err="1"/>
              <a:t>rendudancies</a:t>
            </a:r>
            <a:r>
              <a:rPr lang="en-US" baseline="0" dirty="0"/>
              <a:t>.</a:t>
            </a:r>
            <a:endParaRPr lang="en-US" dirty="0"/>
          </a:p>
        </p:txBody>
      </p:sp>
      <p:sp>
        <p:nvSpPr>
          <p:cNvPr id="4" name="Slide Number Placeholder 3"/>
          <p:cNvSpPr>
            <a:spLocks noGrp="1"/>
          </p:cNvSpPr>
          <p:nvPr>
            <p:ph type="sldNum" sz="quarter" idx="10"/>
          </p:nvPr>
        </p:nvSpPr>
        <p:spPr/>
        <p:txBody>
          <a:bodyPr/>
          <a:lstStyle/>
          <a:p>
            <a:fld id="{AC91CC6F-CF64-49FC-8F5E-27AB3730CDEF}" type="slidenum">
              <a:rPr lang="en-US" smtClean="0"/>
              <a:t>10</a:t>
            </a:fld>
            <a:endParaRPr lang="en-US"/>
          </a:p>
        </p:txBody>
      </p:sp>
    </p:spTree>
    <p:extLst>
      <p:ext uri="{BB962C8B-B14F-4D97-AF65-F5344CB8AC3E}">
        <p14:creationId xmlns:p14="http://schemas.microsoft.com/office/powerpoint/2010/main" val="120578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CACAF9-1036-4186-82AE-8FC99EC41A6D}"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CACAF9-1036-4186-82AE-8FC99EC41A6D}"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BCACAF9-1036-4186-82AE-8FC99EC41A6D}"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B746A-3D5D-4BC7-A547-C5F521A310B8}"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CACAF9-1036-4186-82AE-8FC99EC41A6D}"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B746A-3D5D-4BC7-A547-C5F521A310B8}"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CACAF9-1036-4186-82AE-8FC99EC41A6D}"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BBCACAF9-1036-4186-82AE-8FC99EC41A6D}"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B746A-3D5D-4BC7-A547-C5F521A310B8}"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CACAF9-1036-4186-82AE-8FC99EC41A6D}" type="datetimeFigureOut">
              <a:rPr lang="en-US" smtClean="0"/>
              <a:t>6/16/2021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CACAF9-1036-4186-82AE-8FC99EC41A6D}" type="datetimeFigureOut">
              <a:rPr lang="en-US" smtClean="0"/>
              <a:t>6/16/2021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BCACAF9-1036-4186-82AE-8FC99EC41A6D}" type="datetimeFigureOut">
              <a:rPr lang="en-US" smtClean="0"/>
              <a:t>6/16/2021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DB746A-3D5D-4BC7-A547-C5F521A310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BCACAF9-1036-4186-82AE-8FC99EC41A6D}"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B746A-3D5D-4BC7-A547-C5F521A310B8}"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CACAF9-1036-4186-82AE-8FC99EC41A6D}"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B746A-3D5D-4BC7-A547-C5F521A310B8}"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BCACAF9-1036-4186-82AE-8FC99EC41A6D}" type="datetimeFigureOut">
              <a:rPr lang="en-US" smtClean="0"/>
              <a:t>6/16/2021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CDB746A-3D5D-4BC7-A547-C5F521A310B8}"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5"/>
            <a:ext cx="7772400" cy="1470025"/>
          </a:xfrm>
        </p:spPr>
        <p:txBody>
          <a:bodyPr/>
          <a:lstStyle/>
          <a:p>
            <a:r>
              <a:rPr lang="en-US" dirty="0"/>
              <a:t>Stakeholders</a:t>
            </a:r>
          </a:p>
        </p:txBody>
      </p:sp>
    </p:spTree>
    <p:extLst>
      <p:ext uri="{BB962C8B-B14F-4D97-AF65-F5344CB8AC3E}">
        <p14:creationId xmlns:p14="http://schemas.microsoft.com/office/powerpoint/2010/main" val="1589111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Stakeholders Interests 1</a:t>
            </a:r>
          </a:p>
        </p:txBody>
      </p:sp>
      <p:sp>
        <p:nvSpPr>
          <p:cNvPr id="3" name="Content Placeholder 2"/>
          <p:cNvSpPr>
            <a:spLocks noGrp="1"/>
          </p:cNvSpPr>
          <p:nvPr>
            <p:ph idx="4294967295"/>
          </p:nvPr>
        </p:nvSpPr>
        <p:spPr>
          <a:xfrm>
            <a:off x="0" y="1600200"/>
            <a:ext cx="8229600" cy="4525963"/>
          </a:xfrm>
        </p:spPr>
        <p:txBody>
          <a:bodyPr>
            <a:normAutofit/>
          </a:bodyPr>
          <a:lstStyle/>
          <a:p>
            <a:r>
              <a:rPr lang="en-US" dirty="0"/>
              <a:t>All stakeholders have different interests.</a:t>
            </a:r>
          </a:p>
          <a:p>
            <a:r>
              <a:rPr lang="en-US" dirty="0"/>
              <a:t>For customers, the price quality and the range of supplies is determinant.</a:t>
            </a:r>
          </a:p>
          <a:p>
            <a:r>
              <a:rPr lang="en-US" dirty="0"/>
              <a:t>For employees, the pay, job security and working conditions are important.</a:t>
            </a:r>
          </a:p>
          <a:p>
            <a:r>
              <a:rPr lang="en-US" dirty="0"/>
              <a:t>In the owners the profit, share price and the dividends matters a lot.</a:t>
            </a:r>
          </a:p>
          <a:p>
            <a:r>
              <a:rPr lang="en-US" dirty="0"/>
              <a:t>The local community matters the road building, pollution, safety and house values.</a:t>
            </a:r>
          </a:p>
        </p:txBody>
      </p:sp>
    </p:spTree>
    <p:extLst>
      <p:ext uri="{BB962C8B-B14F-4D97-AF65-F5344CB8AC3E}">
        <p14:creationId xmlns:p14="http://schemas.microsoft.com/office/powerpoint/2010/main" val="580546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Stakeholder Interests 2</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Government; it covers legal issues, competition and environmental issues</a:t>
            </a:r>
          </a:p>
          <a:p>
            <a:pPr>
              <a:lnSpc>
                <a:spcPct val="150000"/>
              </a:lnSpc>
            </a:pPr>
            <a:r>
              <a:rPr lang="en-US" sz="2400" dirty="0">
                <a:latin typeface="Times New Roman" pitchFamily="18" charset="0"/>
                <a:cs typeface="Times New Roman" pitchFamily="18" charset="0"/>
              </a:rPr>
              <a:t>Pressure groups; It covers interests of members and of those who they represent.</a:t>
            </a:r>
          </a:p>
          <a:p>
            <a:pPr>
              <a:lnSpc>
                <a:spcPct val="150000"/>
              </a:lnSpc>
            </a:pPr>
            <a:r>
              <a:rPr lang="en-US" sz="2400" dirty="0">
                <a:latin typeface="Times New Roman" pitchFamily="18" charset="0"/>
                <a:cs typeface="Times New Roman" pitchFamily="18" charset="0"/>
              </a:rPr>
              <a:t>Suppliers; covers the price paid for supplies and further orders.</a:t>
            </a:r>
          </a:p>
          <a:p>
            <a:pPr>
              <a:lnSpc>
                <a:spcPct val="150000"/>
              </a:lnSpc>
            </a:pPr>
            <a:r>
              <a:rPr lang="en-US" sz="2400" dirty="0">
                <a:latin typeface="Times New Roman" pitchFamily="18" charset="0"/>
                <a:cs typeface="Times New Roman" pitchFamily="18" charset="0"/>
              </a:rPr>
              <a:t>Financiers; covers profits, return on money invested and the repayment of loans.</a:t>
            </a:r>
          </a:p>
        </p:txBody>
      </p:sp>
    </p:spTree>
    <p:extLst>
      <p:ext uri="{BB962C8B-B14F-4D97-AF65-F5344CB8AC3E}">
        <p14:creationId xmlns:p14="http://schemas.microsoft.com/office/powerpoint/2010/main" val="3809296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References</a:t>
            </a:r>
          </a:p>
        </p:txBody>
      </p:sp>
      <p:sp>
        <p:nvSpPr>
          <p:cNvPr id="3" name="Content Placeholder 2"/>
          <p:cNvSpPr>
            <a:spLocks noGrp="1"/>
          </p:cNvSpPr>
          <p:nvPr>
            <p:ph idx="4294967295"/>
          </p:nvPr>
        </p:nvSpPr>
        <p:spPr>
          <a:xfrm>
            <a:off x="0" y="1600200"/>
            <a:ext cx="8229600" cy="4525963"/>
          </a:xfrm>
        </p:spPr>
        <p:txBody>
          <a:bodyPr>
            <a:normAutofit/>
          </a:bodyPr>
          <a:lstStyle/>
          <a:p>
            <a:r>
              <a:rPr lang="en-US" sz="2000" dirty="0" err="1">
                <a:latin typeface="Times New Roman" pitchFamily="18" charset="0"/>
                <a:cs typeface="Times New Roman" pitchFamily="18" charset="0"/>
              </a:rPr>
              <a:t>Nath</a:t>
            </a:r>
            <a:r>
              <a:rPr lang="en-US" sz="2000" dirty="0">
                <a:latin typeface="Times New Roman" pitchFamily="18" charset="0"/>
                <a:cs typeface="Times New Roman" pitchFamily="18" charset="0"/>
              </a:rPr>
              <a:t>, P., </a:t>
            </a:r>
            <a:r>
              <a:rPr lang="en-US" sz="2000" dirty="0" err="1">
                <a:latin typeface="Times New Roman" pitchFamily="18" charset="0"/>
                <a:cs typeface="Times New Roman" pitchFamily="18" charset="0"/>
              </a:rPr>
              <a:t>Nachiappan</a:t>
            </a:r>
            <a:r>
              <a:rPr lang="en-US" sz="2000" dirty="0">
                <a:latin typeface="Times New Roman" pitchFamily="18" charset="0"/>
                <a:cs typeface="Times New Roman" pitchFamily="18" charset="0"/>
              </a:rPr>
              <a:t>, S., &amp; </a:t>
            </a:r>
            <a:r>
              <a:rPr lang="en-US" sz="2000" dirty="0" err="1">
                <a:latin typeface="Times New Roman" pitchFamily="18" charset="0"/>
                <a:cs typeface="Times New Roman" pitchFamily="18" charset="0"/>
              </a:rPr>
              <a:t>Ramanathan</a:t>
            </a:r>
            <a:r>
              <a:rPr lang="en-US" sz="2000" dirty="0">
                <a:latin typeface="Times New Roman" pitchFamily="18" charset="0"/>
                <a:cs typeface="Times New Roman" pitchFamily="18" charset="0"/>
              </a:rPr>
              <a:t>, R. (2010). The impact of marketing capability, operations capability and diversification strategy on performance: A resource-based view. Industrial Marketing Management, 39(2), 317-329.</a:t>
            </a:r>
          </a:p>
          <a:p>
            <a:r>
              <a:rPr lang="en-US" sz="2000" dirty="0">
                <a:latin typeface="Times New Roman" pitchFamily="18" charset="0"/>
                <a:cs typeface="Times New Roman" pitchFamily="18" charset="0"/>
              </a:rPr>
              <a:t>McIntosh, M. J., &amp; Morse, J. M. (2015). Situating and constructing diversity in semi-structured interviews. Global qualitative nursing research, 2, 2333393615597674.</a:t>
            </a:r>
          </a:p>
          <a:p>
            <a:r>
              <a:rPr lang="en-US" sz="2000" dirty="0" err="1">
                <a:latin typeface="Times New Roman" pitchFamily="18" charset="0"/>
                <a:cs typeface="Times New Roman" pitchFamily="18" charset="0"/>
              </a:rPr>
              <a:t>Babiak</a:t>
            </a:r>
            <a:r>
              <a:rPr lang="en-US" sz="2000" dirty="0">
                <a:latin typeface="Times New Roman" pitchFamily="18" charset="0"/>
                <a:cs typeface="Times New Roman" pitchFamily="18" charset="0"/>
              </a:rPr>
              <a:t>, K., &amp; Wolfe, R. (2009). Determinants of corporate social responsibility in professional sport: Internal and external factors. Journal of sport management, 23(6), 717-742.</a:t>
            </a:r>
          </a:p>
          <a:p>
            <a:r>
              <a:rPr lang="en-US" sz="2000" dirty="0">
                <a:latin typeface="Times New Roman" pitchFamily="18" charset="0"/>
                <a:cs typeface="Times New Roman" pitchFamily="18" charset="0"/>
              </a:rPr>
              <a:t>Ferreira, P., &amp; de Oliveira, E. R. (2014). Does corporate social responsibility impact on employee engagement?. Journal of Workplace Learning.</a:t>
            </a:r>
          </a:p>
        </p:txBody>
      </p:sp>
    </p:spTree>
    <p:extLst>
      <p:ext uri="{BB962C8B-B14F-4D97-AF65-F5344CB8AC3E}">
        <p14:creationId xmlns:p14="http://schemas.microsoft.com/office/powerpoint/2010/main" val="159579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Stakeholders</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Stakeholders are people or even organizations who have a special interest in a given business.</a:t>
            </a:r>
          </a:p>
          <a:p>
            <a:pPr>
              <a:lnSpc>
                <a:spcPct val="150000"/>
              </a:lnSpc>
            </a:pPr>
            <a:r>
              <a:rPr lang="en-US" sz="2400" dirty="0">
                <a:latin typeface="Times New Roman" pitchFamily="18" charset="0"/>
                <a:cs typeface="Times New Roman" pitchFamily="18" charset="0"/>
              </a:rPr>
              <a:t>The stakeholders can be internal or external.</a:t>
            </a:r>
          </a:p>
          <a:p>
            <a:pPr>
              <a:lnSpc>
                <a:spcPct val="150000"/>
              </a:lnSpc>
            </a:pPr>
            <a:r>
              <a:rPr lang="en-US" sz="2400" dirty="0">
                <a:latin typeface="Times New Roman" pitchFamily="18" charset="0"/>
                <a:cs typeface="Times New Roman" pitchFamily="18" charset="0"/>
              </a:rPr>
              <a:t>This appears to be so as they are affected directly by the business and the way it operates.</a:t>
            </a:r>
          </a:p>
          <a:p>
            <a:pPr>
              <a:lnSpc>
                <a:spcPct val="150000"/>
              </a:lnSpc>
            </a:pPr>
            <a:r>
              <a:rPr lang="en-US" sz="2400" dirty="0">
                <a:latin typeface="Times New Roman" pitchFamily="18" charset="0"/>
                <a:cs typeface="Times New Roman" pitchFamily="18" charset="0"/>
              </a:rPr>
              <a:t>This covers both now and the present.</a:t>
            </a:r>
          </a:p>
        </p:txBody>
      </p:sp>
    </p:spTree>
    <p:extLst>
      <p:ext uri="{BB962C8B-B14F-4D97-AF65-F5344CB8AC3E}">
        <p14:creationId xmlns:p14="http://schemas.microsoft.com/office/powerpoint/2010/main" val="386025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Types of Stakeholders</a:t>
            </a:r>
          </a:p>
        </p:txBody>
      </p:sp>
      <p:sp>
        <p:nvSpPr>
          <p:cNvPr id="3" name="Content Placeholder 2"/>
          <p:cNvSpPr>
            <a:spLocks noGrp="1"/>
          </p:cNvSpPr>
          <p:nvPr>
            <p:ph idx="4294967295"/>
          </p:nvPr>
        </p:nvSpPr>
        <p:spPr>
          <a:xfrm>
            <a:off x="0" y="1600200"/>
            <a:ext cx="8229600" cy="4525963"/>
          </a:xfrm>
        </p:spPr>
        <p:txBody>
          <a:bodyPr>
            <a:normAutofit/>
          </a:bodyPr>
          <a:lstStyle/>
          <a:p>
            <a:r>
              <a:rPr lang="en-US" sz="2400" dirty="0">
                <a:latin typeface="Times New Roman" pitchFamily="18" charset="0"/>
                <a:cs typeface="Times New Roman" pitchFamily="18" charset="0"/>
              </a:rPr>
              <a:t>The government</a:t>
            </a:r>
          </a:p>
          <a:p>
            <a:r>
              <a:rPr lang="en-US" sz="2400" dirty="0">
                <a:latin typeface="Times New Roman" pitchFamily="18" charset="0"/>
                <a:cs typeface="Times New Roman" pitchFamily="18" charset="0"/>
              </a:rPr>
              <a:t>The local community</a:t>
            </a:r>
          </a:p>
          <a:p>
            <a:r>
              <a:rPr lang="en-US" sz="2400" dirty="0">
                <a:latin typeface="Times New Roman" pitchFamily="18" charset="0"/>
                <a:cs typeface="Times New Roman" pitchFamily="18" charset="0"/>
              </a:rPr>
              <a:t>Owners.</a:t>
            </a:r>
          </a:p>
          <a:p>
            <a:r>
              <a:rPr lang="en-US" sz="2400" dirty="0">
                <a:latin typeface="Times New Roman" pitchFamily="18" charset="0"/>
                <a:cs typeface="Times New Roman" pitchFamily="18" charset="0"/>
              </a:rPr>
              <a:t>Shareholders (</a:t>
            </a:r>
            <a:r>
              <a:rPr lang="en-US" sz="2400" dirty="0" err="1">
                <a:latin typeface="Times New Roman" pitchFamily="18" charset="0"/>
                <a:cs typeface="Times New Roman" pitchFamily="18" charset="0"/>
              </a:rPr>
              <a:t>Babiak</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et al</a:t>
            </a:r>
            <a:r>
              <a:rPr lang="en-US" sz="2400" dirty="0">
                <a:latin typeface="Times New Roman" pitchFamily="18" charset="0"/>
                <a:cs typeface="Times New Roman" pitchFamily="18" charset="0"/>
              </a:rPr>
              <a:t>., 2009).</a:t>
            </a:r>
          </a:p>
          <a:p>
            <a:r>
              <a:rPr lang="en-US" sz="2400" dirty="0">
                <a:latin typeface="Times New Roman" pitchFamily="18" charset="0"/>
                <a:cs typeface="Times New Roman" pitchFamily="18" charset="0"/>
              </a:rPr>
              <a:t>Employees and managers</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18154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8229600" cy="1143000"/>
          </a:xfrm>
        </p:spPr>
        <p:txBody>
          <a:bodyPr/>
          <a:lstStyle/>
          <a:p>
            <a:r>
              <a:rPr lang="en-US" dirty="0"/>
              <a:t>Conti…</a:t>
            </a:r>
          </a:p>
        </p:txBody>
      </p:sp>
      <p:sp>
        <p:nvSpPr>
          <p:cNvPr id="5" name="Content Placeholder 4"/>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Customers</a:t>
            </a:r>
          </a:p>
          <a:p>
            <a:pPr>
              <a:lnSpc>
                <a:spcPct val="150000"/>
              </a:lnSpc>
            </a:pPr>
            <a:r>
              <a:rPr lang="en-US" sz="2400" dirty="0">
                <a:latin typeface="Times New Roman" pitchFamily="18" charset="0"/>
                <a:cs typeface="Times New Roman" pitchFamily="18" charset="0"/>
              </a:rPr>
              <a:t>Financiers</a:t>
            </a:r>
          </a:p>
          <a:p>
            <a:pPr>
              <a:lnSpc>
                <a:spcPct val="150000"/>
              </a:lnSpc>
            </a:pPr>
            <a:r>
              <a:rPr lang="en-US" sz="2400" dirty="0">
                <a:latin typeface="Times New Roman" pitchFamily="18" charset="0"/>
                <a:cs typeface="Times New Roman" pitchFamily="18" charset="0"/>
              </a:rPr>
              <a:t>Pressure groups</a:t>
            </a:r>
          </a:p>
          <a:p>
            <a:pPr>
              <a:lnSpc>
                <a:spcPct val="150000"/>
              </a:lnSpc>
            </a:pPr>
            <a:r>
              <a:rPr lang="en-US" sz="2400" dirty="0">
                <a:latin typeface="Times New Roman" pitchFamily="18" charset="0"/>
                <a:cs typeface="Times New Roman" pitchFamily="18" charset="0"/>
              </a:rPr>
              <a:t>Suppliers</a:t>
            </a:r>
          </a:p>
          <a:p>
            <a:pPr>
              <a:lnSpc>
                <a:spcPct val="150000"/>
              </a:lnSpc>
            </a:pPr>
            <a:r>
              <a:rPr lang="en-US" sz="2400" dirty="0">
                <a:latin typeface="Times New Roman" pitchFamily="18" charset="0"/>
                <a:cs typeface="Times New Roman" pitchFamily="18" charset="0"/>
              </a:rPr>
              <a:t>Stakeholders</a:t>
            </a:r>
          </a:p>
          <a:p>
            <a:pPr>
              <a:lnSpc>
                <a:spcPct val="150000"/>
              </a:lnSpc>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783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Power and Influence</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Some of the stakeholders are powerful.</a:t>
            </a:r>
          </a:p>
          <a:p>
            <a:pPr>
              <a:lnSpc>
                <a:spcPct val="150000"/>
              </a:lnSpc>
            </a:pPr>
            <a:r>
              <a:rPr lang="en-US" sz="2400" dirty="0">
                <a:latin typeface="Times New Roman" pitchFamily="18" charset="0"/>
                <a:cs typeface="Times New Roman" pitchFamily="18" charset="0"/>
              </a:rPr>
              <a:t>They have much influence in how the business operates.</a:t>
            </a:r>
          </a:p>
          <a:p>
            <a:pPr>
              <a:lnSpc>
                <a:spcPct val="150000"/>
              </a:lnSpc>
            </a:pPr>
            <a:r>
              <a:rPr lang="en-US" sz="2400" dirty="0">
                <a:latin typeface="Times New Roman" pitchFamily="18" charset="0"/>
                <a:cs typeface="Times New Roman" pitchFamily="18" charset="0"/>
              </a:rPr>
              <a:t>Some stakeholders have little power.</a:t>
            </a:r>
          </a:p>
          <a:p>
            <a:pPr>
              <a:lnSpc>
                <a:spcPct val="150000"/>
              </a:lnSpc>
            </a:pPr>
            <a:r>
              <a:rPr lang="en-US" sz="2400" dirty="0">
                <a:latin typeface="Times New Roman" pitchFamily="18" charset="0"/>
                <a:cs typeface="Times New Roman" pitchFamily="18" charset="0"/>
              </a:rPr>
              <a:t>The kind of the business involved can virtually ignore the views (Ferreira </a:t>
            </a:r>
            <a:r>
              <a:rPr lang="en-US" sz="2400" i="1" dirty="0">
                <a:latin typeface="Times New Roman" pitchFamily="18" charset="0"/>
                <a:cs typeface="Times New Roman" pitchFamily="18" charset="0"/>
              </a:rPr>
              <a:t>et al</a:t>
            </a:r>
            <a:r>
              <a:rPr lang="en-US" sz="2400" dirty="0">
                <a:latin typeface="Times New Roman" pitchFamily="18" charset="0"/>
                <a:cs typeface="Times New Roman" pitchFamily="18" charset="0"/>
              </a:rPr>
              <a:t>., 2014).</a:t>
            </a:r>
          </a:p>
        </p:txBody>
      </p:sp>
    </p:spTree>
    <p:extLst>
      <p:ext uri="{BB962C8B-B14F-4D97-AF65-F5344CB8AC3E}">
        <p14:creationId xmlns:p14="http://schemas.microsoft.com/office/powerpoint/2010/main" val="619000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n-US" dirty="0"/>
              <a:t>How to Carry Out Stakeholder Power Analysis</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Developing the purposes and procedures of the analysis.</a:t>
            </a:r>
          </a:p>
          <a:p>
            <a:pPr>
              <a:lnSpc>
                <a:spcPct val="150000"/>
              </a:lnSpc>
            </a:pPr>
            <a:r>
              <a:rPr lang="en-US" sz="2400" dirty="0">
                <a:latin typeface="Times New Roman" pitchFamily="18" charset="0"/>
                <a:cs typeface="Times New Roman" pitchFamily="18" charset="0"/>
              </a:rPr>
              <a:t>Have initial understanding of the system</a:t>
            </a:r>
          </a:p>
          <a:p>
            <a:pPr>
              <a:lnSpc>
                <a:spcPct val="150000"/>
              </a:lnSpc>
            </a:pPr>
            <a:r>
              <a:rPr lang="en-US" sz="2400" dirty="0">
                <a:latin typeface="Times New Roman" pitchFamily="18" charset="0"/>
                <a:cs typeface="Times New Roman" pitchFamily="18" charset="0"/>
              </a:rPr>
              <a:t>Identify the key stakeholders (</a:t>
            </a:r>
            <a:r>
              <a:rPr lang="en-US" sz="2400" dirty="0" err="1">
                <a:latin typeface="Times New Roman" pitchFamily="18" charset="0"/>
                <a:cs typeface="Times New Roman" pitchFamily="18" charset="0"/>
              </a:rPr>
              <a:t>Nath</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et al</a:t>
            </a:r>
            <a:r>
              <a:rPr lang="en-US" sz="2400" dirty="0">
                <a:latin typeface="Times New Roman" pitchFamily="18" charset="0"/>
                <a:cs typeface="Times New Roman" pitchFamily="18" charset="0"/>
              </a:rPr>
              <a:t>., 2010).</a:t>
            </a:r>
          </a:p>
          <a:p>
            <a:pPr>
              <a:lnSpc>
                <a:spcPct val="150000"/>
              </a:lnSpc>
            </a:pPr>
            <a:r>
              <a:rPr lang="en-US" sz="2400" dirty="0">
                <a:latin typeface="Times New Roman" pitchFamily="18" charset="0"/>
                <a:cs typeface="Times New Roman" pitchFamily="18" charset="0"/>
              </a:rPr>
              <a:t>Investigate on the interests of the stakeholders, their characteristics and their circumstances.</a:t>
            </a:r>
          </a:p>
        </p:txBody>
      </p:sp>
    </p:spTree>
    <p:extLst>
      <p:ext uri="{BB962C8B-B14F-4D97-AF65-F5344CB8AC3E}">
        <p14:creationId xmlns:p14="http://schemas.microsoft.com/office/powerpoint/2010/main" val="294607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Conflicts and stakeholders</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Legal community v employees</a:t>
            </a:r>
          </a:p>
          <a:p>
            <a:pPr>
              <a:lnSpc>
                <a:spcPct val="150000"/>
              </a:lnSpc>
            </a:pPr>
            <a:r>
              <a:rPr lang="en-US" sz="2400" dirty="0">
                <a:latin typeface="Times New Roman" pitchFamily="18" charset="0"/>
                <a:cs typeface="Times New Roman" pitchFamily="18" charset="0"/>
              </a:rPr>
              <a:t>Suppliers v customers</a:t>
            </a:r>
          </a:p>
          <a:p>
            <a:pPr>
              <a:lnSpc>
                <a:spcPct val="150000"/>
              </a:lnSpc>
            </a:pPr>
            <a:r>
              <a:rPr lang="en-US" sz="2400" dirty="0">
                <a:latin typeface="Times New Roman" pitchFamily="18" charset="0"/>
                <a:cs typeface="Times New Roman" pitchFamily="18" charset="0"/>
              </a:rPr>
              <a:t>Government v owners</a:t>
            </a:r>
          </a:p>
          <a:p>
            <a:pPr>
              <a:lnSpc>
                <a:spcPct val="150000"/>
              </a:lnSpc>
            </a:pPr>
            <a:r>
              <a:rPr lang="en-US" sz="2400" dirty="0">
                <a:latin typeface="Times New Roman" pitchFamily="18" charset="0"/>
                <a:cs typeface="Times New Roman" pitchFamily="18" charset="0"/>
              </a:rPr>
              <a:t>Pressure groups v suppliers</a:t>
            </a:r>
          </a:p>
          <a:p>
            <a:pPr>
              <a:lnSpc>
                <a:spcPct val="150000"/>
              </a:lnSpc>
            </a:pPr>
            <a:r>
              <a:rPr lang="en-US" sz="2400" dirty="0">
                <a:latin typeface="Times New Roman" pitchFamily="18" charset="0"/>
                <a:cs typeface="Times New Roman" pitchFamily="18" charset="0"/>
              </a:rPr>
              <a:t>Managers v shareholders</a:t>
            </a:r>
          </a:p>
        </p:txBody>
      </p:sp>
    </p:spTree>
    <p:extLst>
      <p:ext uri="{BB962C8B-B14F-4D97-AF65-F5344CB8AC3E}">
        <p14:creationId xmlns:p14="http://schemas.microsoft.com/office/powerpoint/2010/main" val="4136338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a:t>Conti…</a:t>
            </a:r>
          </a:p>
        </p:txBody>
      </p:sp>
      <p:sp>
        <p:nvSpPr>
          <p:cNvPr id="3" name="Content Placeholder 2"/>
          <p:cNvSpPr>
            <a:spLocks noGrp="1"/>
          </p:cNvSpPr>
          <p:nvPr>
            <p:ph idx="4294967295"/>
          </p:nvPr>
        </p:nvSpPr>
        <p:spPr>
          <a:xfrm>
            <a:off x="0" y="1600200"/>
            <a:ext cx="8229600" cy="4525963"/>
          </a:xfrm>
        </p:spPr>
        <p:txBody>
          <a:bodyPr>
            <a:normAutofit/>
          </a:bodyPr>
          <a:lstStyle/>
          <a:p>
            <a:pPr>
              <a:lnSpc>
                <a:spcPct val="150000"/>
              </a:lnSpc>
            </a:pPr>
            <a:r>
              <a:rPr lang="en-US" sz="2400" dirty="0">
                <a:latin typeface="Times New Roman" pitchFamily="18" charset="0"/>
                <a:cs typeface="Times New Roman" pitchFamily="18" charset="0"/>
              </a:rPr>
              <a:t>Local community against expansion of the business, employees need job security.</a:t>
            </a:r>
          </a:p>
          <a:p>
            <a:pPr>
              <a:lnSpc>
                <a:spcPct val="150000"/>
              </a:lnSpc>
            </a:pPr>
            <a:r>
              <a:rPr lang="en-US" sz="2400" dirty="0">
                <a:latin typeface="Times New Roman" pitchFamily="18" charset="0"/>
                <a:cs typeface="Times New Roman" pitchFamily="18" charset="0"/>
              </a:rPr>
              <a:t>Shareholders need high dividends, managers want to use profits for their investments</a:t>
            </a:r>
          </a:p>
          <a:p>
            <a:pPr>
              <a:lnSpc>
                <a:spcPct val="150000"/>
              </a:lnSpc>
            </a:pPr>
            <a:r>
              <a:rPr lang="en-US" sz="2400" dirty="0">
                <a:latin typeface="Times New Roman" pitchFamily="18" charset="0"/>
                <a:cs typeface="Times New Roman" pitchFamily="18" charset="0"/>
              </a:rPr>
              <a:t>Suppliers want high prices for the supply of goods.</a:t>
            </a:r>
          </a:p>
          <a:p>
            <a:pPr>
              <a:lnSpc>
                <a:spcPct val="150000"/>
              </a:lnSpc>
            </a:pPr>
            <a:r>
              <a:rPr lang="en-US" sz="2400" dirty="0">
                <a:latin typeface="Times New Roman" pitchFamily="18" charset="0"/>
                <a:cs typeface="Times New Roman" pitchFamily="18" charset="0"/>
              </a:rPr>
              <a:t>Customers want low selling prices (McIntosh </a:t>
            </a:r>
            <a:r>
              <a:rPr lang="en-US" sz="2400" i="1" dirty="0">
                <a:latin typeface="Times New Roman" pitchFamily="18" charset="0"/>
                <a:cs typeface="Times New Roman" pitchFamily="18" charset="0"/>
              </a:rPr>
              <a:t>et al</a:t>
            </a:r>
            <a:r>
              <a:rPr lang="en-US" sz="2400" dirty="0">
                <a:latin typeface="Times New Roman" pitchFamily="18" charset="0"/>
                <a:cs typeface="Times New Roman" pitchFamily="18" charset="0"/>
              </a:rPr>
              <a:t>., 2015).</a:t>
            </a:r>
          </a:p>
        </p:txBody>
      </p:sp>
    </p:spTree>
    <p:extLst>
      <p:ext uri="{BB962C8B-B14F-4D97-AF65-F5344CB8AC3E}">
        <p14:creationId xmlns:p14="http://schemas.microsoft.com/office/powerpoint/2010/main" val="51544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n-US" dirty="0"/>
              <a:t>Methods for Measuring Organization Performance</a:t>
            </a:r>
          </a:p>
        </p:txBody>
      </p:sp>
      <p:sp>
        <p:nvSpPr>
          <p:cNvPr id="3" name="Content Placeholder 2"/>
          <p:cNvSpPr>
            <a:spLocks noGrp="1"/>
          </p:cNvSpPr>
          <p:nvPr>
            <p:ph idx="4294967295"/>
          </p:nvPr>
        </p:nvSpPr>
        <p:spPr>
          <a:xfrm>
            <a:off x="0" y="1600200"/>
            <a:ext cx="8229600" cy="4525963"/>
          </a:xfrm>
        </p:spPr>
        <p:txBody>
          <a:bodyPr>
            <a:normAutofit fontScale="92500" lnSpcReduction="10000"/>
          </a:bodyPr>
          <a:lstStyle/>
          <a:p>
            <a:pPr>
              <a:lnSpc>
                <a:spcPct val="150000"/>
              </a:lnSpc>
            </a:pPr>
            <a:r>
              <a:rPr lang="en-US" sz="2400" dirty="0">
                <a:latin typeface="Times New Roman" pitchFamily="18" charset="0"/>
                <a:cs typeface="Times New Roman" pitchFamily="18" charset="0"/>
              </a:rPr>
              <a:t>Profitability</a:t>
            </a:r>
          </a:p>
          <a:p>
            <a:pPr>
              <a:lnSpc>
                <a:spcPct val="150000"/>
              </a:lnSpc>
            </a:pPr>
            <a:r>
              <a:rPr lang="en-US" sz="2400" dirty="0">
                <a:latin typeface="Times New Roman" pitchFamily="18" charset="0"/>
                <a:cs typeface="Times New Roman" pitchFamily="18" charset="0"/>
              </a:rPr>
              <a:t>Market value and growth</a:t>
            </a:r>
          </a:p>
          <a:p>
            <a:pPr>
              <a:lnSpc>
                <a:spcPct val="150000"/>
              </a:lnSpc>
            </a:pPr>
            <a:r>
              <a:rPr lang="en-US" sz="2400" dirty="0">
                <a:latin typeface="Times New Roman" pitchFamily="18" charset="0"/>
                <a:cs typeface="Times New Roman" pitchFamily="18" charset="0"/>
              </a:rPr>
              <a:t>Productivity</a:t>
            </a:r>
          </a:p>
          <a:p>
            <a:pPr>
              <a:lnSpc>
                <a:spcPct val="150000"/>
              </a:lnSpc>
            </a:pPr>
            <a:r>
              <a:rPr lang="en-US" sz="2400" dirty="0">
                <a:latin typeface="Times New Roman" pitchFamily="18" charset="0"/>
                <a:cs typeface="Times New Roman" pitchFamily="18" charset="0"/>
              </a:rPr>
              <a:t>Employee satisfaction</a:t>
            </a:r>
          </a:p>
          <a:p>
            <a:pPr>
              <a:lnSpc>
                <a:spcPct val="150000"/>
              </a:lnSpc>
            </a:pPr>
            <a:r>
              <a:rPr lang="en-US" sz="2400" dirty="0">
                <a:latin typeface="Times New Roman" pitchFamily="18" charset="0"/>
                <a:cs typeface="Times New Roman" pitchFamily="18" charset="0"/>
              </a:rPr>
              <a:t>Consumer satisfaction</a:t>
            </a:r>
          </a:p>
          <a:p>
            <a:pPr>
              <a:lnSpc>
                <a:spcPct val="150000"/>
              </a:lnSpc>
            </a:pPr>
            <a:r>
              <a:rPr lang="en-US" sz="2400" dirty="0">
                <a:latin typeface="Times New Roman" pitchFamily="18" charset="0"/>
                <a:cs typeface="Times New Roman" pitchFamily="18" charset="0"/>
              </a:rPr>
              <a:t>Environmental performance</a:t>
            </a:r>
          </a:p>
          <a:p>
            <a:pPr>
              <a:lnSpc>
                <a:spcPct val="150000"/>
              </a:lnSpc>
            </a:pPr>
            <a:r>
              <a:rPr lang="en-US" sz="2400" dirty="0">
                <a:latin typeface="Times New Roman" pitchFamily="18" charset="0"/>
                <a:cs typeface="Times New Roman" pitchFamily="18" charset="0"/>
              </a:rPr>
              <a:t>Quality </a:t>
            </a:r>
          </a:p>
          <a:p>
            <a:pPr>
              <a:lnSpc>
                <a:spcPct val="150000"/>
              </a:lnSpc>
            </a:pPr>
            <a:r>
              <a:rPr lang="en-US" sz="2400" dirty="0">
                <a:latin typeface="Times New Roman" pitchFamily="18" charset="0"/>
                <a:cs typeface="Times New Roman" pitchFamily="18" charset="0"/>
              </a:rPr>
              <a:t>Innovation</a:t>
            </a:r>
          </a:p>
        </p:txBody>
      </p:sp>
    </p:spTree>
    <p:extLst>
      <p:ext uri="{BB962C8B-B14F-4D97-AF65-F5344CB8AC3E}">
        <p14:creationId xmlns:p14="http://schemas.microsoft.com/office/powerpoint/2010/main" val="2952931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182</TotalTime>
  <Words>1103</Words>
  <Application>Microsoft Office PowerPoint</Application>
  <PresentationFormat>On-screen Show (4:3)</PresentationFormat>
  <Paragraphs>84</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Stakeholders</vt:lpstr>
      <vt:lpstr>Stakeholders</vt:lpstr>
      <vt:lpstr>Types of Stakeholders</vt:lpstr>
      <vt:lpstr>Conti…</vt:lpstr>
      <vt:lpstr>Power and Influence</vt:lpstr>
      <vt:lpstr>How to Carry Out Stakeholder Power Analysis</vt:lpstr>
      <vt:lpstr>Conflicts and stakeholders</vt:lpstr>
      <vt:lpstr>Conti…</vt:lpstr>
      <vt:lpstr>Methods for Measuring Organization Performance</vt:lpstr>
      <vt:lpstr>Stakeholders Interests 1</vt:lpstr>
      <vt:lpstr>Stakeholder Interests 2</vt:lpstr>
      <vt:lpstr>References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nyoike31@gmail.com</cp:lastModifiedBy>
  <cp:revision>21</cp:revision>
  <dcterms:created xsi:type="dcterms:W3CDTF">2021-06-08T17:44:13Z</dcterms:created>
  <dcterms:modified xsi:type="dcterms:W3CDTF">2021-06-15T23:29:59Z</dcterms:modified>
</cp:coreProperties>
</file>