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1"/>
  </p:sldMasterIdLst>
  <p:sldIdLst>
    <p:sldId id="256" r:id="rId2"/>
    <p:sldId id="273" r:id="rId3"/>
    <p:sldId id="269" r:id="rId4"/>
    <p:sldId id="272" r:id="rId5"/>
    <p:sldId id="270" r:id="rId6"/>
    <p:sldId id="27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39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0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9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01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56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44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42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96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323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4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558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9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3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40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3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</p:sldLayoutIdLst>
  <mc:AlternateContent xmlns:mc="http://schemas.openxmlformats.org/markup-compatibility/2006" xmlns:p14="http://schemas.microsoft.com/office/powerpoint/2010/main">
    <mc:Choice Requires="p14">
      <p:transition p14:dur="150" advClick="0"/>
    </mc:Choice>
    <mc:Fallback xmlns="">
      <p:transition advClick="0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704851"/>
            <a:ext cx="9182100" cy="24003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STEREOTYPES</a:t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00451"/>
            <a:ext cx="6815669" cy="2419349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30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5000"/>
    </mc:Choice>
    <mc:Fallback xmlns="">
      <p:transition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851" y="624110"/>
            <a:ext cx="9656762" cy="747490"/>
          </a:xfrm>
          <a:noFill/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 of Minority and Majority groups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900" y="1371600"/>
            <a:ext cx="11303000" cy="4864100"/>
          </a:xfrm>
        </p:spPr>
        <p:txBody>
          <a:bodyPr numCol="2">
            <a:normAutofit/>
          </a:bodyPr>
          <a:lstStyle/>
          <a:p>
            <a:pPr marL="0" indent="0">
              <a:lnSpc>
                <a:spcPct val="220000"/>
              </a:lnSpc>
              <a:buNone/>
            </a:pPr>
            <a:endParaRPr lang="en-US" sz="10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20000"/>
              </a:lnSpc>
              <a:buNone/>
            </a:pPr>
            <a:endParaRPr lang="en-US" sz="10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</a:pPr>
            <a:endParaRPr lang="en-US" sz="10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988452"/>
              </p:ext>
            </p:extLst>
          </p:nvPr>
        </p:nvGraphicFramePr>
        <p:xfrm>
          <a:off x="863600" y="1460499"/>
          <a:ext cx="10807700" cy="5509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3850"/>
                <a:gridCol w="5403850"/>
              </a:tblGrid>
              <a:tr h="110163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Majority/Dominant group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Minority/Subordinate group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0163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yields more power in a certain place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Yields less power in a certain place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0163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Dominant over minority group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Subordinate to majority group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660807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Better treatment over their lives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Unequal treatment and distinguished by cultural and physical traits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42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Tm="12000"/>
    </mc:Choice>
    <mc:Fallback xmlns="">
      <p:transition advTm="1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851" y="624110"/>
            <a:ext cx="9656762" cy="747490"/>
          </a:xfrm>
          <a:noFill/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minorities </a:t>
            </a:r>
            <a:r>
              <a:rPr lang="en-US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internalize 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dominant ideologies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371600"/>
            <a:ext cx="10985190" cy="48641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Minorities develop behaviors, actions and beliefs that support racism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creates a system that undermines the power of minorities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and institutions of minorities unconsciously;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 white privilege and power and get rewarded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down upon other minorities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 smtClean="0"/>
          </a:p>
          <a:p>
            <a:pPr>
              <a:lnSpc>
                <a:spcPct val="150000"/>
              </a:lnSpc>
            </a:pPr>
            <a:endParaRPr lang="en-US" sz="2800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27500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Tm="12000"/>
    </mc:Choice>
    <mc:Fallback xmlns="">
      <p:transition advTm="1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851" y="624110"/>
            <a:ext cx="9656762" cy="747490"/>
          </a:xfrm>
          <a:noFill/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minorities </a:t>
            </a:r>
            <a:r>
              <a:rPr lang="en-US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internalize 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dominant ideologies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371600"/>
            <a:ext cx="10985190" cy="48641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Minorities compromise their own better judgment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undermine their creativity and perceive themselves as victims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trap themselves in an oppositional stance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Portray cognitive and emotional responses exposing themselves to psychopathology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 smtClean="0"/>
          </a:p>
          <a:p>
            <a:pPr>
              <a:lnSpc>
                <a:spcPct val="150000"/>
              </a:lnSpc>
            </a:pPr>
            <a:endParaRPr lang="en-US" sz="2800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48502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Tm="12000"/>
    </mc:Choice>
    <mc:Fallback xmlns="">
      <p:transition advTm="1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851" y="624110"/>
            <a:ext cx="9656762" cy="747490"/>
          </a:xfrm>
          <a:noFill/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styles &amp; frames of colorblindness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371600"/>
            <a:ext cx="10985190" cy="4864100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011902"/>
              </p:ext>
            </p:extLst>
          </p:nvPr>
        </p:nvGraphicFramePr>
        <p:xfrm>
          <a:off x="1079496" y="1638301"/>
          <a:ext cx="10552116" cy="4640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6058"/>
                <a:gridCol w="5276058"/>
              </a:tblGrid>
              <a:tr h="11326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 by Blacks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 by whites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618074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charm them as they seem to have magical qualities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Comfort them that they are not responsible for racism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618074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Derail them from tracking equality and freedom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en-US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Provides an intellectual way of navigating their dominance</a:t>
                      </a:r>
                      <a:endParaRPr lang="en-US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32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Tm="12000"/>
    </mc:Choice>
    <mc:Fallback xmlns="">
      <p:transition advTm="1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851" y="624110"/>
            <a:ext cx="9656762" cy="747490"/>
          </a:xfrm>
          <a:noFill/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371600"/>
            <a:ext cx="10985190" cy="48641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Williams DR, Mohamed SA. Discrimination and racial disparities in health:</a:t>
            </a:r>
          </a:p>
          <a:p>
            <a:pPr marL="800100" lvl="2" indent="0">
              <a:lnSpc>
                <a:spcPct val="200000"/>
              </a:lnSpc>
              <a:buNone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and needed research. Journal of Behavioral Medicine. 2009;20-47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Williams, R, H. (2004). The cultural contexts of collective action: Constraints,</a:t>
            </a:r>
          </a:p>
          <a:p>
            <a:pPr marL="800100" lvl="2" indent="0">
              <a:lnSpc>
                <a:spcPct val="200000"/>
              </a:lnSpc>
              <a:buNone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opportunities, and symbolic life of social movements. The Blackwell companion to social movements, 91-115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 smtClean="0"/>
          </a:p>
          <a:p>
            <a:pPr>
              <a:lnSpc>
                <a:spcPct val="150000"/>
              </a:lnSpc>
            </a:pPr>
            <a:endParaRPr lang="en-US" sz="2800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6102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Tm="12000"/>
    </mc:Choice>
    <mc:Fallback xmlns="">
      <p:transition advTm="12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695</TotalTime>
  <Words>239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Century Gothic</vt:lpstr>
      <vt:lpstr>Times New Roman</vt:lpstr>
      <vt:lpstr>Wingdings</vt:lpstr>
      <vt:lpstr>Wingdings 3</vt:lpstr>
      <vt:lpstr>Wisp</vt:lpstr>
      <vt:lpstr>EFFECTS OF STEREOTYPES </vt:lpstr>
      <vt:lpstr>Concept of Minority and Majority groups</vt:lpstr>
      <vt:lpstr>How minorities internalize dominant ideologies</vt:lpstr>
      <vt:lpstr>How minorities internalize dominant ideologies</vt:lpstr>
      <vt:lpstr>Use of styles &amp; frames of colorblindness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KEDOWA GRLS SEC SCHL</dc:creator>
  <cp:lastModifiedBy>vinny</cp:lastModifiedBy>
  <cp:revision>138</cp:revision>
  <dcterms:created xsi:type="dcterms:W3CDTF">2019-11-18T07:08:57Z</dcterms:created>
  <dcterms:modified xsi:type="dcterms:W3CDTF">2019-12-02T02:18:20Z</dcterms:modified>
</cp:coreProperties>
</file>