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3" r:id="rId5"/>
    <p:sldId id="258" r:id="rId6"/>
    <p:sldId id="264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0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2FEBA-FD2E-4E7F-8724-4EE49904B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E94B8-2817-474D-B570-D083D75CA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BFD38-414D-4E00-A406-642915D2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34549-44A4-4E77-B2CD-E0A2260E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01A1E-EDEF-4C7E-8DC4-B45A83B9F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2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B412-A841-4893-AF00-9ADE2A01A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6C77-0B44-4AF0-A322-CD1B03527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40ED4-2B5F-450A-8342-8E139605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95B0F-B1AA-4BDD-ACF1-6A177FB7F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FCC03-5E68-4B1D-B890-97F96E5D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3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944D4-EE35-4613-80EB-F0AA9440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BBBE7-4249-4C45-8BED-BAC490DB0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BC080-034F-48E7-987D-3A59D199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D5B74-2EDE-416C-B51A-7840FC8D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4B58B-923E-4CF5-BDA4-664A75D1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7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BF8B-9BA5-40AD-ABD3-4C7773BC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EAE06-5D75-4C69-9713-1C27AA75D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942A-238F-4A05-B059-98FFB8199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B992A-BDE1-4C96-9E46-78D58054F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2AE2A-98E3-4436-9890-34B7FBE5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0107A-9293-43C9-8A6A-55CEEBBD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3382-D4BD-4111-B53D-542509D9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5EA84-3922-4799-8582-2CD21985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A67CD-6EC7-496B-A88A-598DBCF4E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6C576-72C5-41A5-9EA7-083368CAF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2E636-9CEA-47D8-980F-CE5B923EB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6184A0-4651-409A-A4C3-78A0545D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417A4-8282-42B8-A1BE-831BC65CE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B5754A-59C9-491F-9ADE-D09B312BB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2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C19F6-B2ED-4927-9663-2602D85C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040611-B69A-4A4E-B961-3B36F730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EBCD4-4929-4F4C-B4CF-DC183E3B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99DAF-E150-48FD-B2F6-BBBFE270E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5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D2097-B391-448F-9BF6-117357D85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F349FF-E3C7-48D6-BA8E-B0ED2BD9C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5BD7F-9E07-4C10-B2DA-EF745EE1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9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9AEA-67EC-4B54-B25A-029E7B3F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3B41-9AF7-4BC0-948F-8029BC7D0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572F7-06C7-430B-908F-235A89894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A169A-E4BF-424D-8F59-85BD95DC7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ED1C6-BF8E-4DA4-9F0D-499E0FBE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D8ABE-1E1B-480E-AA6F-00DB05FDE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69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AA874-DE5A-4041-86B0-36B116E9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489B1-A962-4866-9009-0558684ED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7CB2A-3241-4479-BE5C-24B260316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A5848-2F9C-4BA3-AB78-2B7A057E7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46675-B040-49D7-BBC7-4D852D6C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1EF6B-0C12-4E74-9A32-F57F4323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1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51A6-CC0F-4185-A9E6-201A5C87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C466C-75F3-4560-AB89-09444AEBF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53C21-5998-4AD0-B236-F3ED97EB5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45508-4B9B-4990-8A04-C37EF3D0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04EC7-ABC3-46E2-B932-377D6B9B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2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BE4C0-9F39-4FC2-9C48-99096F7A0D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34E77-91B2-4CA3-AE3D-72877F51B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8AF86-0BE8-459F-B8EB-99AB7AC26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13A0F-32CC-408B-8AC4-81410FB74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BCCBA-113C-4903-8469-20F966AA0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64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7B664-FAD3-402F-A6D4-FBC2F587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60BEF-A881-4119-B6E3-C52C39C6D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D15B1-B692-400D-BA3D-1B529E2EA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F010E-2754-4783-88D3-E689678790AB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F016B-99F2-4A1D-AA3F-C86081A0E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CBE99-269B-491F-9DE6-B0B85511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D8182-1F57-4535-A4C5-0403E5FCB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8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7AAE6-1265-4DB5-86EF-A389CA3468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Still Life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22E0C-3D62-490C-A5AE-308A2CE9C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Thom Gunn</a:t>
            </a:r>
          </a:p>
        </p:txBody>
      </p:sp>
    </p:spTree>
    <p:extLst>
      <p:ext uri="{BB962C8B-B14F-4D97-AF65-F5344CB8AC3E}">
        <p14:creationId xmlns:p14="http://schemas.microsoft.com/office/powerpoint/2010/main" val="1037053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064A-6D27-4989-ABF9-FA7C374D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Context:</a:t>
            </a:r>
            <a:r>
              <a:rPr lang="en-US" dirty="0"/>
              <a:t> The devastating AIDS crisis of 1980s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D353AE-683B-4BE9-B38A-F44149AAC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1843" y="1620062"/>
            <a:ext cx="677117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6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5A62-4A5C-446C-8473-D0898CFB0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5" y="70885"/>
            <a:ext cx="11290005" cy="1619804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 angle of his head,</a:t>
            </a:r>
            <a:br>
              <a:rPr lang="en-US" dirty="0"/>
            </a:br>
            <a:r>
              <a:rPr lang="en-US" b="1" dirty="0"/>
              <a:t>Arrested and reared back</a:t>
            </a:r>
            <a:br>
              <a:rPr lang="en-US" dirty="0"/>
            </a:br>
            <a:r>
              <a:rPr lang="en-US" dirty="0"/>
              <a:t>On the crisp field of bed,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49770-C317-4334-A8D4-9B8FA1933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563" y="1899684"/>
            <a:ext cx="11148237" cy="480591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suggesting a horse risen on its hind legs</a:t>
            </a:r>
          </a:p>
          <a:p>
            <a:endParaRPr lang="en-US" b="1" dirty="0"/>
          </a:p>
          <a:p>
            <a:r>
              <a:rPr lang="en-US" b="1" dirty="0"/>
              <a:t>Rearing</a:t>
            </a:r>
            <a:r>
              <a:rPr lang="en-US" dirty="0"/>
              <a:t> occurs when a horse or </a:t>
            </a:r>
          </a:p>
          <a:p>
            <a:r>
              <a:rPr lang="en-US" dirty="0"/>
              <a:t>other equine "stands up" on its hind </a:t>
            </a:r>
          </a:p>
          <a:p>
            <a:r>
              <a:rPr lang="en-US" dirty="0"/>
              <a:t>legs with the forelegs off the ground. </a:t>
            </a:r>
          </a:p>
          <a:p>
            <a:r>
              <a:rPr lang="en-US" dirty="0"/>
              <a:t>Rearing may be linked to </a:t>
            </a:r>
            <a:r>
              <a:rPr lang="en-US" b="1" dirty="0"/>
              <a:t>fright,</a:t>
            </a:r>
            <a:r>
              <a:rPr lang="en-US" dirty="0"/>
              <a:t> </a:t>
            </a:r>
          </a:p>
          <a:p>
            <a:r>
              <a:rPr lang="en-US" dirty="0"/>
              <a:t>aggression, excitement, disobedience, </a:t>
            </a:r>
          </a:p>
          <a:p>
            <a:r>
              <a:rPr lang="en-US" b="1" dirty="0"/>
              <a:t>or pain</a:t>
            </a:r>
            <a:r>
              <a:rPr lang="en-US" dirty="0"/>
              <a:t>. It is not uncommon to see </a:t>
            </a:r>
          </a:p>
          <a:p>
            <a:r>
              <a:rPr lang="en-US" dirty="0"/>
              <a:t>stallions rearing in the wild when </a:t>
            </a:r>
          </a:p>
          <a:p>
            <a:r>
              <a:rPr lang="en-US" dirty="0"/>
              <a:t>they fight, while striking at their </a:t>
            </a:r>
          </a:p>
          <a:p>
            <a:r>
              <a:rPr lang="en-US" dirty="0"/>
              <a:t>opponent with their front legs.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94641-021A-4A5E-896E-E2EDA320F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706" y="0"/>
            <a:ext cx="3227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4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F1BDD-87B4-48E5-B968-BF38B7B0F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07" y="1"/>
            <a:ext cx="11297093" cy="681036"/>
          </a:xfrm>
        </p:spPr>
        <p:txBody>
          <a:bodyPr>
            <a:normAutofit fontScale="90000"/>
          </a:bodyPr>
          <a:lstStyle/>
          <a:p>
            <a:r>
              <a:rPr lang="en-US" dirty="0"/>
              <a:t>This is the rhythm you are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80443-674E-401D-9B95-B4FD52FBA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347330"/>
            <a:ext cx="12255795" cy="65106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 x   </a:t>
            </a:r>
            <a:r>
              <a:rPr lang="en-US" dirty="0" err="1"/>
              <a:t>x</a:t>
            </a:r>
            <a:r>
              <a:rPr lang="en-US" dirty="0"/>
              <a:t>          /      /           x     /</a:t>
            </a:r>
          </a:p>
          <a:p>
            <a:r>
              <a:rPr lang="en-US" dirty="0"/>
              <a:t>I shall | not soon | forget               Note: ADV, VERBS, ADJ, NOUNS stressed</a:t>
            </a:r>
          </a:p>
          <a:p>
            <a:endParaRPr lang="en-US" dirty="0"/>
          </a:p>
          <a:p>
            <a:r>
              <a:rPr lang="en-US" dirty="0"/>
              <a:t>X         /      x       /      x      /</a:t>
            </a:r>
          </a:p>
          <a:p>
            <a:r>
              <a:rPr lang="en-US" dirty="0"/>
              <a:t>The grey| </a:t>
            </a:r>
            <a:r>
              <a:rPr lang="en-US" dirty="0" err="1"/>
              <a:t>ish</a:t>
            </a:r>
            <a:r>
              <a:rPr lang="en-US" dirty="0"/>
              <a:t>-yell| ow skin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X       /          x      /          x     /</a:t>
            </a:r>
          </a:p>
          <a:p>
            <a:r>
              <a:rPr lang="en-US" dirty="0"/>
              <a:t>To which | the face | had set:    </a:t>
            </a:r>
            <a:r>
              <a:rPr lang="en-US" dirty="0">
                <a:sym typeface="Wingdings" panose="05000000000000000000" pitchFamily="2" charset="2"/>
              </a:rPr>
              <a:t></a:t>
            </a:r>
            <a:r>
              <a:rPr lang="en-US" dirty="0"/>
              <a:t> auxiliary verb doesn’t get a stress. Not main verb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/          /          /     x       </a:t>
            </a:r>
            <a:r>
              <a:rPr lang="en-US" dirty="0" err="1"/>
              <a:t>x</a:t>
            </a:r>
            <a:r>
              <a:rPr lang="en-US" dirty="0"/>
              <a:t>     </a:t>
            </a:r>
            <a:r>
              <a:rPr lang="en-US" dirty="0" err="1"/>
              <a:t>x</a:t>
            </a:r>
            <a:endParaRPr lang="en-US" dirty="0"/>
          </a:p>
          <a:p>
            <a:r>
              <a:rPr lang="en-US" dirty="0"/>
              <a:t>Lids tight: | nothing | of his,       </a:t>
            </a:r>
            <a:r>
              <a:rPr lang="en-US" dirty="0">
                <a:sym typeface="Wingdings" panose="05000000000000000000" pitchFamily="2" charset="2"/>
              </a:rPr>
              <a:t> his is a pronoun, so not stressed….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/            x       </a:t>
            </a:r>
            <a:r>
              <a:rPr lang="en-US" dirty="0" err="1">
                <a:sym typeface="Wingdings" panose="05000000000000000000" pitchFamily="2" charset="2"/>
              </a:rPr>
              <a:t>x</a:t>
            </a:r>
            <a:r>
              <a:rPr lang="en-US" dirty="0">
                <a:sym typeface="Wingdings" panose="05000000000000000000" pitchFamily="2" charset="2"/>
              </a:rPr>
              <a:t>      /      x    </a:t>
            </a:r>
            <a:r>
              <a:rPr lang="en-US" dirty="0" err="1">
                <a:sym typeface="Wingdings" panose="05000000000000000000" pitchFamily="2" charset="2"/>
              </a:rPr>
              <a:t>x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Played on | the sur| faces.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0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8677A-9150-4A2F-A691-1D29D714D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" y="1"/>
            <a:ext cx="11304181" cy="779720"/>
          </a:xfrm>
        </p:spPr>
        <p:txBody>
          <a:bodyPr/>
          <a:lstStyle/>
          <a:p>
            <a:r>
              <a:rPr lang="en-US" dirty="0"/>
              <a:t>Plot Summary: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BDFBD-776E-4D07-9088-369A2B6C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4902"/>
            <a:ext cx="11353800" cy="58230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Stanza 1: </a:t>
            </a:r>
            <a:r>
              <a:rPr lang="en-US" b="1" dirty="0"/>
              <a:t>No metaphors.</a:t>
            </a:r>
            <a:r>
              <a:rPr lang="en-US" dirty="0"/>
              <a:t> Adjectives descriptive rather than comparative. Face of the patient sets into stillness. No sign of life. But there is still life in the dying man.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Stanza 2: </a:t>
            </a:r>
            <a:r>
              <a:rPr lang="en-US" b="1" dirty="0"/>
              <a:t>Metaphoric image (of humiliation)</a:t>
            </a:r>
            <a:r>
              <a:rPr lang="en-US" dirty="0"/>
              <a:t>: </a:t>
            </a:r>
            <a:r>
              <a:rPr lang="en-US" b="1" dirty="0"/>
              <a:t>suggesting a horse risen on its hind legs. </a:t>
            </a:r>
            <a:r>
              <a:rPr lang="en-US" dirty="0"/>
              <a:t>Body of the patient paralyzed in this position. Survival, continued breathing depends on contortion (contorting one’s body and head): “It was an obscure knack” (obscure knack = grotesque trick).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Stanza 3: </a:t>
            </a:r>
            <a:r>
              <a:rPr lang="en-US" b="1" dirty="0"/>
              <a:t>Metaphoric image: dire</a:t>
            </a:r>
            <a:r>
              <a:rPr lang="en-US" dirty="0"/>
              <a:t> </a:t>
            </a:r>
            <a:r>
              <a:rPr lang="en-US" b="1" dirty="0"/>
              <a:t>materiality of this frozen image: </a:t>
            </a:r>
            <a:r>
              <a:rPr lang="en-US" dirty="0"/>
              <a:t>“The tube his mouth enclosed /In an astonished O.”  Language itself as trope, as the metaphor. Invoking our senses (feeling of gagging). Humiliation of modern way of dying: unacceptable position of powerlessness: neither accept or reject the ventilator tube in the mouth.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16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FCE1-04E8-45F3-A82E-B14584896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1: Poetry is speech and breath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7396-2493-4C6A-B071-B8319916B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Gunn’s task to speak for the afflicted (sick with AIDS)</a:t>
            </a:r>
          </a:p>
          <a:p>
            <a:endParaRPr lang="en-US" dirty="0"/>
          </a:p>
          <a:p>
            <a:r>
              <a:rPr lang="en-US" dirty="0"/>
              <a:t> whose incapacity to speak, or even breathe on their own, </a:t>
            </a:r>
          </a:p>
          <a:p>
            <a:endParaRPr lang="en-US" dirty="0"/>
          </a:p>
          <a:p>
            <a:r>
              <a:rPr lang="en-US" dirty="0"/>
              <a:t>literalizes the way in which he must presume to speak for them.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9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C3021-A45B-4165-987B-FC5DC5B3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2: Language itself as trope (metaphor)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4C74B-6B71-4C58-9983-4C8C03EBE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Metaphoric inscription of AIDS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Works because it speaks to (invokes) our senses</a:t>
            </a:r>
          </a:p>
        </p:txBody>
      </p:sp>
    </p:spTree>
    <p:extLst>
      <p:ext uri="{BB962C8B-B14F-4D97-AF65-F5344CB8AC3E}">
        <p14:creationId xmlns:p14="http://schemas.microsoft.com/office/powerpoint/2010/main" val="451630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397E-4B17-4F8F-8199-100F3559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Border region between life and death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07591-5B28-48B5-B623-7CA2AF182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Still Life</a:t>
            </a:r>
          </a:p>
        </p:txBody>
      </p:sp>
    </p:spTree>
    <p:extLst>
      <p:ext uri="{BB962C8B-B14F-4D97-AF65-F5344CB8AC3E}">
        <p14:creationId xmlns:p14="http://schemas.microsoft.com/office/powerpoint/2010/main" val="2214493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8086-F04F-4525-AAEF-E644044B4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14" y="49619"/>
            <a:ext cx="11596578" cy="1084521"/>
          </a:xfrm>
        </p:spPr>
        <p:txBody>
          <a:bodyPr/>
          <a:lstStyle/>
          <a:p>
            <a:r>
              <a:rPr lang="en-US" dirty="0"/>
              <a:t>Theme 4: </a:t>
            </a:r>
            <a:r>
              <a:rPr lang="en-US" b="1" u="sng" dirty="0"/>
              <a:t>Humiliation</a:t>
            </a:r>
            <a:r>
              <a:rPr lang="en-US" b="1" dirty="0"/>
              <a:t> of the modern way of dying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3209B-A5EA-4145-9600-11BF4ED18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4000"/>
            <a:ext cx="11353800" cy="4652963"/>
          </a:xfrm>
        </p:spPr>
        <p:txBody>
          <a:bodyPr/>
          <a:lstStyle/>
          <a:p>
            <a:r>
              <a:rPr lang="en-US" dirty="0"/>
              <a:t>To be put into what should be an unacceptable position of powerlessness (3 Stanza): </a:t>
            </a:r>
          </a:p>
        </p:txBody>
      </p:sp>
    </p:spTree>
    <p:extLst>
      <p:ext uri="{BB962C8B-B14F-4D97-AF65-F5344CB8AC3E}">
        <p14:creationId xmlns:p14="http://schemas.microsoft.com/office/powerpoint/2010/main" val="4243922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363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Still Life</vt:lpstr>
      <vt:lpstr>Context: The devastating AIDS crisis of 1980s</vt:lpstr>
      <vt:lpstr>“The angle of his head, Arrested and reared back On the crisp field of bed, </vt:lpstr>
      <vt:lpstr>This is the rhythm you are hearing</vt:lpstr>
      <vt:lpstr>Plot Summary:</vt:lpstr>
      <vt:lpstr>Theme 1: Poetry is speech and breath</vt:lpstr>
      <vt:lpstr>Theme 2: Language itself as trope (metaphor)</vt:lpstr>
      <vt:lpstr>Theme 3: Border region between life and death</vt:lpstr>
      <vt:lpstr>Theme 4: Humiliation of the modern way of dying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Missing</dc:title>
  <dc:creator>Raza Hasan</dc:creator>
  <cp:lastModifiedBy>Raza Hasan</cp:lastModifiedBy>
  <cp:revision>24</cp:revision>
  <dcterms:created xsi:type="dcterms:W3CDTF">2020-05-22T04:49:23Z</dcterms:created>
  <dcterms:modified xsi:type="dcterms:W3CDTF">2020-05-22T14:41:27Z</dcterms:modified>
</cp:coreProperties>
</file>