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61" r:id="rId5"/>
    <p:sldId id="262" r:id="rId6"/>
    <p:sldId id="263" r:id="rId7"/>
    <p:sldId id="264" r:id="rId8"/>
    <p:sldId id="258" r:id="rId9"/>
    <p:sldId id="259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08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8B0CE-1A4D-474D-A01B-2BBE57D644E4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DF6EA-E3C8-4696-AE53-FC1F82114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179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8B0CE-1A4D-474D-A01B-2BBE57D644E4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DF6EA-E3C8-4696-AE53-FC1F82114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445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8B0CE-1A4D-474D-A01B-2BBE57D644E4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DF6EA-E3C8-4696-AE53-FC1F82114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681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8B0CE-1A4D-474D-A01B-2BBE57D644E4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DF6EA-E3C8-4696-AE53-FC1F82114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153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8B0CE-1A4D-474D-A01B-2BBE57D644E4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DF6EA-E3C8-4696-AE53-FC1F82114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264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8B0CE-1A4D-474D-A01B-2BBE57D644E4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DF6EA-E3C8-4696-AE53-FC1F82114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102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8B0CE-1A4D-474D-A01B-2BBE57D644E4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DF6EA-E3C8-4696-AE53-FC1F82114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78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8B0CE-1A4D-474D-A01B-2BBE57D644E4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DF6EA-E3C8-4696-AE53-FC1F82114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297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8B0CE-1A4D-474D-A01B-2BBE57D644E4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DF6EA-E3C8-4696-AE53-FC1F82114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711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8B0CE-1A4D-474D-A01B-2BBE57D644E4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DF6EA-E3C8-4696-AE53-FC1F82114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259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8B0CE-1A4D-474D-A01B-2BBE57D644E4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DF6EA-E3C8-4696-AE53-FC1F82114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305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38B0CE-1A4D-474D-A01B-2BBE57D644E4}" type="datetimeFigureOut">
              <a:rPr lang="en-US" smtClean="0"/>
              <a:t>4/3/2019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DF6EA-E3C8-4696-AE53-FC1F82114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506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Arial Black" pitchFamily="34" charset="0"/>
              </a:rPr>
              <a:t>THE CONTROVERSY SURROUNDING </a:t>
            </a:r>
            <a:br>
              <a:rPr lang="en-US" sz="2400" dirty="0" smtClean="0">
                <a:latin typeface="Arial Black" pitchFamily="34" charset="0"/>
              </a:rPr>
            </a:br>
            <a:r>
              <a:rPr lang="en-US" sz="2400" dirty="0" smtClean="0">
                <a:latin typeface="Arial Black" pitchFamily="34" charset="0"/>
              </a:rPr>
              <a:t>THE NYPD’S USE OF </a:t>
            </a:r>
            <a:br>
              <a:rPr lang="en-US" sz="2400" dirty="0" smtClean="0">
                <a:latin typeface="Arial Black" pitchFamily="34" charset="0"/>
              </a:rPr>
            </a:br>
            <a:r>
              <a:rPr lang="en-US" sz="2400" dirty="0" smtClean="0">
                <a:latin typeface="Arial Black" pitchFamily="34" charset="0"/>
              </a:rPr>
              <a:t>STOP, QUESTION AND FRISK TACTICS</a:t>
            </a:r>
            <a:endParaRPr lang="en-US" sz="2400" dirty="0">
              <a:latin typeface="Arial Black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Prof. Andrew </a:t>
            </a:r>
            <a:r>
              <a:rPr lang="en-US" dirty="0" err="1" smtClean="0">
                <a:solidFill>
                  <a:srgbClr val="FF0000"/>
                </a:solidFill>
              </a:rPr>
              <a:t>Karmen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Sociology Department, John Jay College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5763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rial Black" pitchFamily="34" charset="0"/>
              </a:rPr>
              <a:t>WHAT MIGHT BE THE SOLUTION </a:t>
            </a:r>
            <a:br>
              <a:rPr lang="en-US" sz="2800" dirty="0" smtClean="0">
                <a:latin typeface="Arial Black" pitchFamily="34" charset="0"/>
              </a:rPr>
            </a:br>
            <a:r>
              <a:rPr lang="en-US" sz="2800" dirty="0" smtClean="0">
                <a:latin typeface="Arial Black" pitchFamily="34" charset="0"/>
              </a:rPr>
              <a:t>TO RESOLVE THIS CONTROVERSY?</a:t>
            </a:r>
            <a:endParaRPr lang="en-US" sz="2800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Don’t carry out so many </a:t>
            </a:r>
            <a:r>
              <a:rPr lang="en-US" dirty="0" smtClean="0">
                <a:solidFill>
                  <a:srgbClr val="FF0000"/>
                </a:solidFill>
              </a:rPr>
              <a:t>stops-and-frisks.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 Use </a:t>
            </a:r>
            <a:r>
              <a:rPr lang="en-US" dirty="0" smtClean="0">
                <a:solidFill>
                  <a:srgbClr val="FF0000"/>
                </a:solidFill>
              </a:rPr>
              <a:t>CPR when stopping New Yorkers.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Instruct officers to stop ordering suspects to empty their pockets to catch them with marihuana.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3692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Black" pitchFamily="34" charset="0"/>
              </a:rPr>
              <a:t>WHAT </a:t>
            </a:r>
            <a:r>
              <a:rPr lang="en-US" dirty="0" smtClean="0">
                <a:latin typeface="Arial Black" pitchFamily="34" charset="0"/>
              </a:rPr>
              <a:t>ARE</a:t>
            </a:r>
            <a:r>
              <a:rPr lang="en-US" dirty="0" smtClean="0">
                <a:latin typeface="Arial Black" pitchFamily="34" charset="0"/>
              </a:rPr>
              <a:t> THE GOALS?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i="1" dirty="0" smtClean="0">
                <a:solidFill>
                  <a:srgbClr val="FF0000"/>
                </a:solidFill>
              </a:rPr>
              <a:t>Reduce g</a:t>
            </a:r>
            <a:r>
              <a:rPr lang="en-US" sz="4400" i="1" dirty="0" smtClean="0">
                <a:solidFill>
                  <a:srgbClr val="FF0000"/>
                </a:solidFill>
              </a:rPr>
              <a:t>un violence </a:t>
            </a:r>
          </a:p>
          <a:p>
            <a:pPr marL="0" indent="0">
              <a:buNone/>
            </a:pPr>
            <a:r>
              <a:rPr lang="en-US" sz="2800" i="1" dirty="0" smtClean="0">
                <a:solidFill>
                  <a:srgbClr val="0070C0"/>
                </a:solidFill>
              </a:rPr>
              <a:t>Deter would-be gunmen from going around armed </a:t>
            </a:r>
            <a:endParaRPr lang="en-US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4000" i="1" dirty="0" smtClean="0">
                <a:solidFill>
                  <a:srgbClr val="FF0000"/>
                </a:solidFill>
              </a:rPr>
              <a:t>Prevent crimes from being committed</a:t>
            </a:r>
          </a:p>
          <a:p>
            <a:pPr marL="0" indent="0">
              <a:buNone/>
            </a:pPr>
            <a:r>
              <a:rPr lang="en-US" i="1" dirty="0" smtClean="0">
                <a:solidFill>
                  <a:srgbClr val="0070C0"/>
                </a:solidFill>
              </a:rPr>
              <a:t>Take proactive or pre-emptive measures</a:t>
            </a:r>
            <a:endParaRPr lang="en-US" i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4000" i="1" dirty="0" smtClean="0">
                <a:solidFill>
                  <a:srgbClr val="FF0000"/>
                </a:solidFill>
              </a:rPr>
              <a:t>Solve crimes</a:t>
            </a:r>
          </a:p>
          <a:p>
            <a:pPr marL="0" indent="0">
              <a:buNone/>
            </a:pPr>
            <a:r>
              <a:rPr lang="en-US" i="1" dirty="0" smtClean="0">
                <a:solidFill>
                  <a:srgbClr val="0070C0"/>
                </a:solidFill>
              </a:rPr>
              <a:t>Catch individuals who are wanted </a:t>
            </a:r>
            <a:endParaRPr lang="en-US" i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244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rial Black" pitchFamily="34" charset="0"/>
              </a:rPr>
              <a:t>WHEN AND WHERE </a:t>
            </a:r>
            <a:br>
              <a:rPr lang="en-US" sz="2800" dirty="0" smtClean="0">
                <a:latin typeface="Arial Black" pitchFamily="34" charset="0"/>
              </a:rPr>
            </a:br>
            <a:r>
              <a:rPr lang="en-US" sz="2800" dirty="0" smtClean="0">
                <a:latin typeface="Arial Black" pitchFamily="34" charset="0"/>
              </a:rPr>
              <a:t>DO STOPS-AND-FRISKS TAKE PLACE?</a:t>
            </a:r>
            <a:endParaRPr lang="en-US" sz="2800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Every day in New York City, and in cities around the country, police officers </a:t>
            </a:r>
            <a:r>
              <a:rPr lang="en-US" dirty="0" smtClean="0">
                <a:solidFill>
                  <a:srgbClr val="FF0000"/>
                </a:solidFill>
              </a:rPr>
              <a:t>stop, question</a:t>
            </a:r>
            <a:r>
              <a:rPr lang="en-US" dirty="0">
                <a:solidFill>
                  <a:srgbClr val="FF0000"/>
                </a:solidFill>
              </a:rPr>
              <a:t>, and sometimes frisk people as part of their routine patrol duties. 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Police stops occur </a:t>
            </a:r>
            <a:r>
              <a:rPr lang="en-US" dirty="0">
                <a:solidFill>
                  <a:srgbClr val="FF0000"/>
                </a:solidFill>
              </a:rPr>
              <a:t>in a variety of places—on city sidewalks, outside apartment buildings, and in </a:t>
            </a:r>
            <a:r>
              <a:rPr lang="en-US" dirty="0" smtClean="0">
                <a:solidFill>
                  <a:srgbClr val="FF0000"/>
                </a:solidFill>
              </a:rPr>
              <a:t>the subway</a:t>
            </a:r>
            <a:r>
              <a:rPr lang="en-US" dirty="0">
                <a:solidFill>
                  <a:srgbClr val="FF0000"/>
                </a:solidFill>
              </a:rPr>
              <a:t>. 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People </a:t>
            </a:r>
            <a:r>
              <a:rPr lang="en-US" dirty="0">
                <a:solidFill>
                  <a:srgbClr val="FF0000"/>
                </a:solidFill>
              </a:rPr>
              <a:t>are stopped on their way to work, coming home from school, on </a:t>
            </a:r>
            <a:r>
              <a:rPr lang="en-US" dirty="0" smtClean="0">
                <a:solidFill>
                  <a:srgbClr val="FF0000"/>
                </a:solidFill>
              </a:rPr>
              <a:t>their lunch </a:t>
            </a:r>
            <a:r>
              <a:rPr lang="en-US" dirty="0">
                <a:solidFill>
                  <a:srgbClr val="FF0000"/>
                </a:solidFill>
              </a:rPr>
              <a:t>break; they may be alone or accompanied by family or friends.</a:t>
            </a:r>
          </a:p>
        </p:txBody>
      </p:sp>
    </p:spTree>
    <p:extLst>
      <p:ext uri="{BB962C8B-B14F-4D97-AF65-F5344CB8AC3E}">
        <p14:creationId xmlns:p14="http://schemas.microsoft.com/office/powerpoint/2010/main" val="399999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5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5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100" dirty="0" smtClean="0">
                <a:latin typeface="Arial Black" pitchFamily="34" charset="0"/>
              </a:rPr>
              <a:t>WHAT DID THE U.S. SUPREME COURT SAY ABOUT </a:t>
            </a:r>
            <a:br>
              <a:rPr lang="en-US" sz="3100" dirty="0" smtClean="0">
                <a:latin typeface="Arial Black" pitchFamily="34" charset="0"/>
              </a:rPr>
            </a:br>
            <a:r>
              <a:rPr lang="en-US" sz="3100" dirty="0" smtClean="0">
                <a:latin typeface="Arial Black" pitchFamily="34" charset="0"/>
              </a:rPr>
              <a:t>STOP-QUESTION-AND-FRISK</a:t>
            </a:r>
            <a:r>
              <a:rPr lang="en-US" sz="3100" dirty="0" smtClean="0">
                <a:latin typeface="Arial Black" pitchFamily="34" charset="0"/>
              </a:rPr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The United States Supreme Court established a legal basis for officers to stop, question,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    and </a:t>
            </a:r>
            <a:r>
              <a:rPr lang="en-US" dirty="0">
                <a:solidFill>
                  <a:srgbClr val="FF0000"/>
                </a:solidFill>
              </a:rPr>
              <a:t>frisk citizens in its 1968 decision in the </a:t>
            </a:r>
            <a:r>
              <a:rPr lang="en-US" dirty="0" smtClean="0">
                <a:solidFill>
                  <a:srgbClr val="FF0000"/>
                </a:solidFill>
              </a:rPr>
              <a:t>   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case </a:t>
            </a:r>
            <a:r>
              <a:rPr lang="en-US" dirty="0">
                <a:solidFill>
                  <a:srgbClr val="FF0000"/>
                </a:solidFill>
              </a:rPr>
              <a:t>of </a:t>
            </a:r>
            <a:r>
              <a:rPr lang="en-US" i="1" dirty="0">
                <a:solidFill>
                  <a:srgbClr val="FF0000"/>
                </a:solidFill>
              </a:rPr>
              <a:t>Terry v. Ohio</a:t>
            </a:r>
            <a:r>
              <a:rPr lang="en-US" dirty="0">
                <a:solidFill>
                  <a:srgbClr val="FF0000"/>
                </a:solidFill>
              </a:rPr>
              <a:t>. 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The </a:t>
            </a:r>
            <a:r>
              <a:rPr lang="en-US" i="1" dirty="0">
                <a:solidFill>
                  <a:srgbClr val="FF0000"/>
                </a:solidFill>
              </a:rPr>
              <a:t>Terry </a:t>
            </a:r>
            <a:r>
              <a:rPr lang="en-US" dirty="0">
                <a:solidFill>
                  <a:srgbClr val="FF0000"/>
                </a:solidFill>
              </a:rPr>
              <a:t>decision permits police officers to stop and detain a person based on </a:t>
            </a:r>
            <a:r>
              <a:rPr lang="en-US" dirty="0" smtClean="0">
                <a:solidFill>
                  <a:srgbClr val="FF0000"/>
                </a:solidFill>
              </a:rPr>
              <a:t>a “reasonable </a:t>
            </a:r>
            <a:r>
              <a:rPr lang="en-US" dirty="0">
                <a:solidFill>
                  <a:srgbClr val="FF0000"/>
                </a:solidFill>
              </a:rPr>
              <a:t>suspicion” that s/he might be about to commit a crime or is in the process </a:t>
            </a:r>
            <a:r>
              <a:rPr lang="en-US" dirty="0" smtClean="0">
                <a:solidFill>
                  <a:srgbClr val="FF0000"/>
                </a:solidFill>
              </a:rPr>
              <a:t>of committing </a:t>
            </a:r>
            <a:r>
              <a:rPr lang="en-US" dirty="0">
                <a:solidFill>
                  <a:srgbClr val="FF0000"/>
                </a:solidFill>
              </a:rPr>
              <a:t>a crime.</a:t>
            </a:r>
          </a:p>
        </p:txBody>
      </p:sp>
    </p:spTree>
    <p:extLst>
      <p:ext uri="{BB962C8B-B14F-4D97-AF65-F5344CB8AC3E}">
        <p14:creationId xmlns:p14="http://schemas.microsoft.com/office/powerpoint/2010/main" val="4097436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rial Black" panose="020B0A04020102020204" pitchFamily="34" charset="0"/>
              </a:rPr>
              <a:t>WHAT DOES THE LAW SAY </a:t>
            </a:r>
            <a:r>
              <a:rPr lang="en-US" sz="2800" dirty="0" smtClean="0">
                <a:latin typeface="Arial Black" panose="020B0A04020102020204" pitchFamily="34" charset="0"/>
              </a:rPr>
              <a:t/>
            </a:r>
            <a:br>
              <a:rPr lang="en-US" sz="2800" dirty="0" smtClean="0">
                <a:latin typeface="Arial Black" panose="020B0A04020102020204" pitchFamily="34" charset="0"/>
              </a:rPr>
            </a:br>
            <a:r>
              <a:rPr lang="en-US" sz="2800" dirty="0" smtClean="0">
                <a:latin typeface="Arial Black" panose="020B0A04020102020204" pitchFamily="34" charset="0"/>
              </a:rPr>
              <a:t>ABOUT STOP-QUESTION-AND-FRISK</a:t>
            </a:r>
            <a:r>
              <a:rPr lang="en-US" sz="2800" dirty="0" smtClean="0">
                <a:latin typeface="Arial Black" panose="020B0A04020102020204" pitchFamily="34" charset="0"/>
              </a:rPr>
              <a:t>?</a:t>
            </a:r>
            <a:endParaRPr lang="en-US" sz="28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1) t</a:t>
            </a:r>
            <a:r>
              <a:rPr lang="en-US" dirty="0" smtClean="0">
                <a:solidFill>
                  <a:srgbClr val="FF0000"/>
                </a:solidFill>
              </a:rPr>
              <a:t>he </a:t>
            </a:r>
            <a:r>
              <a:rPr lang="en-US" dirty="0">
                <a:solidFill>
                  <a:srgbClr val="FF0000"/>
                </a:solidFill>
              </a:rPr>
              <a:t>officer </a:t>
            </a:r>
            <a:r>
              <a:rPr lang="en-US" dirty="0" smtClean="0">
                <a:solidFill>
                  <a:srgbClr val="FF0000"/>
                </a:solidFill>
              </a:rPr>
              <a:t>must have “reasonable suspicion” about a </a:t>
            </a:r>
            <a:r>
              <a:rPr lang="en-US" dirty="0">
                <a:solidFill>
                  <a:srgbClr val="FF0000"/>
                </a:solidFill>
              </a:rPr>
              <a:t>person’s possible involvement in a </a:t>
            </a:r>
            <a:r>
              <a:rPr lang="en-US" dirty="0" smtClean="0">
                <a:solidFill>
                  <a:srgbClr val="FF0000"/>
                </a:solidFill>
              </a:rPr>
              <a:t>crime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2) if the officer has a reasonable </a:t>
            </a:r>
            <a:r>
              <a:rPr lang="en-US" dirty="0">
                <a:solidFill>
                  <a:srgbClr val="FF0000"/>
                </a:solidFill>
              </a:rPr>
              <a:t>belief that the suspect may be armed and </a:t>
            </a:r>
            <a:r>
              <a:rPr lang="en-US" dirty="0" smtClean="0">
                <a:solidFill>
                  <a:srgbClr val="FF0000"/>
                </a:solidFill>
              </a:rPr>
              <a:t>dangerous,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he/she can frisk (pat-down) the </a:t>
            </a:r>
            <a:r>
              <a:rPr lang="en-US" dirty="0">
                <a:solidFill>
                  <a:srgbClr val="FF0000"/>
                </a:solidFill>
              </a:rPr>
              <a:t>suspect’s </a:t>
            </a:r>
            <a:r>
              <a:rPr lang="en-US" dirty="0" smtClean="0">
                <a:solidFill>
                  <a:srgbClr val="FF0000"/>
                </a:solidFill>
              </a:rPr>
              <a:t>   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   outer clothing for </a:t>
            </a:r>
            <a:r>
              <a:rPr lang="en-US" dirty="0">
                <a:solidFill>
                  <a:srgbClr val="FF0000"/>
                </a:solidFill>
              </a:rPr>
              <a:t>a weapon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4234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Arial Black" pitchFamily="34" charset="0"/>
              </a:rPr>
              <a:t>What does the UF-250 Form Look Like?</a:t>
            </a:r>
            <a:endParaRPr lang="en-US" sz="2800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An officer is supposed to fill out a form after carrying out a STOP-QUESTION-AND FRISK.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The form specifies the reason for the stop.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It also asks whether an arrest was made.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It also asks whether force was used to carry out the arrest.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657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Arial Black" pitchFamily="34" charset="0"/>
              </a:rPr>
              <a:t>What </a:t>
            </a:r>
            <a:r>
              <a:rPr lang="en-US" sz="2400" dirty="0" smtClean="0">
                <a:latin typeface="Arial Black" pitchFamily="34" charset="0"/>
              </a:rPr>
              <a:t>information found on the UF 250s can shed light on important issues</a:t>
            </a:r>
            <a:r>
              <a:rPr lang="en-US" sz="2400" dirty="0" smtClean="0">
                <a:latin typeface="Arial Black" pitchFamily="34" charset="0"/>
              </a:rPr>
              <a:t>?</a:t>
            </a:r>
            <a:endParaRPr lang="en-US" sz="2400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To answer the following criminological questions, </a:t>
            </a:r>
            <a:r>
              <a:rPr lang="en-US" sz="2800" dirty="0" smtClean="0">
                <a:solidFill>
                  <a:srgbClr val="FF0000"/>
                </a:solidFill>
              </a:rPr>
              <a:t>the UF 250 forms must be analyzed statistically.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rgbClr val="0070C0"/>
                </a:solidFill>
              </a:rPr>
              <a:t>What are the most frequent reasons for stopping individuals who are acting suspiciously?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rgbClr val="0070C0"/>
                </a:solidFill>
              </a:rPr>
              <a:t>How often are the people who are stopped arrested?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rgbClr val="0070C0"/>
                </a:solidFill>
              </a:rPr>
              <a:t>What are the most common reasons for these arrests?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rgbClr val="0070C0"/>
                </a:solidFill>
              </a:rPr>
              <a:t>What kinds of people get stopped the most?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rgbClr val="0070C0"/>
                </a:solidFill>
              </a:rPr>
              <a:t>What is the impact of excessive stops on police/community relations?</a:t>
            </a:r>
            <a:endParaRPr lang="en-US" sz="2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7002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rial Black" pitchFamily="34" charset="0"/>
              </a:rPr>
              <a:t>WHY DO OFFICERS </a:t>
            </a:r>
            <a:br>
              <a:rPr lang="en-US" dirty="0" smtClean="0">
                <a:latin typeface="Arial Black" pitchFamily="34" charset="0"/>
              </a:rPr>
            </a:br>
            <a:r>
              <a:rPr lang="en-US" dirty="0" smtClean="0">
                <a:latin typeface="Arial Black" pitchFamily="34" charset="0"/>
              </a:rPr>
              <a:t>STOP AND FRISK PEOPLE?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From </a:t>
            </a:r>
            <a:r>
              <a:rPr lang="en-US" dirty="0" smtClean="0"/>
              <a:t>the point of view of NYPD officials</a:t>
            </a:r>
            <a:r>
              <a:rPr lang="en-US" dirty="0"/>
              <a:t>, these stops are essential to </a:t>
            </a:r>
            <a:r>
              <a:rPr lang="en-US" dirty="0" smtClean="0"/>
              <a:t>maintain order and to further public safety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NYPD </a:t>
            </a:r>
            <a:r>
              <a:rPr lang="en-US" dirty="0" smtClean="0"/>
              <a:t>officials say that the heavy use of this tactic </a:t>
            </a:r>
            <a:r>
              <a:rPr lang="en-US" dirty="0" smtClean="0"/>
              <a:t>…</a:t>
            </a:r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enables them to frighten would-be criminals from carrying pistols and revolvers around, and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to catch those gunmen who dare to leave their homes armed with illegal handguns.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NYPD officials also claim that all this stopping and frisking allows officers to catch offenders with drugs and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to locate people who are “wanted” by detectives for questioning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to apprehend individuals with outstanding warrants, and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to nab persons who have recently committed a crime, or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to scare individuals who are about to commit a crime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70C0"/>
                </a:solidFill>
              </a:rPr>
              <a:t>  Each of these justifications are claims that must be investigated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7034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rial Black" pitchFamily="34" charset="0"/>
              </a:rPr>
              <a:t>WHY DO SOME PEOPLE </a:t>
            </a:r>
            <a:br>
              <a:rPr lang="en-US" dirty="0" smtClean="0">
                <a:latin typeface="Arial Black" pitchFamily="34" charset="0"/>
              </a:rPr>
            </a:br>
            <a:r>
              <a:rPr lang="en-US" dirty="0" smtClean="0">
                <a:latin typeface="Arial Black" pitchFamily="34" charset="0"/>
              </a:rPr>
              <a:t>CRITICIZE THIS PRACTICE?</a:t>
            </a:r>
            <a:endParaRPr lang="en-US" dirty="0">
              <a:latin typeface="Arial Black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Some </a:t>
            </a:r>
            <a:r>
              <a:rPr lang="en-US" dirty="0" smtClean="0">
                <a:solidFill>
                  <a:srgbClr val="FF0000"/>
                </a:solidFill>
              </a:rPr>
              <a:t>argue that the police stop and question and pat down far too many people who were doing nothing “wrong.”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Some </a:t>
            </a:r>
            <a:r>
              <a:rPr lang="en-US" dirty="0" smtClean="0">
                <a:solidFill>
                  <a:srgbClr val="FF0000"/>
                </a:solidFill>
              </a:rPr>
              <a:t>insist that the police are unnecessarily rough and disrespectful when stopping and frisking persons.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Some suspect </a:t>
            </a:r>
            <a:r>
              <a:rPr lang="en-US" dirty="0" smtClean="0">
                <a:solidFill>
                  <a:srgbClr val="FF0000"/>
                </a:solidFill>
              </a:rPr>
              <a:t>that the officers engage in racial profiling – picking out young men simply because they are black or Hispanic.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Some </a:t>
            </a:r>
            <a:r>
              <a:rPr lang="en-US" dirty="0" smtClean="0">
                <a:solidFill>
                  <a:srgbClr val="FF0000"/>
                </a:solidFill>
              </a:rPr>
              <a:t>believe </a:t>
            </a:r>
            <a:r>
              <a:rPr lang="en-US" dirty="0" smtClean="0">
                <a:solidFill>
                  <a:srgbClr val="FF0000"/>
                </a:solidFill>
              </a:rPr>
              <a:t>that officers “trick” teenagers into emptying their pockets – in order to arrest them for the misdemeanor of having marihuana in “plain view</a:t>
            </a:r>
            <a:r>
              <a:rPr lang="en-US" dirty="0" smtClean="0">
                <a:solidFill>
                  <a:srgbClr val="FF0000"/>
                </a:solidFill>
              </a:rPr>
              <a:t>.”</a:t>
            </a:r>
          </a:p>
          <a:p>
            <a:pPr marL="0" indent="0">
              <a:buNone/>
            </a:pPr>
            <a:r>
              <a:rPr lang="en-US" i="1" dirty="0" smtClean="0">
                <a:solidFill>
                  <a:srgbClr val="0070C0"/>
                </a:solidFill>
              </a:rPr>
              <a:t>Each criticism is a claim that must be investigated.</a:t>
            </a:r>
            <a:endParaRPr lang="en-US" i="1" dirty="0">
              <a:solidFill>
                <a:srgbClr val="0070C0"/>
              </a:solidFill>
            </a:endParaRPr>
          </a:p>
          <a:p>
            <a:endParaRPr lang="en-US" dirty="0" smtClean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368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683</Words>
  <Application>Microsoft Office PowerPoint</Application>
  <PresentationFormat>On-screen Show (4:3)</PresentationFormat>
  <Paragraphs>58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Arial Black</vt:lpstr>
      <vt:lpstr>Calibri</vt:lpstr>
      <vt:lpstr>Office Theme</vt:lpstr>
      <vt:lpstr>THE CONTROVERSY SURROUNDING  THE NYPD’S USE OF  STOP, QUESTION AND FRISK TACTICS</vt:lpstr>
      <vt:lpstr>WHAT ARE THE GOALS?</vt:lpstr>
      <vt:lpstr>WHEN AND WHERE  DO STOPS-AND-FRISKS TAKE PLACE?</vt:lpstr>
      <vt:lpstr>WHAT DID THE U.S. SUPREME COURT SAY ABOUT  STOP-QUESTION-AND-FRISK?</vt:lpstr>
      <vt:lpstr>WHAT DOES THE LAW SAY  ABOUT STOP-QUESTION-AND-FRISK?</vt:lpstr>
      <vt:lpstr>What does the UF-250 Form Look Like?</vt:lpstr>
      <vt:lpstr>What information found on the UF 250s can shed light on important issues?</vt:lpstr>
      <vt:lpstr>WHY DO OFFICERS  STOP AND FRISK PEOPLE?</vt:lpstr>
      <vt:lpstr>WHY DO SOME PEOPLE  CRITICIZE THIS PRACTICE?</vt:lpstr>
      <vt:lpstr>WHAT MIGHT BE THE SOLUTION  TO RESOLVE THIS CONTROVERSY?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CONTROVERSY SURROUNDING  THE NYPD’S USE OF  STOP, QUESTION AND FRISK TACTICS</dc:title>
  <dc:creator>jessandy</dc:creator>
  <cp:lastModifiedBy>Andrew A Karmen</cp:lastModifiedBy>
  <cp:revision>17</cp:revision>
  <dcterms:created xsi:type="dcterms:W3CDTF">2013-02-28T21:22:05Z</dcterms:created>
  <dcterms:modified xsi:type="dcterms:W3CDTF">2019-04-04T03:01:18Z</dcterms:modified>
</cp:coreProperties>
</file>