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4" r:id="rId1"/>
  </p:sldMasterIdLst>
  <p:sldIdLst>
    <p:sldId id="256" r:id="rId2"/>
    <p:sldId id="264" r:id="rId3"/>
    <p:sldId id="257" r:id="rId4"/>
    <p:sldId id="258" r:id="rId5"/>
    <p:sldId id="259" r:id="rId6"/>
    <p:sldId id="260" r:id="rId7"/>
    <p:sldId id="261" r:id="rId8"/>
    <p:sldId id="262" r:id="rId9"/>
    <p:sldId id="263"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DFF4ED3-62FB-43BC-9DC0-3B91114C6ECF}" type="datetimeFigureOut">
              <a:rPr lang="en-US" smtClean="0"/>
              <a:t>4/21/2021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AFBC08-4057-4CB8-A43B-224ADF4F0242}" type="slidenum">
              <a:rPr lang="en-US" smtClean="0"/>
              <a:t>‹#›</a:t>
            </a:fld>
            <a:endParaRPr lang="en-US"/>
          </a:p>
        </p:txBody>
      </p:sp>
    </p:spTree>
    <p:extLst>
      <p:ext uri="{BB962C8B-B14F-4D97-AF65-F5344CB8AC3E}">
        <p14:creationId xmlns:p14="http://schemas.microsoft.com/office/powerpoint/2010/main" val="29331992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DFF4ED3-62FB-43BC-9DC0-3B91114C6ECF}" type="datetimeFigureOut">
              <a:rPr lang="en-US" smtClean="0"/>
              <a:t>4/21/2021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AFBC08-4057-4CB8-A43B-224ADF4F0242}" type="slidenum">
              <a:rPr lang="en-US" smtClean="0"/>
              <a:t>‹#›</a:t>
            </a:fld>
            <a:endParaRPr lang="en-US"/>
          </a:p>
        </p:txBody>
      </p:sp>
    </p:spTree>
    <p:extLst>
      <p:ext uri="{BB962C8B-B14F-4D97-AF65-F5344CB8AC3E}">
        <p14:creationId xmlns:p14="http://schemas.microsoft.com/office/powerpoint/2010/main" val="13032460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DFF4ED3-62FB-43BC-9DC0-3B91114C6ECF}" type="datetimeFigureOut">
              <a:rPr lang="en-US" smtClean="0"/>
              <a:t>4/21/2021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AFBC08-4057-4CB8-A43B-224ADF4F0242}"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41430548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DFF4ED3-62FB-43BC-9DC0-3B91114C6ECF}" type="datetimeFigureOut">
              <a:rPr lang="en-US" smtClean="0"/>
              <a:t>4/21/2021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AFBC08-4057-4CB8-A43B-224ADF4F0242}" type="slidenum">
              <a:rPr lang="en-US" smtClean="0"/>
              <a:t>‹#›</a:t>
            </a:fld>
            <a:endParaRPr lang="en-US"/>
          </a:p>
        </p:txBody>
      </p:sp>
    </p:spTree>
    <p:extLst>
      <p:ext uri="{BB962C8B-B14F-4D97-AF65-F5344CB8AC3E}">
        <p14:creationId xmlns:p14="http://schemas.microsoft.com/office/powerpoint/2010/main" val="33472925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DFF4ED3-62FB-43BC-9DC0-3B91114C6ECF}" type="datetimeFigureOut">
              <a:rPr lang="en-US" smtClean="0"/>
              <a:t>4/21/2021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AFBC08-4057-4CB8-A43B-224ADF4F0242}"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8696335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DFF4ED3-62FB-43BC-9DC0-3B91114C6ECF}" type="datetimeFigureOut">
              <a:rPr lang="en-US" smtClean="0"/>
              <a:t>4/21/2021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AFBC08-4057-4CB8-A43B-224ADF4F0242}" type="slidenum">
              <a:rPr lang="en-US" smtClean="0"/>
              <a:t>‹#›</a:t>
            </a:fld>
            <a:endParaRPr lang="en-US"/>
          </a:p>
        </p:txBody>
      </p:sp>
    </p:spTree>
    <p:extLst>
      <p:ext uri="{BB962C8B-B14F-4D97-AF65-F5344CB8AC3E}">
        <p14:creationId xmlns:p14="http://schemas.microsoft.com/office/powerpoint/2010/main" val="53396433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DFF4ED3-62FB-43BC-9DC0-3B91114C6ECF}" type="datetimeFigureOut">
              <a:rPr lang="en-US" smtClean="0"/>
              <a:t>4/21/2021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AFBC08-4057-4CB8-A43B-224ADF4F0242}" type="slidenum">
              <a:rPr lang="en-US" smtClean="0"/>
              <a:t>‹#›</a:t>
            </a:fld>
            <a:endParaRPr lang="en-US"/>
          </a:p>
        </p:txBody>
      </p:sp>
    </p:spTree>
    <p:extLst>
      <p:ext uri="{BB962C8B-B14F-4D97-AF65-F5344CB8AC3E}">
        <p14:creationId xmlns:p14="http://schemas.microsoft.com/office/powerpoint/2010/main" val="274812457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DFF4ED3-62FB-43BC-9DC0-3B91114C6ECF}" type="datetimeFigureOut">
              <a:rPr lang="en-US" smtClean="0"/>
              <a:t>4/21/2021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AFBC08-4057-4CB8-A43B-224ADF4F0242}" type="slidenum">
              <a:rPr lang="en-US" smtClean="0"/>
              <a:t>‹#›</a:t>
            </a:fld>
            <a:endParaRPr lang="en-US"/>
          </a:p>
        </p:txBody>
      </p:sp>
    </p:spTree>
    <p:extLst>
      <p:ext uri="{BB962C8B-B14F-4D97-AF65-F5344CB8AC3E}">
        <p14:creationId xmlns:p14="http://schemas.microsoft.com/office/powerpoint/2010/main" val="32575566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DFF4ED3-62FB-43BC-9DC0-3B91114C6ECF}" type="datetimeFigureOut">
              <a:rPr lang="en-US" smtClean="0"/>
              <a:t>4/21/2021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AFBC08-4057-4CB8-A43B-224ADF4F0242}" type="slidenum">
              <a:rPr lang="en-US" smtClean="0"/>
              <a:t>‹#›</a:t>
            </a:fld>
            <a:endParaRPr lang="en-US"/>
          </a:p>
        </p:txBody>
      </p:sp>
    </p:spTree>
    <p:extLst>
      <p:ext uri="{BB962C8B-B14F-4D97-AF65-F5344CB8AC3E}">
        <p14:creationId xmlns:p14="http://schemas.microsoft.com/office/powerpoint/2010/main" val="6579624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DFF4ED3-62FB-43BC-9DC0-3B91114C6ECF}" type="datetimeFigureOut">
              <a:rPr lang="en-US" smtClean="0"/>
              <a:t>4/21/2021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AFBC08-4057-4CB8-A43B-224ADF4F0242}" type="slidenum">
              <a:rPr lang="en-US" smtClean="0"/>
              <a:t>‹#›</a:t>
            </a:fld>
            <a:endParaRPr lang="en-US"/>
          </a:p>
        </p:txBody>
      </p:sp>
    </p:spTree>
    <p:extLst>
      <p:ext uri="{BB962C8B-B14F-4D97-AF65-F5344CB8AC3E}">
        <p14:creationId xmlns:p14="http://schemas.microsoft.com/office/powerpoint/2010/main" val="13532791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DFF4ED3-62FB-43BC-9DC0-3B91114C6ECF}" type="datetimeFigureOut">
              <a:rPr lang="en-US" smtClean="0"/>
              <a:t>4/21/2021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AFBC08-4057-4CB8-A43B-224ADF4F0242}" type="slidenum">
              <a:rPr lang="en-US" smtClean="0"/>
              <a:t>‹#›</a:t>
            </a:fld>
            <a:endParaRPr lang="en-US"/>
          </a:p>
        </p:txBody>
      </p:sp>
    </p:spTree>
    <p:extLst>
      <p:ext uri="{BB962C8B-B14F-4D97-AF65-F5344CB8AC3E}">
        <p14:creationId xmlns:p14="http://schemas.microsoft.com/office/powerpoint/2010/main" val="36058462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DFF4ED3-62FB-43BC-9DC0-3B91114C6ECF}" type="datetimeFigureOut">
              <a:rPr lang="en-US" smtClean="0"/>
              <a:t>4/21/2021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7AFBC08-4057-4CB8-A43B-224ADF4F0242}" type="slidenum">
              <a:rPr lang="en-US" smtClean="0"/>
              <a:t>‹#›</a:t>
            </a:fld>
            <a:endParaRPr lang="en-US"/>
          </a:p>
        </p:txBody>
      </p:sp>
    </p:spTree>
    <p:extLst>
      <p:ext uri="{BB962C8B-B14F-4D97-AF65-F5344CB8AC3E}">
        <p14:creationId xmlns:p14="http://schemas.microsoft.com/office/powerpoint/2010/main" val="11178015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DFF4ED3-62FB-43BC-9DC0-3B91114C6ECF}" type="datetimeFigureOut">
              <a:rPr lang="en-US" smtClean="0"/>
              <a:t>4/21/2021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7AFBC08-4057-4CB8-A43B-224ADF4F0242}" type="slidenum">
              <a:rPr lang="en-US" smtClean="0"/>
              <a:t>‹#›</a:t>
            </a:fld>
            <a:endParaRPr lang="en-US"/>
          </a:p>
        </p:txBody>
      </p:sp>
    </p:spTree>
    <p:extLst>
      <p:ext uri="{BB962C8B-B14F-4D97-AF65-F5344CB8AC3E}">
        <p14:creationId xmlns:p14="http://schemas.microsoft.com/office/powerpoint/2010/main" val="823099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FF4ED3-62FB-43BC-9DC0-3B91114C6ECF}" type="datetimeFigureOut">
              <a:rPr lang="en-US" smtClean="0"/>
              <a:t>4/21/2021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7AFBC08-4057-4CB8-A43B-224ADF4F0242}" type="slidenum">
              <a:rPr lang="en-US" smtClean="0"/>
              <a:t>‹#›</a:t>
            </a:fld>
            <a:endParaRPr lang="en-US"/>
          </a:p>
        </p:txBody>
      </p:sp>
    </p:spTree>
    <p:extLst>
      <p:ext uri="{BB962C8B-B14F-4D97-AF65-F5344CB8AC3E}">
        <p14:creationId xmlns:p14="http://schemas.microsoft.com/office/powerpoint/2010/main" val="28733304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DFF4ED3-62FB-43BC-9DC0-3B91114C6ECF}" type="datetimeFigureOut">
              <a:rPr lang="en-US" smtClean="0"/>
              <a:t>4/21/2021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AFBC08-4057-4CB8-A43B-224ADF4F0242}" type="slidenum">
              <a:rPr lang="en-US" smtClean="0"/>
              <a:t>‹#›</a:t>
            </a:fld>
            <a:endParaRPr lang="en-US"/>
          </a:p>
        </p:txBody>
      </p:sp>
    </p:spTree>
    <p:extLst>
      <p:ext uri="{BB962C8B-B14F-4D97-AF65-F5344CB8AC3E}">
        <p14:creationId xmlns:p14="http://schemas.microsoft.com/office/powerpoint/2010/main" val="2433117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DFF4ED3-62FB-43BC-9DC0-3B91114C6ECF}" type="datetimeFigureOut">
              <a:rPr lang="en-US" smtClean="0"/>
              <a:t>4/21/2021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AFBC08-4057-4CB8-A43B-224ADF4F0242}" type="slidenum">
              <a:rPr lang="en-US" smtClean="0"/>
              <a:t>‹#›</a:t>
            </a:fld>
            <a:endParaRPr lang="en-US"/>
          </a:p>
        </p:txBody>
      </p:sp>
    </p:spTree>
    <p:extLst>
      <p:ext uri="{BB962C8B-B14F-4D97-AF65-F5344CB8AC3E}">
        <p14:creationId xmlns:p14="http://schemas.microsoft.com/office/powerpoint/2010/main" val="1507358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DFF4ED3-62FB-43BC-9DC0-3B91114C6ECF}" type="datetimeFigureOut">
              <a:rPr lang="en-US" smtClean="0"/>
              <a:t>4/21/2021</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E7AFBC08-4057-4CB8-A43B-224ADF4F0242}" type="slidenum">
              <a:rPr lang="en-US" smtClean="0"/>
              <a:t>‹#›</a:t>
            </a:fld>
            <a:endParaRPr lang="en-US"/>
          </a:p>
        </p:txBody>
      </p:sp>
    </p:spTree>
    <p:extLst>
      <p:ext uri="{BB962C8B-B14F-4D97-AF65-F5344CB8AC3E}">
        <p14:creationId xmlns:p14="http://schemas.microsoft.com/office/powerpoint/2010/main" val="2781962153"/>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 id="2147483706" r:id="rId12"/>
    <p:sldLayoutId id="2147483707" r:id="rId13"/>
    <p:sldLayoutId id="2147483708" r:id="rId14"/>
    <p:sldLayoutId id="2147483709" r:id="rId15"/>
    <p:sldLayoutId id="2147483710"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8D9720-3D6E-4EA6-B9D9-5AECF78EE475}"/>
              </a:ext>
            </a:extLst>
          </p:cNvPr>
          <p:cNvSpPr>
            <a:spLocks noGrp="1"/>
          </p:cNvSpPr>
          <p:nvPr>
            <p:ph type="ctrTitle"/>
          </p:nvPr>
        </p:nvSpPr>
        <p:spPr/>
        <p:txBody>
          <a:bodyPr/>
          <a:lstStyle/>
          <a:p>
            <a:r>
              <a:rPr lang="en-US" dirty="0"/>
              <a:t>Orem’s theory in the management of Stroke</a:t>
            </a:r>
          </a:p>
        </p:txBody>
      </p:sp>
      <p:sp>
        <p:nvSpPr>
          <p:cNvPr id="3" name="Subtitle 2">
            <a:extLst>
              <a:ext uri="{FF2B5EF4-FFF2-40B4-BE49-F238E27FC236}">
                <a16:creationId xmlns:a16="http://schemas.microsoft.com/office/drawing/2014/main" id="{CA0D66E4-A89E-4FD8-8778-2FDD5CE7CC5B}"/>
              </a:ext>
            </a:extLst>
          </p:cNvPr>
          <p:cNvSpPr>
            <a:spLocks noGrp="1"/>
          </p:cNvSpPr>
          <p:nvPr>
            <p:ph type="subTitle" idx="1"/>
          </p:nvPr>
        </p:nvSpPr>
        <p:spPr/>
        <p:txBody>
          <a:bodyPr>
            <a:normAutofit lnSpcReduction="10000"/>
          </a:bodyPr>
          <a:lstStyle/>
          <a:p>
            <a:r>
              <a:rPr lang="en-US" dirty="0"/>
              <a:t>Student Name</a:t>
            </a:r>
          </a:p>
          <a:p>
            <a:r>
              <a:rPr lang="en-US" dirty="0"/>
              <a:t>Institution Affiliation</a:t>
            </a:r>
          </a:p>
          <a:p>
            <a:r>
              <a:rPr lang="en-US" dirty="0"/>
              <a:t>Date.</a:t>
            </a:r>
          </a:p>
        </p:txBody>
      </p:sp>
    </p:spTree>
    <p:extLst>
      <p:ext uri="{BB962C8B-B14F-4D97-AF65-F5344CB8AC3E}">
        <p14:creationId xmlns:p14="http://schemas.microsoft.com/office/powerpoint/2010/main" val="12246153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8559C6-C7CA-4A1C-8499-B303ED747894}"/>
              </a:ext>
            </a:extLst>
          </p:cNvPr>
          <p:cNvSpPr>
            <a:spLocks noGrp="1"/>
          </p:cNvSpPr>
          <p:nvPr>
            <p:ph type="title"/>
          </p:nvPr>
        </p:nvSpPr>
        <p:spPr/>
        <p:txBody>
          <a:bodyPr/>
          <a:lstStyle/>
          <a:p>
            <a:r>
              <a:rPr lang="en-US" dirty="0"/>
              <a:t>Dorothea Orem.</a:t>
            </a:r>
          </a:p>
        </p:txBody>
      </p:sp>
      <p:sp>
        <p:nvSpPr>
          <p:cNvPr id="3" name="Content Placeholder 2">
            <a:extLst>
              <a:ext uri="{FF2B5EF4-FFF2-40B4-BE49-F238E27FC236}">
                <a16:creationId xmlns:a16="http://schemas.microsoft.com/office/drawing/2014/main" id="{7D2D76D5-F384-4D74-B019-89486B02A28E}"/>
              </a:ext>
            </a:extLst>
          </p:cNvPr>
          <p:cNvSpPr>
            <a:spLocks noGrp="1"/>
          </p:cNvSpPr>
          <p:nvPr>
            <p:ph idx="1"/>
          </p:nvPr>
        </p:nvSpPr>
        <p:spPr/>
        <p:txBody>
          <a:bodyPr/>
          <a:lstStyle/>
          <a:p>
            <a:pPr algn="ctr"/>
            <a:r>
              <a:rPr lang="en-US" sz="2400" dirty="0">
                <a:latin typeface="Times New Roman" panose="02020603050405020304" pitchFamily="18" charset="0"/>
                <a:cs typeface="Times New Roman" panose="02020603050405020304" pitchFamily="18" charset="0"/>
              </a:rPr>
              <a:t>Dorothea Orem was a nurse theorist born on 15</a:t>
            </a:r>
            <a:r>
              <a:rPr lang="en-US" sz="2400" baseline="30000" dirty="0">
                <a:latin typeface="Times New Roman" panose="02020603050405020304" pitchFamily="18" charset="0"/>
                <a:cs typeface="Times New Roman" panose="02020603050405020304" pitchFamily="18" charset="0"/>
              </a:rPr>
              <a:t>th</a:t>
            </a:r>
            <a:r>
              <a:rPr lang="en-US" sz="2400" dirty="0">
                <a:latin typeface="Times New Roman" panose="02020603050405020304" pitchFamily="18" charset="0"/>
                <a:cs typeface="Times New Roman" panose="02020603050405020304" pitchFamily="18" charset="0"/>
              </a:rPr>
              <a:t> July 1914 in Baltimore that developed the self-care deficit nursing theory. </a:t>
            </a:r>
          </a:p>
          <a:p>
            <a:pPr algn="ct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Dorothy Orem defines self-care as actions that people can launch willingly to make sure that the quality of life is advanced by ensuring effective psychological, mental, physical, and social health</a:t>
            </a:r>
          </a:p>
          <a:p>
            <a:pPr algn="ct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it helps patients learn that they can recover faster and efficiently if they take control of their health.</a:t>
            </a:r>
          </a:p>
          <a:p>
            <a:endParaRPr lang="en-US" dirty="0"/>
          </a:p>
        </p:txBody>
      </p:sp>
    </p:spTree>
    <p:extLst>
      <p:ext uri="{BB962C8B-B14F-4D97-AF65-F5344CB8AC3E}">
        <p14:creationId xmlns:p14="http://schemas.microsoft.com/office/powerpoint/2010/main" val="29835022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C3DA3E4-7B69-4854-95FA-099C684A1FDA}"/>
              </a:ext>
            </a:extLst>
          </p:cNvPr>
          <p:cNvSpPr>
            <a:spLocks noGrp="1"/>
          </p:cNvSpPr>
          <p:nvPr>
            <p:ph idx="1"/>
          </p:nvPr>
        </p:nvSpPr>
        <p:spPr>
          <a:xfrm>
            <a:off x="838200" y="1287887"/>
            <a:ext cx="10515600" cy="4889076"/>
          </a:xfrm>
        </p:spPr>
        <p:txBody>
          <a:bodyPr/>
          <a:lstStyle/>
          <a:p>
            <a:pPr marL="0" indent="0">
              <a:buNone/>
            </a:pPr>
            <a:r>
              <a:rPr lang="en-US" dirty="0"/>
              <a:t>Jim is a 45-year-old male married to Liza. They have been married for 5 years. Jim is unemployed. He has history of hypertension since 2015, with hyperlipidemia, and a new onset of type 2 DM. Jim is also an active smoker he smokes 2 packs a day, and drinks 5 to 7 bottles of alcohol per day. Jim is non-compliant; he does not check his BP, or his Blood Sugar and he does not see his physician regularly. He only takes his BP and HLD medication whenever he wants to, he does not exercise and does not eat healthily.</a:t>
            </a:r>
          </a:p>
          <a:p>
            <a:pPr marL="0" indent="0" algn="ctr">
              <a:buNone/>
            </a:pPr>
            <a:r>
              <a:rPr lang="en-US" sz="3200" dirty="0">
                <a:latin typeface="Times New Roman" panose="02020603050405020304" pitchFamily="18" charset="0"/>
                <a:cs typeface="Times New Roman" panose="02020603050405020304" pitchFamily="18" charset="0"/>
              </a:rPr>
              <a:t>Orem theory helps Jim to alter his lifestyle</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to ensure that effects of the illness are reduced. For instance, frequent exercising, avoiding certain foods, and consumption of alcoholic beverages.</a:t>
            </a:r>
            <a:endParaRPr lang="en-US" sz="3200" dirty="0">
              <a:latin typeface="Times New Roman" panose="02020603050405020304" pitchFamily="18"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4011883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133A517-4C7C-43A0-905B-F3FF11D2BD4B}"/>
              </a:ext>
            </a:extLst>
          </p:cNvPr>
          <p:cNvSpPr>
            <a:spLocks noGrp="1"/>
          </p:cNvSpPr>
          <p:nvPr>
            <p:ph idx="1"/>
          </p:nvPr>
        </p:nvSpPr>
        <p:spPr>
          <a:xfrm>
            <a:off x="838200" y="643944"/>
            <a:ext cx="10515600" cy="5533019"/>
          </a:xfrm>
        </p:spPr>
        <p:txBody>
          <a:bodyPr>
            <a:normAutofit/>
          </a:bodyPr>
          <a:lstStyle/>
          <a:p>
            <a:r>
              <a:rPr lang="en-US" dirty="0"/>
              <a:t>Today Jim is watching TV, drinking his beer, and noticed he could not lift his right arm and right leg. Liza, Jim's wife, who was with him at the time, noticed Jim was having slurred speech and facial droop, so Liza had called 911, so Jim was taken to the local hospital for further evaluation. </a:t>
            </a:r>
          </a:p>
          <a:p>
            <a:pPr marL="0" indent="0" algn="ctr">
              <a:buNone/>
            </a:pPr>
            <a:r>
              <a:rPr lang="en-US" sz="3200" dirty="0">
                <a:effectLst/>
                <a:latin typeface="Times New Roman" panose="02020603050405020304" pitchFamily="18" charset="0"/>
                <a:ea typeface="Calibri" panose="020F0502020204030204" pitchFamily="34" charset="0"/>
              </a:rPr>
              <a:t>Orem's theory is important since it helps patients learn that they can recover faster and efficiently if they take control of their health.</a:t>
            </a:r>
            <a:endParaRPr lang="en-US" sz="4400" dirty="0"/>
          </a:p>
        </p:txBody>
      </p:sp>
    </p:spTree>
    <p:extLst>
      <p:ext uri="{BB962C8B-B14F-4D97-AF65-F5344CB8AC3E}">
        <p14:creationId xmlns:p14="http://schemas.microsoft.com/office/powerpoint/2010/main" val="6143216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7F74622-D1EC-46E6-80E8-F5BA2A96EEB5}"/>
              </a:ext>
            </a:extLst>
          </p:cNvPr>
          <p:cNvSpPr>
            <a:spLocks noGrp="1"/>
          </p:cNvSpPr>
          <p:nvPr>
            <p:ph idx="1"/>
          </p:nvPr>
        </p:nvSpPr>
        <p:spPr>
          <a:xfrm>
            <a:off x="838200" y="1094704"/>
            <a:ext cx="10515600" cy="5082259"/>
          </a:xfrm>
        </p:spPr>
        <p:txBody>
          <a:bodyPr/>
          <a:lstStyle/>
          <a:p>
            <a:r>
              <a:rPr lang="en-US" dirty="0"/>
              <a:t> On arrival to the hospital a stroke workup was done on Jim it showed that Jim suffered an Acute Ischemic Stroke due to a Left Middle Cerebral Artery Occlusion. The Code Stroke Team had recommended to Jim a TPA administration and Mechanical Thrombectomy that resulted in a possible positive outcome. TPA and Mechanical thrombectomy are performed with his wife and Jim's consent.</a:t>
            </a:r>
          </a:p>
          <a:p>
            <a:pPr marL="0" indent="0" algn="ctr">
              <a:buNone/>
            </a:pPr>
            <a:r>
              <a:rPr lang="en-US" sz="2800" dirty="0">
                <a:latin typeface="Times New Roman" panose="02020603050405020304" pitchFamily="18" charset="0"/>
                <a:cs typeface="Times New Roman" panose="02020603050405020304" pitchFamily="18" charset="0"/>
              </a:rPr>
              <a:t>Orem Theory helps Jim and his wife Liza to </a:t>
            </a:r>
            <a:r>
              <a:rPr lang="en-US" sz="2800" b="0" i="0" dirty="0">
                <a:solidFill>
                  <a:srgbClr val="202124"/>
                </a:solidFill>
                <a:effectLst/>
                <a:latin typeface="Times New Roman" panose="02020603050405020304" pitchFamily="18" charset="0"/>
                <a:cs typeface="Times New Roman" panose="02020603050405020304" pitchFamily="18" charset="0"/>
              </a:rPr>
              <a:t>set the foundation of practice by explicitly describing effective nursing interventions that will fasten his recovery after the surgery. </a:t>
            </a:r>
            <a:endParaRPr lang="en-US" sz="2800" dirty="0">
              <a:latin typeface="Times New Roman" panose="02020603050405020304" pitchFamily="18"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4751202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6522D20-0187-4580-A221-636A6B19DD54}"/>
              </a:ext>
            </a:extLst>
          </p:cNvPr>
          <p:cNvSpPr>
            <a:spLocks noGrp="1"/>
          </p:cNvSpPr>
          <p:nvPr>
            <p:ph idx="1"/>
          </p:nvPr>
        </p:nvSpPr>
        <p:spPr>
          <a:xfrm>
            <a:off x="838200" y="450761"/>
            <a:ext cx="10515600" cy="5726202"/>
          </a:xfrm>
        </p:spPr>
        <p:txBody>
          <a:bodyPr/>
          <a:lstStyle/>
          <a:p>
            <a:r>
              <a:rPr lang="en-US" dirty="0"/>
              <a:t>After the stroke workup on Jim. He is now admitted to the stroke unit. He is currently dependent on caregivers and treatment team for ADL’s and his PT/OT. Jim now reflecting. Jim is now verbalizing his regrets about not being compliant and what measures he should have taken before. (Scenario, Jim talking to NP(Rosa) about how non-compliant he is and wishes he can turn back the time, NP emotionally supports Jim, discussing treatment plan and prognosis. His wife is at the bedside, being supportive with Jim as well.)</a:t>
            </a:r>
          </a:p>
          <a:p>
            <a:pPr marL="0" indent="0" algn="ctr">
              <a:buNone/>
            </a:pPr>
            <a:r>
              <a:rPr lang="en-US" sz="3200" dirty="0">
                <a:latin typeface="Times New Roman" panose="02020603050405020304" pitchFamily="18" charset="0"/>
                <a:cs typeface="Times New Roman" panose="02020603050405020304" pitchFamily="18" charset="0"/>
              </a:rPr>
              <a:t>The self-care deficit theory ensures that Jim is able to </a:t>
            </a:r>
            <a:r>
              <a:rPr lang="en-US" sz="3200" i="0" dirty="0">
                <a:solidFill>
                  <a:srgbClr val="202124"/>
                </a:solidFill>
                <a:effectLst/>
                <a:latin typeface="Times New Roman" panose="02020603050405020304" pitchFamily="18" charset="0"/>
                <a:cs typeface="Times New Roman" panose="02020603050405020304" pitchFamily="18" charset="0"/>
              </a:rPr>
              <a:t>perform self-care, defined as 'the practice of activities that individuals initiate and perform on their own behalf in maintaining life, health, and well-being</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564943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8576424-1328-4531-BF9D-CF7C6FB10698}"/>
              </a:ext>
            </a:extLst>
          </p:cNvPr>
          <p:cNvSpPr>
            <a:spLocks noGrp="1"/>
          </p:cNvSpPr>
          <p:nvPr>
            <p:ph idx="1"/>
          </p:nvPr>
        </p:nvSpPr>
        <p:spPr/>
        <p:txBody>
          <a:bodyPr/>
          <a:lstStyle/>
          <a:p>
            <a:r>
              <a:rPr lang="en-US" dirty="0"/>
              <a:t>Jim is now on day 7 at the hospital, Jim has shown significant progress with recovery talking better, able to move his hand and stand and take little steps. Jim is well-motivated participating with his therapists. Base on his progress he was now qualified to be transferred to the Acute Rehabilitation Unit. </a:t>
            </a:r>
          </a:p>
          <a:p>
            <a:pPr marL="0" indent="0" algn="ctr">
              <a:buNone/>
            </a:pPr>
            <a:r>
              <a:rPr lang="en-US" sz="3200" dirty="0">
                <a:latin typeface="Times New Roman" panose="02020603050405020304" pitchFamily="18" charset="0"/>
                <a:cs typeface="Times New Roman" panose="02020603050405020304" pitchFamily="18" charset="0"/>
              </a:rPr>
              <a:t>Orem theory has ensured that Jim is able to feed himself, take himself to the bathroom, and walk around without needing help from Liza. </a:t>
            </a:r>
          </a:p>
        </p:txBody>
      </p:sp>
    </p:spTree>
    <p:extLst>
      <p:ext uri="{BB962C8B-B14F-4D97-AF65-F5344CB8AC3E}">
        <p14:creationId xmlns:p14="http://schemas.microsoft.com/office/powerpoint/2010/main" val="22020148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5FD98FB-4D91-48D7-ADD2-7C742B649D29}"/>
              </a:ext>
            </a:extLst>
          </p:cNvPr>
          <p:cNvSpPr>
            <a:spLocks noGrp="1"/>
          </p:cNvSpPr>
          <p:nvPr>
            <p:ph idx="1"/>
          </p:nvPr>
        </p:nvSpPr>
        <p:spPr/>
        <p:txBody>
          <a:bodyPr/>
          <a:lstStyle/>
          <a:p>
            <a:r>
              <a:rPr lang="en-US" dirty="0"/>
              <a:t>Jim is doing well. The rehab staff is happy with his progress. </a:t>
            </a:r>
          </a:p>
          <a:p>
            <a:pPr marL="0" indent="0" algn="ctr">
              <a:buNone/>
            </a:pPr>
            <a:r>
              <a:rPr lang="en-US" sz="3600" dirty="0">
                <a:latin typeface="Times New Roman" panose="02020603050405020304" pitchFamily="18" charset="0"/>
                <a:cs typeface="Times New Roman" panose="02020603050405020304" pitchFamily="18" charset="0"/>
              </a:rPr>
              <a:t>The staff at the hospital argues that Orem theory has helped in </a:t>
            </a:r>
            <a:r>
              <a:rPr lang="en-US" sz="3600" b="0" i="0" dirty="0">
                <a:solidFill>
                  <a:srgbClr val="202124"/>
                </a:solidFill>
                <a:effectLst/>
                <a:latin typeface="Times New Roman" panose="02020603050405020304" pitchFamily="18" charset="0"/>
                <a:cs typeface="Times New Roman" panose="02020603050405020304" pitchFamily="18" charset="0"/>
              </a:rPr>
              <a:t>assisting others in the provision and management of self-care to maintain or improve human functioning at home level of effectiveness.</a:t>
            </a:r>
            <a:endParaRPr 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560098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57B570A-5E21-4057-9174-A14E21951CA6}"/>
              </a:ext>
            </a:extLst>
          </p:cNvPr>
          <p:cNvSpPr>
            <a:spLocks noGrp="1"/>
          </p:cNvSpPr>
          <p:nvPr>
            <p:ph idx="1"/>
          </p:nvPr>
        </p:nvSpPr>
        <p:spPr>
          <a:xfrm>
            <a:off x="838200" y="824248"/>
            <a:ext cx="10515600" cy="5352715"/>
          </a:xfrm>
        </p:spPr>
        <p:txBody>
          <a:bodyPr/>
          <a:lstStyle/>
          <a:p>
            <a:r>
              <a:rPr lang="en-US" dirty="0"/>
              <a:t>It now day 14 with Acute Rehab treatment, Jim is now able to be discharged home with minimal assistance. Jim promised the Rehab teams that he will be more conscious of his health and would taking good care of himself. He promised he will be compliant on his treatments/care. Home A Health nurse (RN) would be following up and be monitoring Jim’s progress.</a:t>
            </a:r>
          </a:p>
          <a:p>
            <a:pPr marL="0" indent="0" algn="ctr">
              <a:buNone/>
            </a:pPr>
            <a:r>
              <a:rPr lang="en-US" sz="3200" dirty="0">
                <a:latin typeface="Times New Roman" panose="02020603050405020304" pitchFamily="18" charset="0"/>
                <a:cs typeface="Times New Roman" panose="02020603050405020304" pitchFamily="18" charset="0"/>
              </a:rPr>
              <a:t>Orem theory ensured that Jim was able to take care of himself before his stroke diagnosis, during his surgery and during his recovery at the hospital or at home. </a:t>
            </a:r>
          </a:p>
        </p:txBody>
      </p:sp>
    </p:spTree>
    <p:extLst>
      <p:ext uri="{BB962C8B-B14F-4D97-AF65-F5344CB8AC3E}">
        <p14:creationId xmlns:p14="http://schemas.microsoft.com/office/powerpoint/2010/main" val="1220741515"/>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158</TotalTime>
  <Words>793</Words>
  <Application>Microsoft Office PowerPoint</Application>
  <PresentationFormat>Widescreen</PresentationFormat>
  <Paragraphs>22</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Times New Roman</vt:lpstr>
      <vt:lpstr>Trebuchet MS</vt:lpstr>
      <vt:lpstr>Wingdings 3</vt:lpstr>
      <vt:lpstr>Facet</vt:lpstr>
      <vt:lpstr>Orem’s theory in the management of Stroke</vt:lpstr>
      <vt:lpstr>Dorothea Orem.</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19</cp:revision>
  <dcterms:created xsi:type="dcterms:W3CDTF">2021-04-20T06:02:04Z</dcterms:created>
  <dcterms:modified xsi:type="dcterms:W3CDTF">2021-04-21T05:08:10Z</dcterms:modified>
</cp:coreProperties>
</file>