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2"/>
  </p:notesMasterIdLst>
  <p:sldIdLst>
    <p:sldId id="287" r:id="rId2"/>
    <p:sldId id="289" r:id="rId3"/>
    <p:sldId id="290" r:id="rId4"/>
    <p:sldId id="291" r:id="rId5"/>
    <p:sldId id="292" r:id="rId6"/>
    <p:sldId id="293" r:id="rId7"/>
    <p:sldId id="295" r:id="rId8"/>
    <p:sldId id="298" r:id="rId9"/>
    <p:sldId id="297" r:id="rId10"/>
    <p:sldId id="296"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9136" autoAdjust="0"/>
    <p:restoredTop sz="81295" autoAdjust="0"/>
  </p:normalViewPr>
  <p:slideViewPr>
    <p:cSldViewPr snapToGrid="0">
      <p:cViewPr>
        <p:scale>
          <a:sx n="55" d="100"/>
          <a:sy n="55" d="100"/>
        </p:scale>
        <p:origin x="-667" y="-16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8/12/2019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xmlns=""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Today, what drives value is the ability to collaborate with the</a:t>
            </a:r>
            <a:r>
              <a:rPr lang="en-US" baseline="0" dirty="0" smtClean="0"/>
              <a:t> various tasks in an organization  and both humans and machines, and this </a:t>
            </a:r>
            <a:r>
              <a:rPr lang="en-US" dirty="0" smtClean="0"/>
              <a:t>is where advantage lies today. That’s why today’s economy is a social economy with collaboration at its center. In the past, we could dominate by accumulating resources and driving efficiency, but now agility and interoperability that rule the day.  We need to shift our focus from assets and capabilities to empathy, design and networked organizations (Satell, 2015). Successful firms develop an explicit strategy and make organizational changes to aid performance in these efforts (MacCormack 2007).</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Responsibility</a:t>
            </a:r>
            <a:r>
              <a:rPr lang="en-US" b="1" baseline="0" dirty="0" smtClean="0"/>
              <a:t> and self- analysis - </a:t>
            </a:r>
            <a:r>
              <a:rPr lang="en-US" dirty="0" smtClean="0"/>
              <a:t>Collaboration challenges people to think, articulate and receive clarity about their competencies. It serves as a mirror that gives them a glimpse of their strengths and weaknesses. Because two heads are better than one, teams work better together and plug each other’s gaps.</a:t>
            </a:r>
          </a:p>
          <a:p>
            <a:r>
              <a:rPr lang="en-US" b="1" dirty="0" smtClean="0"/>
              <a:t>Improved</a:t>
            </a:r>
            <a:r>
              <a:rPr lang="en-US" b="1" baseline="0" dirty="0" smtClean="0"/>
              <a:t> problem solving- </a:t>
            </a:r>
            <a:r>
              <a:rPr lang="en-US" dirty="0" smtClean="0"/>
              <a:t>When a variety of knowledge and skills are pooled, it creates a talent pool that is vast and more competent, able and experienced. Virtual collaboration minimizes or even eliminates the need for finances and infrastructure. Thanks to the Internet, businesses can gain better market reach and organizations with people from diverse backgrounds can thrive.</a:t>
            </a:r>
          </a:p>
          <a:p>
            <a:r>
              <a:rPr lang="en-US" b="1" dirty="0" smtClean="0"/>
              <a:t>Learning – </a:t>
            </a:r>
            <a:r>
              <a:rPr lang="en-US" dirty="0" smtClean="0"/>
              <a:t>When</a:t>
            </a:r>
            <a:r>
              <a:rPr lang="en-US" baseline="0" dirty="0" smtClean="0"/>
              <a:t> teams are collaborating</a:t>
            </a:r>
            <a:r>
              <a:rPr lang="en-US" dirty="0" smtClean="0"/>
              <a:t>, they are essentially learning new things from each other. Your organization becomes a body which encourages a culture of continuous learning, and supports that learning through opportunities for growth and development, as well as through safety nets for failures. Whenever team members collaborate, they enhance their capacity to go and grow beyond their comfort zones and take your business to new heights.</a:t>
            </a:r>
            <a:endParaRPr lang="en-US" b="1" dirty="0" smtClean="0"/>
          </a:p>
          <a:p>
            <a:r>
              <a:rPr lang="en-US" b="1" dirty="0" smtClean="0"/>
              <a:t>Brainstorming- </a:t>
            </a:r>
            <a:r>
              <a:rPr lang="en-US" dirty="0" smtClean="0"/>
              <a:t>the collaboration will allow team members to come together on a common platform and work towards the achievement of a common goal by thinking, brainstorming, and offering various perspectives to provide solutions.</a:t>
            </a:r>
          </a:p>
          <a:p>
            <a:r>
              <a:rPr lang="en-US" b="1" dirty="0" smtClean="0"/>
              <a:t>Providing Value- </a:t>
            </a:r>
            <a:r>
              <a:rPr lang="en-US" dirty="0" smtClean="0"/>
              <a:t>Working towards the same goal inspires employees in the team members with a strong sense of purpose. The team sees value in working together as the common goal gives them a meaningful reason to work together, along with receiving mutual benefits for the company as well as the team.</a:t>
            </a:r>
          </a:p>
          <a:p>
            <a:r>
              <a:rPr lang="en-US" b="1" dirty="0" smtClean="0"/>
              <a:t>Equal Partaking-  </a:t>
            </a:r>
            <a:r>
              <a:rPr lang="en-US" dirty="0" smtClean="0"/>
              <a:t>the system will provide every team member with equal opportunities to participate and communicate their ideas</a:t>
            </a:r>
            <a:r>
              <a:rPr lang="en-US" baseline="0" dirty="0" smtClean="0"/>
              <a:t> (Nut Cache, n.d.)</a:t>
            </a: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Communications is the lifeblood of any team, really any project. If you’re not able to articulate what you want and when you want it, clearly and easily, well, then you’re asking for headaches and worse. So, how are you going to communicate, with emails? You’ve used emails. They pile up, get ignored, are hard to find the one you want and, worst of all, don’t provide immediate feedback.</a:t>
            </a:r>
          </a:p>
          <a:p>
            <a:r>
              <a:rPr lang="en-US" dirty="0" smtClean="0"/>
              <a:t>No one is saying trash your email account. It serves a purpose, but you need a more vibrant means of communication. Communications needs to be a dialogue, not a relay race of statements. Team collaboration is improved by collaborative chat, either by setting up groups or person-to-person. Now you can get not only an immediate answer to your question, but you have easy access to the conversation if you need to reference it.</a:t>
            </a:r>
          </a:p>
          <a:p>
            <a:r>
              <a:rPr lang="en-US" dirty="0" smtClean="0"/>
              <a:t>Also, by creating a collaborative communication platform for your team, you have a place where they can brainstorm together. Collaboration apps allow you to attach files to the narrative streams, files and other documents as well as pictures and links, all of which creates a virtual meeting place for your team. If they’re all under one roof or distributed across the globe, it doesn’t matter. There’s now a space in which they can work together (Ray, 2017).</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To standardize the collaborative</a:t>
            </a:r>
            <a:r>
              <a:rPr lang="en-US" baseline="0" dirty="0" smtClean="0"/>
              <a:t> process in the organization, there ought to be tools to access all the employees and talk with them at the same time. The appropriate tools to use for synchronous communication with the employees in different locations are video conferencing, teleconferencing, and instant messaging.</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Video conferencing allows the organization to hold meetings with its employees and see each other as they interact and share ideas or discuss about the topic on hand. </a:t>
            </a:r>
            <a:r>
              <a:rPr lang="en-US" dirty="0" smtClean="0"/>
              <a:t>This tool allows people to connect at a single point in time, at the same time.</a:t>
            </a: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Teleconferencing allows employees in remote locations to discuss and talk in a virtual meeting organized by the organized. They can continue with their tasks as they listen and participate in the talk.</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Instant messaging such as Skype and messenger allows the management to communicate by drafting and sending a message that the receiver get within seconds. </a:t>
            </a:r>
            <a:r>
              <a:rPr lang="en-US" dirty="0" smtClean="0"/>
              <a:t>The primary drawback</a:t>
            </a:r>
            <a:r>
              <a:rPr lang="en-US" baseline="0" dirty="0" smtClean="0"/>
              <a:t> of these</a:t>
            </a:r>
            <a:r>
              <a:rPr lang="en-US" dirty="0" smtClean="0"/>
              <a:t> tools, they require same-time participation -different time zones and conflicting schedules can create communication challenges. In addition, they tend to be costly and may require significant bandwidth to be efficient. However, setting</a:t>
            </a:r>
            <a:r>
              <a:rPr lang="en-US" baseline="0" dirty="0" smtClean="0"/>
              <a:t> up a schedule for this communication ensures a success when using tools and establishment of an efficient bandwidth proves worthwhile by fostering collaboration within the organization.</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Studies have shown that asynchronous communication between employees leads to an increase in productivity when compared to email based communication alone. This is because one of the key traits of asynchronous communication is it’s ability to notify and empower its end user to communicate in near real time. By adding a one-to-many chat room experience, the user is given efficient communication with his/her peers. When coupled with the ability to share files, this method of collaboration can lead to accelerated consensus and or support. Some</a:t>
            </a:r>
            <a:r>
              <a:rPr lang="en-US" baseline="0" dirty="0" smtClean="0"/>
              <a:t> of these tools include Goggle Hangouts, Skype for business, and discussion boards.</a:t>
            </a:r>
            <a:endParaRPr lang="en-US" b="1" dirty="0" smtClean="0"/>
          </a:p>
          <a:p>
            <a:r>
              <a:rPr lang="en-US" b="1" dirty="0" smtClean="0"/>
              <a:t>Discussion boards:</a:t>
            </a:r>
            <a:r>
              <a:rPr lang="en-US" dirty="0" smtClean="0"/>
              <a:t> whether integrated into your online interaction</a:t>
            </a:r>
            <a:r>
              <a:rPr lang="en-US" baseline="0" dirty="0" smtClean="0"/>
              <a:t> platforms or </a:t>
            </a:r>
            <a:r>
              <a:rPr lang="en-US" dirty="0" smtClean="0"/>
              <a:t>not (such as Google Groups), well-managed discussion board can produce incredibly rich conversations about the topics at hand. Employees</a:t>
            </a:r>
            <a:r>
              <a:rPr lang="en-US" baseline="0" dirty="0" smtClean="0"/>
              <a:t> can use this tool to make suggestions and assist each other without a limit in time. </a:t>
            </a:r>
          </a:p>
          <a:p>
            <a:r>
              <a:rPr lang="en-US" b="1" baseline="0" dirty="0" smtClean="0"/>
              <a:t>Skype for business: </a:t>
            </a:r>
            <a:r>
              <a:rPr lang="en-US" dirty="0" smtClean="0"/>
              <a:t>With one click, anyone can join your online meeting, from any device. You can choose to meet right away, or schedule from Outlook for later. The meeting URL is personalized just for you.  It</a:t>
            </a:r>
            <a:r>
              <a:rPr lang="en-US" baseline="0" dirty="0" smtClean="0"/>
              <a:t> enable one to r</a:t>
            </a:r>
            <a:r>
              <a:rPr lang="en-US" dirty="0" smtClean="0"/>
              <a:t>ecord meetings, share your screen, and annotate PowerPoint for real-time collaboration with up to 250 people. </a:t>
            </a:r>
            <a:endParaRPr lang="en-US" b="1" baseline="0" dirty="0" smtClean="0"/>
          </a:p>
          <a:p>
            <a:r>
              <a:rPr lang="en-US" b="1" dirty="0" smtClean="0"/>
              <a:t>Goggle</a:t>
            </a:r>
            <a:r>
              <a:rPr lang="en-US" b="1" baseline="0" dirty="0" smtClean="0"/>
              <a:t> Hangouts</a:t>
            </a:r>
            <a:r>
              <a:rPr lang="en-US" b="1" dirty="0" smtClean="0"/>
              <a:t>:</a:t>
            </a:r>
            <a:r>
              <a:rPr lang="en-US" dirty="0" smtClean="0"/>
              <a:t> Some people consider mailing lists to be quaint relics of a previous technological age, but it’s hard to argue with the fact that they still work: an Hangout-based discussion list does afford one the ability to carry on threaded discussions in a private environment, yet outside the confines of a managed system (for discussion boards). In fact, Google Groups (referenced above) is a threaded discussion board that can also take place via e-mail.</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dirty="0" smtClean="0"/>
              <a:t>Dropmark</a:t>
            </a:r>
            <a:r>
              <a:rPr lang="en-US" dirty="0" smtClean="0"/>
              <a:t> provides simple collaboration and file sharing in the cloud, with drag-and-drop facility from your desktop to browser, so your files are automatically uploaded to the cloud. You can invite colleagues to view and collaborate privately, and organize files into collections with sharable </a:t>
            </a:r>
            <a:r>
              <a:rPr lang="en-US" dirty="0" err="1" smtClean="0"/>
              <a:t>shortlinks</a:t>
            </a:r>
            <a:r>
              <a:rPr lang="en-US" dirty="0" smtClean="0"/>
              <a:t>. You can view every collection as a full screen presentation, mixing images, websites and more. You can even drag in audio or video from YouTube, Vimeo, Sound Cloud or your desktop to create custom playlists and podcasts. With the Dropmark for Mac app you can just drag and drop to your Mac menu bar and upload directly to your account. </a:t>
            </a:r>
          </a:p>
          <a:p>
            <a:r>
              <a:rPr lang="en-US" b="1" dirty="0" smtClean="0"/>
              <a:t>Dropbox</a:t>
            </a:r>
            <a:r>
              <a:rPr lang="en-US" dirty="0" smtClean="0"/>
              <a:t> provides effortless file synchronization, with support for Windows, Mac, Linux, </a:t>
            </a:r>
            <a:r>
              <a:rPr lang="en-US" dirty="0" err="1" smtClean="0"/>
              <a:t>iOS</a:t>
            </a:r>
            <a:r>
              <a:rPr lang="en-US" dirty="0" smtClean="0"/>
              <a:t>, Android and Blackberry. You can set up share files or folders to work in collaboration with others -- once you create a shared folder and add people to it, it will appear in their Dropbox, so any member of the folder can add, delete or edit files within it.</a:t>
            </a:r>
            <a:r>
              <a:rPr lang="en-US" baseline="0" dirty="0" smtClean="0"/>
              <a:t> </a:t>
            </a:r>
            <a:r>
              <a:rPr lang="en-US" dirty="0" smtClean="0"/>
              <a:t>You can also share with non-Dropbox users by creating a link to a file or folder. Users can then use the link to preview the contents through their browsers. Once you install Dropbox on your desktop, simply add files to your Dropbox folder and it will automatically sync those files to your Dropbox account (meaning you have access to your work anywhere).</a:t>
            </a:r>
          </a:p>
          <a:p>
            <a:endParaRPr lang="en-US" dirty="0" smtClean="0"/>
          </a:p>
          <a:p>
            <a:r>
              <a:rPr lang="en-US" dirty="0" smtClean="0"/>
              <a:t>With </a:t>
            </a:r>
            <a:r>
              <a:rPr lang="en-US" b="1" dirty="0" smtClean="0"/>
              <a:t>Google Drive </a:t>
            </a:r>
            <a:r>
              <a:rPr lang="en-US" dirty="0" smtClean="0"/>
              <a:t>you can create new documents, spreadsheets and presentations, and share files or folders with anyone, choosing who can view, edit or comment on your content. You can collaborate at the same time, on the same document, and see changes as they appear. You can open more than 30 file types in your browser, even if you don't have the program installed on your computer.</a:t>
            </a:r>
          </a:p>
          <a:p>
            <a:r>
              <a:rPr lang="en-US" dirty="0" smtClean="0"/>
              <a:t>Google Drive tracks every change you make, and each save creates a new revision, so you can look back as far as 30 days automatically or choose a revision to save forever. </a:t>
            </a:r>
          </a:p>
          <a:p>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ClickUp</a:t>
            </a:r>
            <a:r>
              <a:rPr lang="en-US" b="1" baseline="0" dirty="0" smtClean="0"/>
              <a:t> Software  </a:t>
            </a:r>
            <a:r>
              <a:rPr lang="en-US" baseline="0" dirty="0" smtClean="0"/>
              <a:t>will be the appropriate tool to share task </a:t>
            </a:r>
            <a:r>
              <a:rPr lang="en-US" sz="1200" kern="1200" dirty="0" smtClean="0">
                <a:solidFill>
                  <a:schemeClr val="tx1"/>
                </a:solidFill>
                <a:latin typeface="+mn-lt"/>
                <a:ea typeface="+mn-ea"/>
                <a:cs typeface="+mn-cs"/>
              </a:rPr>
              <a:t>list for managing tasks among</a:t>
            </a:r>
            <a:r>
              <a:rPr lang="en-US" sz="1200" kern="1200" baseline="0" dirty="0" smtClean="0">
                <a:solidFill>
                  <a:schemeClr val="tx1"/>
                </a:solidFill>
                <a:latin typeface="+mn-lt"/>
                <a:ea typeface="+mn-ea"/>
                <a:cs typeface="+mn-cs"/>
              </a:rPr>
              <a:t> the employees.</a:t>
            </a:r>
            <a:r>
              <a:rPr lang="en-US" b="0" dirty="0" smtClean="0"/>
              <a:t> ClickUp combines amazing simplicity with enough customization to fit any person, team, or organization who is looking to be more productive. In ClickUp, you can set up different teams and spaces–some can be personal, for your work, or anything else you can think of. </a:t>
            </a:r>
            <a:endParaRPr lang="en-US" dirty="0" smtClean="0"/>
          </a:p>
          <a:p>
            <a:r>
              <a:rPr lang="en-US" b="0" dirty="0" smtClean="0"/>
              <a:t>The feature that helps ClickUp do this best is the option for multiple views (list, board, box and time). What makes that special is that you can view the same tasks and projects through any of these lenses while keeping the same task details, statuses, due dates, and task dependencies. Not every task management tool can do that. Another great feature of Click</a:t>
            </a:r>
            <a:r>
              <a:rPr lang="en-US" b="0" baseline="0" dirty="0" smtClean="0"/>
              <a:t>Up is the Chrome extension;</a:t>
            </a:r>
            <a:r>
              <a:rPr lang="en-US" b="0" dirty="0" smtClean="0"/>
              <a:t> You can take screenshots, track time, manage emails and create tasks no matter where you are on the Web. This is perfect for creating tasks in a hurry. ClickUp is a very simple task management solution that’s great for personal use or teams.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 the</a:t>
            </a:r>
            <a:r>
              <a:rPr lang="en-US" baseline="0" dirty="0" smtClean="0"/>
              <a:t> </a:t>
            </a:r>
            <a:r>
              <a:rPr lang="en-US" dirty="0" smtClean="0"/>
              <a:t>organization begins</a:t>
            </a:r>
            <a:r>
              <a:rPr lang="en-US" baseline="0" dirty="0" smtClean="0"/>
              <a:t> </a:t>
            </a:r>
            <a:r>
              <a:rPr lang="en-US" dirty="0" smtClean="0"/>
              <a:t>to implement this</a:t>
            </a:r>
            <a:r>
              <a:rPr lang="en-US" baseline="0" dirty="0" smtClean="0"/>
              <a:t> collaborative</a:t>
            </a:r>
            <a:r>
              <a:rPr lang="en-US" dirty="0" smtClean="0"/>
              <a:t> information system</a:t>
            </a:r>
            <a:r>
              <a:rPr lang="en-US" baseline="0" dirty="0" smtClean="0"/>
              <a:t> employees will be able to interact in different ways while files and documents will be shared more easily.</a:t>
            </a:r>
            <a:r>
              <a:rPr lang="en-US" dirty="0" smtClean="0"/>
              <a:t> This system allows users to brainstorm ideas together without the necessity of physical, face-to-face meetings. Utilizing tools such as discussion boards, document sharing, and video, this system made it possible for ideas to be shared in new ways and the thought processes behind these ideas to be documented. This offers a competitive</a:t>
            </a:r>
            <a:r>
              <a:rPr lang="en-US" baseline="0" dirty="0" smtClean="0"/>
              <a:t> advantage in the contemporary social economy why the success of a firm depends on effective communication and workers’ organization and design.</a:t>
            </a:r>
            <a:endParaRPr lang="en-US" dirty="0" smtClean="0"/>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8/12/2019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xmlns=""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nutcache.com/blog/the-importance-of-collaboration-in-the-workplace/" TargetMode="External"/><Relationship Id="rId2" Type="http://schemas.openxmlformats.org/officeDocument/2006/relationships/hyperlink" Target="http://www.hbs.edu/faculty/Publication%20Files/07-079.pdf" TargetMode="External"/><Relationship Id="rId1" Type="http://schemas.openxmlformats.org/officeDocument/2006/relationships/slideLayout" Target="../slideLayouts/slideLayout2.xml"/><Relationship Id="rId4" Type="http://schemas.openxmlformats.org/officeDocument/2006/relationships/hyperlink" Target="https://www.forbes.com/sites/gregsatell/2015/12/04/why-the-ability-to-collaborate-is-the-new-competitive-advantag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rgbClr val="00B050"/>
                </a:solidFill>
              </a:rPr>
              <a:t>Successful Collaboration</a:t>
            </a:r>
            <a:br>
              <a:rPr lang="en-US" dirty="0" smtClean="0">
                <a:solidFill>
                  <a:srgbClr val="00B050"/>
                </a:solidFill>
              </a:rPr>
            </a:br>
            <a:r>
              <a:rPr lang="en-US" dirty="0" smtClean="0">
                <a:solidFill>
                  <a:srgbClr val="00B050"/>
                </a:solidFill>
              </a:rPr>
              <a:t>Name</a:t>
            </a:r>
            <a:r>
              <a:rPr lang="en-US" dirty="0" smtClean="0">
                <a:solidFill>
                  <a:srgbClr val="00B050"/>
                </a:solidFill>
              </a:rPr>
              <a:t/>
            </a:r>
            <a:br>
              <a:rPr lang="en-US" dirty="0" smtClean="0">
                <a:solidFill>
                  <a:srgbClr val="00B050"/>
                </a:solidFill>
              </a:rPr>
            </a:br>
            <a:r>
              <a:rPr lang="en-US" dirty="0" smtClean="0">
                <a:solidFill>
                  <a:srgbClr val="00B050"/>
                </a:solidFill>
              </a:rPr>
              <a:t>Course Unit</a:t>
            </a:r>
            <a:br>
              <a:rPr lang="en-US" dirty="0" smtClean="0">
                <a:solidFill>
                  <a:srgbClr val="00B050"/>
                </a:solidFill>
              </a:rPr>
            </a:br>
            <a:r>
              <a:rPr lang="en-US" dirty="0" smtClean="0">
                <a:solidFill>
                  <a:srgbClr val="00B050"/>
                </a:solidFill>
              </a:rPr>
              <a:t>Institution of Affiliation</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38960" y="193040"/>
            <a:ext cx="7404562" cy="665942"/>
          </a:xfrm>
        </p:spPr>
        <p:txBody>
          <a:bodyPr/>
          <a:lstStyle/>
          <a:p>
            <a:pPr algn="ctr"/>
            <a:r>
              <a:rPr lang="en-US" dirty="0" smtClean="0">
                <a:solidFill>
                  <a:srgbClr val="00B050"/>
                </a:solidFill>
              </a:rPr>
              <a:t>Introduction</a:t>
            </a:r>
            <a:endParaRPr lang="en-US" dirty="0"/>
          </a:p>
        </p:txBody>
      </p:sp>
      <p:sp>
        <p:nvSpPr>
          <p:cNvPr id="3" name="Content Placeholder 2"/>
          <p:cNvSpPr>
            <a:spLocks noGrp="1"/>
          </p:cNvSpPr>
          <p:nvPr>
            <p:ph idx="1"/>
          </p:nvPr>
        </p:nvSpPr>
        <p:spPr>
          <a:xfrm>
            <a:off x="294639" y="1011382"/>
            <a:ext cx="11689543" cy="5714539"/>
          </a:xfrm>
        </p:spPr>
        <p:txBody>
          <a:bodyPr>
            <a:normAutofit/>
          </a:bodyPr>
          <a:lstStyle/>
          <a:p>
            <a:pPr>
              <a:lnSpc>
                <a:spcPct val="200000"/>
              </a:lnSpc>
              <a:buFont typeface="Wingdings" pitchFamily="2" charset="2"/>
              <a:buChar char="Ø"/>
            </a:pPr>
            <a:r>
              <a:rPr lang="en-US" sz="2200" dirty="0" smtClean="0">
                <a:latin typeface="Constantia" pitchFamily="18" charset="0"/>
              </a:rPr>
              <a:t>Collaboration by all departments in a company is crucial.</a:t>
            </a:r>
          </a:p>
          <a:p>
            <a:pPr>
              <a:lnSpc>
                <a:spcPct val="200000"/>
              </a:lnSpc>
              <a:buFont typeface="Wingdings" pitchFamily="2" charset="2"/>
              <a:buChar char="Ø"/>
            </a:pPr>
            <a:r>
              <a:rPr lang="en-US" sz="2200" dirty="0" smtClean="0">
                <a:latin typeface="Constantia" pitchFamily="18" charset="0"/>
              </a:rPr>
              <a:t>When two or a group of individuals work together towards a common goal.</a:t>
            </a:r>
            <a:endParaRPr lang="en-US" sz="2200" dirty="0" smtClean="0">
              <a:latin typeface="Constantia" pitchFamily="18" charset="0"/>
            </a:endParaRPr>
          </a:p>
          <a:p>
            <a:pPr>
              <a:lnSpc>
                <a:spcPct val="200000"/>
              </a:lnSpc>
              <a:buFont typeface="Wingdings" pitchFamily="2" charset="2"/>
              <a:buChar char="Ø"/>
            </a:pPr>
            <a:r>
              <a:rPr lang="en-US" sz="2200" dirty="0" smtClean="0">
                <a:latin typeface="Constantia" pitchFamily="18" charset="0"/>
              </a:rPr>
              <a:t>Successful </a:t>
            </a:r>
            <a:r>
              <a:rPr lang="en-US" sz="2200" dirty="0" smtClean="0">
                <a:latin typeface="Constantia" pitchFamily="18" charset="0"/>
              </a:rPr>
              <a:t>organizations formulate </a:t>
            </a:r>
            <a:r>
              <a:rPr lang="en-US" sz="2200" dirty="0" smtClean="0">
                <a:latin typeface="Constantia" pitchFamily="18" charset="0"/>
              </a:rPr>
              <a:t>an explicit </a:t>
            </a:r>
            <a:r>
              <a:rPr lang="en-US" sz="2200" dirty="0" smtClean="0">
                <a:latin typeface="Constantia" pitchFamily="18" charset="0"/>
              </a:rPr>
              <a:t>strategy to foster collaboration.</a:t>
            </a:r>
          </a:p>
          <a:p>
            <a:pPr>
              <a:lnSpc>
                <a:spcPct val="200000"/>
              </a:lnSpc>
              <a:buFont typeface="Wingdings" pitchFamily="2" charset="2"/>
              <a:buChar char="Ø"/>
            </a:pPr>
            <a:r>
              <a:rPr lang="en-US" sz="2200" dirty="0" smtClean="0">
                <a:latin typeface="Constantia" pitchFamily="18" charset="0"/>
              </a:rPr>
              <a:t>Changes are made </a:t>
            </a:r>
            <a:r>
              <a:rPr lang="en-US" sz="2200" dirty="0" smtClean="0">
                <a:latin typeface="Constantia" pitchFamily="18" charset="0"/>
              </a:rPr>
              <a:t>to aid performance in </a:t>
            </a:r>
            <a:r>
              <a:rPr lang="en-US" sz="2200" dirty="0" smtClean="0">
                <a:latin typeface="Constantia" pitchFamily="18" charset="0"/>
              </a:rPr>
              <a:t>collaborative efforts.</a:t>
            </a:r>
          </a:p>
          <a:p>
            <a:pPr>
              <a:lnSpc>
                <a:spcPct val="200000"/>
              </a:lnSpc>
              <a:buFont typeface="Wingdings" pitchFamily="2" charset="2"/>
              <a:buChar char="Ø"/>
            </a:pPr>
            <a:r>
              <a:rPr lang="en-US" sz="2200" dirty="0" smtClean="0">
                <a:latin typeface="Constantia" pitchFamily="18" charset="0"/>
              </a:rPr>
              <a:t>Collaboration is the new strategy for competitive advantage.</a:t>
            </a:r>
          </a:p>
          <a:p>
            <a:pPr>
              <a:lnSpc>
                <a:spcPct val="200000"/>
              </a:lnSpc>
              <a:buFont typeface="Wingdings" pitchFamily="2" charset="2"/>
              <a:buChar char="Ø"/>
            </a:pPr>
            <a:r>
              <a:rPr lang="en-US" sz="2200" dirty="0" smtClean="0">
                <a:latin typeface="Constantia" pitchFamily="18" charset="0"/>
              </a:rPr>
              <a:t>It is the epicenter of the social economy that has emerged in recent years,</a:t>
            </a:r>
          </a:p>
          <a:p>
            <a:pPr>
              <a:lnSpc>
                <a:spcPct val="200000"/>
              </a:lnSpc>
              <a:buFont typeface="Wingdings" pitchFamily="2" charset="2"/>
              <a:buChar char="Ø"/>
            </a:pPr>
            <a:endParaRPr lang="en-US" sz="22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964" y="193965"/>
            <a:ext cx="9268691" cy="623454"/>
          </a:xfrm>
        </p:spPr>
        <p:txBody>
          <a:bodyPr>
            <a:normAutofit fontScale="90000"/>
          </a:bodyPr>
          <a:lstStyle/>
          <a:p>
            <a:pPr algn="ctr"/>
            <a:r>
              <a:rPr lang="en-US" dirty="0" smtClean="0">
                <a:solidFill>
                  <a:srgbClr val="00B050"/>
                </a:solidFill>
              </a:rPr>
              <a:t>Importance of Collaboration Information Systems</a:t>
            </a:r>
            <a:endParaRPr lang="en-US" dirty="0">
              <a:solidFill>
                <a:srgbClr val="00B050"/>
              </a:solidFill>
            </a:endParaRPr>
          </a:p>
        </p:txBody>
      </p:sp>
      <p:sp>
        <p:nvSpPr>
          <p:cNvPr id="3" name="Content Placeholder 2"/>
          <p:cNvSpPr>
            <a:spLocks noGrp="1"/>
          </p:cNvSpPr>
          <p:nvPr>
            <p:ph idx="1"/>
          </p:nvPr>
        </p:nvSpPr>
        <p:spPr>
          <a:xfrm>
            <a:off x="235527" y="969818"/>
            <a:ext cx="11485417" cy="5721927"/>
          </a:xfrm>
        </p:spPr>
        <p:txBody>
          <a:bodyPr>
            <a:normAutofit/>
          </a:bodyPr>
          <a:lstStyle/>
          <a:p>
            <a:pPr>
              <a:lnSpc>
                <a:spcPct val="200000"/>
              </a:lnSpc>
              <a:buFont typeface="Wingdings" pitchFamily="2" charset="2"/>
              <a:buChar char="Ø"/>
            </a:pPr>
            <a:r>
              <a:rPr lang="en-US" sz="2000" dirty="0" smtClean="0">
                <a:latin typeface="Constantia" pitchFamily="18" charset="0"/>
              </a:rPr>
              <a:t>It will help integration of all employees in different locations under system</a:t>
            </a:r>
          </a:p>
          <a:p>
            <a:pPr>
              <a:lnSpc>
                <a:spcPct val="200000"/>
              </a:lnSpc>
              <a:buFont typeface="Wingdings" pitchFamily="2" charset="2"/>
              <a:buChar char="Ø"/>
            </a:pPr>
            <a:r>
              <a:rPr lang="en-US" sz="2000" dirty="0" smtClean="0">
                <a:latin typeface="Constantia" pitchFamily="18" charset="0"/>
              </a:rPr>
              <a:t>It will promote a sense of responsibility and self analysis.</a:t>
            </a:r>
          </a:p>
          <a:p>
            <a:pPr>
              <a:lnSpc>
                <a:spcPct val="200000"/>
              </a:lnSpc>
              <a:buFont typeface="Wingdings" pitchFamily="2" charset="2"/>
              <a:buChar char="Ø"/>
            </a:pPr>
            <a:r>
              <a:rPr lang="en-US" sz="2000" dirty="0" smtClean="0">
                <a:latin typeface="Constantia" pitchFamily="18" charset="0"/>
              </a:rPr>
              <a:t>Improved problem solving.</a:t>
            </a:r>
          </a:p>
          <a:p>
            <a:pPr>
              <a:lnSpc>
                <a:spcPct val="200000"/>
              </a:lnSpc>
              <a:buFont typeface="Wingdings" pitchFamily="2" charset="2"/>
              <a:buChar char="Ø"/>
            </a:pPr>
            <a:r>
              <a:rPr lang="en-US" sz="2000" dirty="0" smtClean="0">
                <a:latin typeface="Constantia" pitchFamily="18" charset="0"/>
              </a:rPr>
              <a:t>Platform for learning</a:t>
            </a:r>
          </a:p>
          <a:p>
            <a:pPr>
              <a:lnSpc>
                <a:spcPct val="200000"/>
              </a:lnSpc>
              <a:buFont typeface="Wingdings" pitchFamily="2" charset="2"/>
              <a:buChar char="Ø"/>
            </a:pPr>
            <a:r>
              <a:rPr lang="en-US" sz="2000" dirty="0" smtClean="0">
                <a:latin typeface="Constantia" pitchFamily="18" charset="0"/>
              </a:rPr>
              <a:t>Brainstorming</a:t>
            </a:r>
          </a:p>
          <a:p>
            <a:pPr>
              <a:lnSpc>
                <a:spcPct val="200000"/>
              </a:lnSpc>
              <a:buFont typeface="Wingdings" pitchFamily="2" charset="2"/>
              <a:buChar char="Ø"/>
            </a:pPr>
            <a:r>
              <a:rPr lang="en-US" sz="2000" dirty="0" smtClean="0">
                <a:latin typeface="Constantia" pitchFamily="18" charset="0"/>
              </a:rPr>
              <a:t>Providing </a:t>
            </a:r>
            <a:r>
              <a:rPr lang="en-US" sz="2000" dirty="0" smtClean="0">
                <a:latin typeface="Constantia" pitchFamily="18" charset="0"/>
              </a:rPr>
              <a:t>Value</a:t>
            </a:r>
          </a:p>
          <a:p>
            <a:pPr>
              <a:lnSpc>
                <a:spcPct val="200000"/>
              </a:lnSpc>
              <a:buFont typeface="Wingdings" pitchFamily="2" charset="2"/>
              <a:buChar char="Ø"/>
            </a:pPr>
            <a:r>
              <a:rPr lang="en-US" sz="2000" dirty="0" smtClean="0">
                <a:latin typeface="Constantia" pitchFamily="18" charset="0"/>
              </a:rPr>
              <a:t>Equal </a:t>
            </a:r>
            <a:r>
              <a:rPr lang="en-US" sz="2000" dirty="0" smtClean="0">
                <a:latin typeface="Constantia" pitchFamily="18" charset="0"/>
              </a:rPr>
              <a:t>Partaking</a:t>
            </a:r>
          </a:p>
          <a:p>
            <a:pPr>
              <a:lnSpc>
                <a:spcPct val="200000"/>
              </a:lnSpc>
              <a:buFont typeface="Wingdings" pitchFamily="2" charset="2"/>
              <a:buChar char="Ø"/>
            </a:pPr>
            <a:endParaRPr lang="en-US" sz="2000" dirty="0" smtClean="0">
              <a:latin typeface="Constantia" pitchFamily="18" charset="0"/>
            </a:endParaRPr>
          </a:p>
        </p:txBody>
      </p:sp>
      <p:pic>
        <p:nvPicPr>
          <p:cNvPr id="5" name="Picture 2" descr="C:\Users\dan\Documents\maxresdefault.jpg"/>
          <p:cNvPicPr>
            <a:picLocks noChangeAspect="1" noChangeArrowheads="1"/>
          </p:cNvPicPr>
          <p:nvPr/>
        </p:nvPicPr>
        <p:blipFill>
          <a:blip r:embed="rId3"/>
          <a:srcRect/>
          <a:stretch>
            <a:fillRect/>
          </a:stretch>
        </p:blipFill>
        <p:spPr bwMode="auto">
          <a:xfrm>
            <a:off x="4501453" y="2424545"/>
            <a:ext cx="7364460" cy="4142509"/>
          </a:xfrm>
          <a:prstGeom prst="rect">
            <a:avLst/>
          </a:prstGeom>
          <a:noFill/>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479" y="332508"/>
            <a:ext cx="8596668" cy="665018"/>
          </a:xfrm>
        </p:spPr>
        <p:txBody>
          <a:bodyPr>
            <a:normAutofit/>
          </a:bodyPr>
          <a:lstStyle/>
          <a:p>
            <a:pPr algn="ctr"/>
            <a:r>
              <a:rPr lang="en-US" dirty="0" smtClean="0">
                <a:solidFill>
                  <a:srgbClr val="00B050"/>
                </a:solidFill>
              </a:rPr>
              <a:t>Improvement of Team Commu</a:t>
            </a:r>
            <a:r>
              <a:rPr lang="en-US" dirty="0" smtClean="0">
                <a:solidFill>
                  <a:srgbClr val="00B050"/>
                </a:solidFill>
              </a:rPr>
              <a:t>nication</a:t>
            </a:r>
            <a:endParaRPr lang="en-US" dirty="0">
              <a:solidFill>
                <a:srgbClr val="00B050"/>
              </a:solidFill>
            </a:endParaRPr>
          </a:p>
        </p:txBody>
      </p:sp>
      <p:sp>
        <p:nvSpPr>
          <p:cNvPr id="3" name="Content Placeholder 2"/>
          <p:cNvSpPr>
            <a:spLocks noGrp="1"/>
          </p:cNvSpPr>
          <p:nvPr>
            <p:ph idx="1"/>
          </p:nvPr>
        </p:nvSpPr>
        <p:spPr>
          <a:xfrm>
            <a:off x="207819" y="1149927"/>
            <a:ext cx="11762508" cy="533400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Collaboration tools can enhance communication within a team.</a:t>
            </a:r>
          </a:p>
          <a:p>
            <a:pPr>
              <a:lnSpc>
                <a:spcPct val="200000"/>
              </a:lnSpc>
              <a:buFont typeface="Wingdings" pitchFamily="2" charset="2"/>
              <a:buChar char="Ø"/>
            </a:pPr>
            <a:r>
              <a:rPr lang="en-US" sz="2000" dirty="0" smtClean="0">
                <a:solidFill>
                  <a:schemeClr val="tx1"/>
                </a:solidFill>
                <a:latin typeface="Constantia" pitchFamily="18" charset="0"/>
              </a:rPr>
              <a:t>Collaborative chats  through establishing groups or person-to-person talk.</a:t>
            </a:r>
          </a:p>
          <a:p>
            <a:pPr>
              <a:lnSpc>
                <a:spcPct val="200000"/>
              </a:lnSpc>
              <a:buFont typeface="Wingdings" pitchFamily="2" charset="2"/>
              <a:buChar char="Ø"/>
            </a:pPr>
            <a:r>
              <a:rPr lang="en-US" sz="2000" dirty="0" smtClean="0">
                <a:solidFill>
                  <a:schemeClr val="tx1"/>
                </a:solidFill>
                <a:latin typeface="Constantia" pitchFamily="18" charset="0"/>
              </a:rPr>
              <a:t>People can ask questions and get immediate answers.</a:t>
            </a:r>
          </a:p>
          <a:p>
            <a:pPr>
              <a:lnSpc>
                <a:spcPct val="200000"/>
              </a:lnSpc>
              <a:buFont typeface="Wingdings" pitchFamily="2" charset="2"/>
              <a:buChar char="Ø"/>
            </a:pPr>
            <a:r>
              <a:rPr lang="en-US" sz="2000" dirty="0" smtClean="0">
                <a:solidFill>
                  <a:schemeClr val="tx1"/>
                </a:solidFill>
                <a:latin typeface="Constantia" pitchFamily="18" charset="0"/>
              </a:rPr>
              <a:t>There is easy access to a conversation when a need to reference arises.</a:t>
            </a:r>
          </a:p>
          <a:p>
            <a:pPr>
              <a:lnSpc>
                <a:spcPct val="200000"/>
              </a:lnSpc>
              <a:buFont typeface="Wingdings" pitchFamily="2" charset="2"/>
              <a:buChar char="Ø"/>
            </a:pPr>
            <a:r>
              <a:rPr lang="en-US" sz="2000" dirty="0" smtClean="0">
                <a:solidFill>
                  <a:schemeClr val="tx1"/>
                </a:solidFill>
                <a:latin typeface="Constantia" pitchFamily="18" charset="0"/>
              </a:rPr>
              <a:t>The tools fosters brainstorming by exchanging ideas in the established platform.</a:t>
            </a:r>
          </a:p>
          <a:p>
            <a:pPr>
              <a:lnSpc>
                <a:spcPct val="200000"/>
              </a:lnSpc>
              <a:buFont typeface="Wingdings" pitchFamily="2" charset="2"/>
              <a:buChar char="Ø"/>
            </a:pPr>
            <a:r>
              <a:rPr lang="en-US" sz="2000" dirty="0" smtClean="0">
                <a:solidFill>
                  <a:schemeClr val="tx1"/>
                </a:solidFill>
                <a:latin typeface="Constantia" pitchFamily="18" charset="0"/>
              </a:rPr>
              <a:t>The tools allow one to attach narratives, files, and documents as well as links and pictures.</a:t>
            </a:r>
          </a:p>
          <a:p>
            <a:pPr>
              <a:lnSpc>
                <a:spcPct val="200000"/>
              </a:lnSpc>
              <a:buFont typeface="Wingdings" pitchFamily="2" charset="2"/>
              <a:buChar char="Ø"/>
            </a:pPr>
            <a:r>
              <a:rPr lang="en-US" sz="2000" dirty="0" smtClean="0">
                <a:solidFill>
                  <a:schemeClr val="tx1"/>
                </a:solidFill>
                <a:latin typeface="Constantia" pitchFamily="18" charset="0"/>
              </a:rPr>
              <a:t>In spite of the geographical setback, the tools provide space to work under one roof.</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098" y="235527"/>
            <a:ext cx="10101502" cy="623455"/>
          </a:xfrm>
        </p:spPr>
        <p:txBody>
          <a:bodyPr>
            <a:normAutofit fontScale="90000"/>
          </a:bodyPr>
          <a:lstStyle/>
          <a:p>
            <a:pPr algn="ctr"/>
            <a:r>
              <a:rPr lang="en-US" dirty="0" smtClean="0">
                <a:solidFill>
                  <a:srgbClr val="00B050"/>
                </a:solidFill>
              </a:rPr>
              <a:t>Tools for Synchronous Communication</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a:bodyPr>
          <a:lstStyle/>
          <a:p>
            <a:pPr>
              <a:lnSpc>
                <a:spcPct val="200000"/>
              </a:lnSpc>
              <a:buFont typeface="Wingdings" pitchFamily="2" charset="2"/>
              <a:buChar char="Ø"/>
            </a:pPr>
            <a:r>
              <a:rPr lang="en-US" sz="2000" dirty="0" smtClean="0">
                <a:latin typeface="Constantia" pitchFamily="18" charset="0"/>
              </a:rPr>
              <a:t>Video conferencing such as Polycom</a:t>
            </a:r>
          </a:p>
          <a:p>
            <a:pPr>
              <a:lnSpc>
                <a:spcPct val="200000"/>
              </a:lnSpc>
              <a:buFont typeface="Wingdings" pitchFamily="2" charset="2"/>
              <a:buChar char="Ø"/>
            </a:pPr>
            <a:r>
              <a:rPr lang="en-US" sz="2000" dirty="0" smtClean="0">
                <a:latin typeface="Constantia" pitchFamily="18" charset="0"/>
              </a:rPr>
              <a:t>Teleconferencing</a:t>
            </a:r>
          </a:p>
          <a:p>
            <a:pPr>
              <a:lnSpc>
                <a:spcPct val="200000"/>
              </a:lnSpc>
              <a:buFont typeface="Wingdings" pitchFamily="2" charset="2"/>
              <a:buChar char="Ø"/>
            </a:pPr>
            <a:r>
              <a:rPr lang="en-US" sz="2000" dirty="0" smtClean="0">
                <a:latin typeface="Constantia" pitchFamily="18" charset="0"/>
              </a:rPr>
              <a:t>Instant messaging</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None/>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pic>
        <p:nvPicPr>
          <p:cNvPr id="5" name="Picture 2" descr="C:\Users\dan\Documents\use-of-synchronous-communication-in-online-learning-trupti-gawde-13-638.jpg"/>
          <p:cNvPicPr>
            <a:picLocks noChangeAspect="1" noChangeArrowheads="1"/>
          </p:cNvPicPr>
          <p:nvPr/>
        </p:nvPicPr>
        <p:blipFill>
          <a:blip r:embed="rId3"/>
          <a:srcRect/>
          <a:stretch>
            <a:fillRect/>
          </a:stretch>
        </p:blipFill>
        <p:spPr bwMode="auto">
          <a:xfrm>
            <a:off x="4862945" y="1062867"/>
            <a:ext cx="7017213" cy="5576867"/>
          </a:xfrm>
          <a:prstGeom prst="rect">
            <a:avLst/>
          </a:prstGeom>
          <a:noFill/>
        </p:spPr>
      </p:pic>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188" y="166255"/>
            <a:ext cx="8596668" cy="581891"/>
          </a:xfrm>
        </p:spPr>
        <p:txBody>
          <a:bodyPr>
            <a:normAutofit fontScale="90000"/>
          </a:bodyPr>
          <a:lstStyle/>
          <a:p>
            <a:pPr algn="ctr"/>
            <a:r>
              <a:rPr lang="en-US" dirty="0" smtClean="0">
                <a:solidFill>
                  <a:srgbClr val="00B050"/>
                </a:solidFill>
              </a:rPr>
              <a:t>Tools for Asynchronous Communication</a:t>
            </a:r>
            <a:endParaRPr lang="en-US" dirty="0">
              <a:solidFill>
                <a:srgbClr val="00B050"/>
              </a:solidFill>
            </a:endParaRPr>
          </a:p>
        </p:txBody>
      </p:sp>
      <p:sp>
        <p:nvSpPr>
          <p:cNvPr id="3" name="Content Placeholder 2"/>
          <p:cNvSpPr>
            <a:spLocks noGrp="1"/>
          </p:cNvSpPr>
          <p:nvPr>
            <p:ph idx="1"/>
          </p:nvPr>
        </p:nvSpPr>
        <p:spPr>
          <a:xfrm>
            <a:off x="207819" y="1122219"/>
            <a:ext cx="11707090" cy="5444836"/>
          </a:xfrm>
        </p:spPr>
        <p:txBody>
          <a:bodyPr>
            <a:normAutofit/>
          </a:bodyPr>
          <a:lstStyle/>
          <a:p>
            <a:pPr>
              <a:lnSpc>
                <a:spcPct val="200000"/>
              </a:lnSpc>
              <a:buFont typeface="Wingdings" pitchFamily="2" charset="2"/>
              <a:buChar char="Ø"/>
            </a:pPr>
            <a:r>
              <a:rPr lang="en-US" sz="2000" dirty="0" smtClean="0">
                <a:latin typeface="Constantia" pitchFamily="18" charset="0"/>
              </a:rPr>
              <a:t>Goggle Hangouts</a:t>
            </a:r>
          </a:p>
          <a:p>
            <a:pPr>
              <a:lnSpc>
                <a:spcPct val="200000"/>
              </a:lnSpc>
              <a:buFont typeface="Wingdings" pitchFamily="2" charset="2"/>
              <a:buChar char="Ø"/>
            </a:pPr>
            <a:r>
              <a:rPr lang="en-US" sz="2000" dirty="0" smtClean="0">
                <a:latin typeface="Constantia" pitchFamily="18" charset="0"/>
              </a:rPr>
              <a:t>Discussion boards</a:t>
            </a:r>
          </a:p>
          <a:p>
            <a:pPr>
              <a:lnSpc>
                <a:spcPct val="200000"/>
              </a:lnSpc>
              <a:buFont typeface="Wingdings" pitchFamily="2" charset="2"/>
              <a:buChar char="Ø"/>
            </a:pPr>
            <a:r>
              <a:rPr lang="en-US" sz="2000" dirty="0" smtClean="0">
                <a:latin typeface="Constantia" pitchFamily="18" charset="0"/>
              </a:rPr>
              <a:t>Skype for </a:t>
            </a:r>
            <a:r>
              <a:rPr lang="en-US" sz="2000" dirty="0" smtClean="0">
                <a:latin typeface="Constantia" pitchFamily="18" charset="0"/>
              </a:rPr>
              <a:t>Business</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pic>
        <p:nvPicPr>
          <p:cNvPr id="5" name="Picture 2" descr="C:\Users\dan\Documents\Pyramid-of-Remote-Team-Communication-min.png"/>
          <p:cNvPicPr>
            <a:picLocks noChangeAspect="1" noChangeArrowheads="1"/>
          </p:cNvPicPr>
          <p:nvPr/>
        </p:nvPicPr>
        <p:blipFill>
          <a:blip r:embed="rId3"/>
          <a:srcRect/>
          <a:stretch>
            <a:fillRect/>
          </a:stretch>
        </p:blipFill>
        <p:spPr bwMode="auto">
          <a:xfrm>
            <a:off x="3074728" y="1981200"/>
            <a:ext cx="8908732" cy="4585855"/>
          </a:xfrm>
          <a:prstGeom prst="rect">
            <a:avLst/>
          </a:prstGeom>
          <a:noFill/>
        </p:spPr>
      </p:pic>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2" y="180109"/>
            <a:ext cx="8596668" cy="734291"/>
          </a:xfrm>
        </p:spPr>
        <p:txBody>
          <a:bodyPr/>
          <a:lstStyle/>
          <a:p>
            <a:pPr algn="ctr"/>
            <a:r>
              <a:rPr lang="en-US" dirty="0" smtClean="0">
                <a:solidFill>
                  <a:srgbClr val="00B050"/>
                </a:solidFill>
              </a:rPr>
              <a:t>Sharing of Project Files</a:t>
            </a:r>
            <a:endParaRPr lang="en-US" dirty="0">
              <a:solidFill>
                <a:srgbClr val="00B050"/>
              </a:solidFill>
            </a:endParaRPr>
          </a:p>
        </p:txBody>
      </p:sp>
      <p:sp>
        <p:nvSpPr>
          <p:cNvPr id="3" name="Content Placeholder 2"/>
          <p:cNvSpPr>
            <a:spLocks noGrp="1"/>
          </p:cNvSpPr>
          <p:nvPr>
            <p:ph idx="1"/>
          </p:nvPr>
        </p:nvSpPr>
        <p:spPr>
          <a:xfrm>
            <a:off x="290945" y="1149927"/>
            <a:ext cx="11485419" cy="5486400"/>
          </a:xfrm>
        </p:spPr>
        <p:txBody>
          <a:bodyPr>
            <a:normAutofit/>
          </a:bodyPr>
          <a:lstStyle/>
          <a:p>
            <a:pPr>
              <a:lnSpc>
                <a:spcPct val="200000"/>
              </a:lnSpc>
              <a:buFont typeface="Wingdings" pitchFamily="2" charset="2"/>
              <a:buChar char="Ø"/>
            </a:pPr>
            <a:r>
              <a:rPr lang="en-US" sz="2000" dirty="0" smtClean="0">
                <a:latin typeface="Constantia" pitchFamily="18" charset="0"/>
              </a:rPr>
              <a:t>Need to simplify documents exchange between management and employees.</a:t>
            </a:r>
          </a:p>
          <a:p>
            <a:pPr>
              <a:lnSpc>
                <a:spcPct val="200000"/>
              </a:lnSpc>
              <a:buFont typeface="Wingdings" pitchFamily="2" charset="2"/>
              <a:buChar char="Ø"/>
            </a:pPr>
            <a:r>
              <a:rPr lang="en-US" sz="2000" dirty="0" smtClean="0">
                <a:latin typeface="Constantia" pitchFamily="18" charset="0"/>
              </a:rPr>
              <a:t>The tools to be used for this process include:</a:t>
            </a:r>
          </a:p>
          <a:p>
            <a:pPr marL="1257300" lvl="2" indent="-342900">
              <a:lnSpc>
                <a:spcPct val="200000"/>
              </a:lnSpc>
              <a:buFont typeface="+mj-lt"/>
              <a:buAutoNum type="arabicParenR"/>
            </a:pPr>
            <a:r>
              <a:rPr lang="en-US" sz="1600" dirty="0" smtClean="0">
                <a:latin typeface="Constantia" pitchFamily="18" charset="0"/>
              </a:rPr>
              <a:t>Dropmark</a:t>
            </a:r>
          </a:p>
          <a:p>
            <a:pPr marL="1257300" lvl="2" indent="-342900">
              <a:lnSpc>
                <a:spcPct val="200000"/>
              </a:lnSpc>
              <a:buFont typeface="+mj-lt"/>
              <a:buAutoNum type="arabicParenR"/>
            </a:pPr>
            <a:r>
              <a:rPr lang="en-US" sz="1600" dirty="0" smtClean="0">
                <a:latin typeface="Constantia" pitchFamily="18" charset="0"/>
              </a:rPr>
              <a:t>Dropbox</a:t>
            </a:r>
          </a:p>
          <a:p>
            <a:pPr marL="1257300" lvl="2" indent="-342900">
              <a:lnSpc>
                <a:spcPct val="200000"/>
              </a:lnSpc>
              <a:buFont typeface="+mj-lt"/>
              <a:buAutoNum type="arabicParenR"/>
            </a:pPr>
            <a:r>
              <a:rPr lang="en-US" sz="1600" dirty="0" smtClean="0">
                <a:latin typeface="Constantia" pitchFamily="18" charset="0"/>
              </a:rPr>
              <a:t>Google Drive</a:t>
            </a:r>
          </a:p>
          <a:p>
            <a:pPr marL="1257300" lvl="2" indent="-342900">
              <a:lnSpc>
                <a:spcPct val="200000"/>
              </a:lnSpc>
              <a:buNone/>
            </a:pPr>
            <a:endParaRPr lang="en-US" sz="1600" dirty="0">
              <a:latin typeface="Constantia" pitchFamily="18" charset="0"/>
            </a:endParaRPr>
          </a:p>
        </p:txBody>
      </p:sp>
      <p:pic>
        <p:nvPicPr>
          <p:cNvPr id="5" name="Picture 2" descr="C:\Users\dan\Documents\collaboration-documents.jpg"/>
          <p:cNvPicPr>
            <a:picLocks noChangeAspect="1" noChangeArrowheads="1"/>
          </p:cNvPicPr>
          <p:nvPr/>
        </p:nvPicPr>
        <p:blipFill>
          <a:blip r:embed="rId3"/>
          <a:srcRect/>
          <a:stretch>
            <a:fillRect/>
          </a:stretch>
        </p:blipFill>
        <p:spPr bwMode="auto">
          <a:xfrm>
            <a:off x="4651358" y="2369127"/>
            <a:ext cx="7540642" cy="4239491"/>
          </a:xfrm>
          <a:prstGeom prst="rect">
            <a:avLst/>
          </a:prstGeom>
          <a:noFill/>
        </p:spPr>
      </p:pic>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92727"/>
          </a:xfrm>
        </p:spPr>
        <p:txBody>
          <a:bodyPr/>
          <a:lstStyle/>
          <a:p>
            <a:pPr algn="ctr"/>
            <a:r>
              <a:rPr lang="en-US" dirty="0" smtClean="0">
                <a:solidFill>
                  <a:srgbClr val="00B050"/>
                </a:solidFill>
              </a:rPr>
              <a:t>Sharing of Task List</a:t>
            </a:r>
            <a:endParaRPr lang="en-US" dirty="0">
              <a:solidFill>
                <a:srgbClr val="00B050"/>
              </a:solidFill>
            </a:endParaRPr>
          </a:p>
        </p:txBody>
      </p:sp>
      <p:sp>
        <p:nvSpPr>
          <p:cNvPr id="3" name="Content Placeholder 2"/>
          <p:cNvSpPr>
            <a:spLocks noGrp="1"/>
          </p:cNvSpPr>
          <p:nvPr>
            <p:ph idx="1"/>
          </p:nvPr>
        </p:nvSpPr>
        <p:spPr>
          <a:xfrm>
            <a:off x="221673" y="1246909"/>
            <a:ext cx="11651671" cy="5361709"/>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Sharing tasks for managing tasks will require an online software for  simplify the process in the organization.</a:t>
            </a:r>
          </a:p>
          <a:p>
            <a:pPr>
              <a:lnSpc>
                <a:spcPct val="200000"/>
              </a:lnSpc>
              <a:buFont typeface="Wingdings" pitchFamily="2" charset="2"/>
              <a:buChar char="Ø"/>
            </a:pPr>
            <a:r>
              <a:rPr lang="en-US" sz="2000" dirty="0" smtClean="0">
                <a:solidFill>
                  <a:schemeClr val="tx1"/>
                </a:solidFill>
                <a:latin typeface="Constantia" pitchFamily="18" charset="0"/>
              </a:rPr>
              <a:t>Each employee will know what he/she needs to do.</a:t>
            </a:r>
          </a:p>
          <a:p>
            <a:pPr>
              <a:lnSpc>
                <a:spcPct val="200000"/>
              </a:lnSpc>
              <a:buFont typeface="Wingdings" pitchFamily="2" charset="2"/>
              <a:buChar char="Ø"/>
            </a:pPr>
            <a:r>
              <a:rPr lang="en-US" sz="2000" dirty="0" smtClean="0">
                <a:solidFill>
                  <a:schemeClr val="tx1"/>
                </a:solidFill>
                <a:latin typeface="Constantia" pitchFamily="18" charset="0"/>
              </a:rPr>
              <a:t>The software to use is ClickUp</a:t>
            </a:r>
          </a:p>
          <a:p>
            <a:pPr>
              <a:lnSpc>
                <a:spcPct val="200000"/>
              </a:lnSpc>
              <a:buNone/>
            </a:pP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a:solidFill>
                <a:schemeClr val="tx1"/>
              </a:solidFill>
              <a:latin typeface="Constantia" pitchFamily="18" charset="0"/>
            </a:endParaRPr>
          </a:p>
        </p:txBody>
      </p:sp>
      <p:pic>
        <p:nvPicPr>
          <p:cNvPr id="5" name="Picture 2" descr="C:\Users\dan\Documents\3c4bb63d59131088c00d712f1bc80679.jpeg"/>
          <p:cNvPicPr>
            <a:picLocks noChangeAspect="1" noChangeArrowheads="1"/>
          </p:cNvPicPr>
          <p:nvPr/>
        </p:nvPicPr>
        <p:blipFill>
          <a:blip r:embed="rId3"/>
          <a:srcRect/>
          <a:stretch>
            <a:fillRect/>
          </a:stretch>
        </p:blipFill>
        <p:spPr bwMode="auto">
          <a:xfrm>
            <a:off x="5430982" y="3217430"/>
            <a:ext cx="6532490" cy="3429557"/>
          </a:xfrm>
          <a:prstGeom prst="rect">
            <a:avLst/>
          </a:prstGeom>
          <a:noFill/>
        </p:spPr>
      </p:pic>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61" y="374073"/>
            <a:ext cx="10350883" cy="692727"/>
          </a:xfrm>
        </p:spPr>
        <p:txBody>
          <a:bodyPr>
            <a:normAutofit/>
          </a:bodyPr>
          <a:lstStyle/>
          <a:p>
            <a:pPr algn="ctr"/>
            <a:r>
              <a:rPr lang="en-US" dirty="0" smtClean="0">
                <a:solidFill>
                  <a:srgbClr val="00B050"/>
                </a:solidFill>
              </a:rPr>
              <a:t>Competitive Advantage from the Collaboration IS</a:t>
            </a:r>
            <a:endParaRPr lang="en-US" dirty="0">
              <a:solidFill>
                <a:srgbClr val="00B050"/>
              </a:solidFill>
            </a:endParaRPr>
          </a:p>
        </p:txBody>
      </p:sp>
      <p:sp>
        <p:nvSpPr>
          <p:cNvPr id="3" name="Content Placeholder 2"/>
          <p:cNvSpPr>
            <a:spLocks noGrp="1"/>
          </p:cNvSpPr>
          <p:nvPr>
            <p:ph idx="1"/>
          </p:nvPr>
        </p:nvSpPr>
        <p:spPr>
          <a:xfrm>
            <a:off x="290945" y="1343891"/>
            <a:ext cx="11610109" cy="5306291"/>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Contemporary economy has all the features of being called a social economy;  it thrives on effective communication.</a:t>
            </a:r>
          </a:p>
          <a:p>
            <a:pPr>
              <a:lnSpc>
                <a:spcPct val="200000"/>
              </a:lnSpc>
              <a:buFont typeface="Wingdings" pitchFamily="2" charset="2"/>
              <a:buChar char="Ø"/>
            </a:pPr>
            <a:r>
              <a:rPr lang="en-US" sz="2000" dirty="0" smtClean="0">
                <a:solidFill>
                  <a:schemeClr val="tx1"/>
                </a:solidFill>
                <a:latin typeface="Constantia" pitchFamily="18" charset="0"/>
              </a:rPr>
              <a:t>Employees’ organization and design of department are also crucial facets.</a:t>
            </a:r>
          </a:p>
          <a:p>
            <a:pPr>
              <a:lnSpc>
                <a:spcPct val="200000"/>
              </a:lnSpc>
              <a:buFont typeface="Wingdings" pitchFamily="2" charset="2"/>
              <a:buChar char="Ø"/>
            </a:pPr>
            <a:r>
              <a:rPr lang="en-US" sz="2000" dirty="0" smtClean="0">
                <a:solidFill>
                  <a:schemeClr val="tx1"/>
                </a:solidFill>
                <a:latin typeface="Constantia" pitchFamily="18" charset="0"/>
              </a:rPr>
              <a:t>A favorable design and organization is achieved through collaborative tools.</a:t>
            </a:r>
          </a:p>
          <a:p>
            <a:pPr>
              <a:lnSpc>
                <a:spcPct val="200000"/>
              </a:lnSpc>
              <a:buFont typeface="Wingdings" pitchFamily="2" charset="2"/>
              <a:buChar char="Ø"/>
            </a:pPr>
            <a:r>
              <a:rPr lang="en-US" sz="2000" dirty="0" smtClean="0">
                <a:solidFill>
                  <a:schemeClr val="tx1"/>
                </a:solidFill>
                <a:latin typeface="Constantia" pitchFamily="18" charset="0"/>
              </a:rPr>
              <a:t>These tools foster communication and responsibility among the employees.</a:t>
            </a:r>
          </a:p>
          <a:p>
            <a:pPr>
              <a:lnSpc>
                <a:spcPct val="200000"/>
              </a:lnSpc>
              <a:buFont typeface="Wingdings" pitchFamily="2" charset="2"/>
              <a:buChar char="Ø"/>
            </a:pPr>
            <a:r>
              <a:rPr lang="en-US" sz="2000" dirty="0" smtClean="0">
                <a:solidFill>
                  <a:schemeClr val="tx1"/>
                </a:solidFill>
                <a:latin typeface="Constantia" pitchFamily="18" charset="0"/>
              </a:rPr>
              <a:t>Competitive advantage is  reached through this organized network.</a:t>
            </a:r>
          </a:p>
          <a:p>
            <a:pPr>
              <a:lnSpc>
                <a:spcPct val="200000"/>
              </a:lnSpc>
              <a:buFont typeface="Wingdings" pitchFamily="2" charset="2"/>
              <a:buChar char="Ø"/>
            </a:pPr>
            <a:r>
              <a:rPr lang="en-US" sz="2000" dirty="0" smtClean="0">
                <a:solidFill>
                  <a:schemeClr val="tx1"/>
                </a:solidFill>
                <a:latin typeface="Constantia" pitchFamily="18" charset="0"/>
              </a:rPr>
              <a:t>Innovation is also fostered through exchange of ideas and project planning.</a:t>
            </a: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534" y="193963"/>
            <a:ext cx="8596668" cy="637309"/>
          </a:xfrm>
        </p:spPr>
        <p:txBody>
          <a:bodyPr>
            <a:normAutofit fontScale="90000"/>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35527" y="1011383"/>
            <a:ext cx="11734799" cy="5555672"/>
          </a:xfrm>
        </p:spPr>
        <p:txBody>
          <a:bodyPr>
            <a:normAutofit fontScale="850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MacCormack, Alan; Forbath, Theodore; Brooks, Peter; Kalaher, Patrick (2007). Innovation Through Global Collaboration: A New Source of Competitive Advantage. Harvard Business School Working Paper </a:t>
            </a:r>
            <a:r>
              <a:rPr lang="en-US" sz="2000" dirty="0" smtClean="0">
                <a:solidFill>
                  <a:schemeClr val="tx1"/>
                </a:solidFill>
                <a:latin typeface="Constantia" pitchFamily="18" charset="0"/>
              </a:rPr>
              <a:t>07-079. </a:t>
            </a:r>
            <a:r>
              <a:rPr lang="en-US" sz="2000" dirty="0" smtClean="0">
                <a:solidFill>
                  <a:schemeClr val="tx1"/>
                </a:solidFill>
                <a:latin typeface="Constantia" pitchFamily="18" charset="0"/>
                <a:hlinkClick r:id="rId2"/>
              </a:rPr>
              <a:t>http</a:t>
            </a:r>
            <a:r>
              <a:rPr lang="en-US" sz="2000" dirty="0" smtClean="0">
                <a:solidFill>
                  <a:schemeClr val="tx1"/>
                </a:solidFill>
                <a:latin typeface="Constantia" pitchFamily="18" charset="0"/>
                <a:hlinkClick r:id="rId2"/>
              </a:rPr>
              <a:t>://</a:t>
            </a:r>
            <a:r>
              <a:rPr lang="en-US" sz="2000" dirty="0" smtClean="0">
                <a:solidFill>
                  <a:schemeClr val="tx1"/>
                </a:solidFill>
                <a:latin typeface="Constantia" pitchFamily="18" charset="0"/>
                <a:hlinkClick r:id="rId2"/>
              </a:rPr>
              <a:t>www.hbs.edu/faculty/Publication%20Files/07-079.pdf</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Nut Cache (n.d.). The Importance of Collaboration in the Workplace. </a:t>
            </a:r>
            <a:r>
              <a:rPr lang="en-US" sz="2000" dirty="0" smtClean="0">
                <a:solidFill>
                  <a:schemeClr val="tx1"/>
                </a:solidFill>
                <a:latin typeface="Constantia" pitchFamily="18" charset="0"/>
                <a:hlinkClick r:id="rId3"/>
              </a:rPr>
              <a:t>https://www.nutcache.com/blog/the-importance-of-collaboration-in-the-workplace/</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Ray, S. (2017</a:t>
            </a:r>
            <a:r>
              <a:rPr lang="en-US" sz="2000" dirty="0" smtClean="0">
                <a:solidFill>
                  <a:schemeClr val="tx1"/>
                </a:solidFill>
                <a:latin typeface="Constantia" pitchFamily="18" charset="0"/>
              </a:rPr>
              <a:t>). 5 Ways Collaborative Tools Builds Stronger </a:t>
            </a:r>
            <a:r>
              <a:rPr lang="en-US" sz="2000" dirty="0" smtClean="0">
                <a:solidFill>
                  <a:schemeClr val="tx1"/>
                </a:solidFill>
                <a:latin typeface="Constantia" pitchFamily="18" charset="0"/>
              </a:rPr>
              <a:t>Teams. </a:t>
            </a:r>
            <a:r>
              <a:rPr lang="en-US" sz="2000" dirty="0" smtClean="0">
                <a:solidFill>
                  <a:schemeClr val="tx1"/>
                </a:solidFill>
                <a:latin typeface="Constantia" pitchFamily="18" charset="0"/>
              </a:rPr>
              <a:t>Project Manager. https://</a:t>
            </a:r>
            <a:r>
              <a:rPr lang="en-US" sz="2000" dirty="0" smtClean="0">
                <a:solidFill>
                  <a:schemeClr val="tx1"/>
                </a:solidFill>
                <a:latin typeface="Constantia" pitchFamily="18" charset="0"/>
              </a:rPr>
              <a:t>www.projectmanager.com/blog/5-ways-collaborative-tools-builds-stronger-teams</a:t>
            </a:r>
          </a:p>
          <a:p>
            <a:pPr>
              <a:lnSpc>
                <a:spcPct val="200000"/>
              </a:lnSpc>
              <a:buFont typeface="Wingdings" pitchFamily="2" charset="2"/>
              <a:buChar char="Ø"/>
            </a:pPr>
            <a:r>
              <a:rPr lang="en-US" sz="2000" dirty="0" smtClean="0">
                <a:solidFill>
                  <a:schemeClr val="tx1"/>
                </a:solidFill>
                <a:latin typeface="Constantia" pitchFamily="18" charset="0"/>
              </a:rPr>
              <a:t>Satell, G. (2015, Dec). </a:t>
            </a:r>
            <a:r>
              <a:rPr lang="en-US" sz="2000" dirty="0" smtClean="0">
                <a:solidFill>
                  <a:schemeClr val="tx1"/>
                </a:solidFill>
                <a:latin typeface="Constantia" pitchFamily="18" charset="0"/>
              </a:rPr>
              <a:t>Why The Ability To Collaborate Is The New Competitive </a:t>
            </a:r>
            <a:r>
              <a:rPr lang="en-US" sz="2000" dirty="0" smtClean="0">
                <a:solidFill>
                  <a:schemeClr val="tx1"/>
                </a:solidFill>
                <a:latin typeface="Constantia" pitchFamily="18" charset="0"/>
              </a:rPr>
              <a:t>Advantage. </a:t>
            </a:r>
            <a:r>
              <a:rPr lang="en-US" sz="2000" i="1" dirty="0" smtClean="0">
                <a:solidFill>
                  <a:schemeClr val="tx1"/>
                </a:solidFill>
                <a:latin typeface="Constantia" pitchFamily="18" charset="0"/>
              </a:rPr>
              <a:t>Forbes</a:t>
            </a:r>
            <a:r>
              <a:rPr lang="en-US" sz="2000" dirty="0" smtClean="0">
                <a:solidFill>
                  <a:schemeClr val="tx1"/>
                </a:solidFill>
                <a:latin typeface="Constantia" pitchFamily="18" charset="0"/>
              </a:rPr>
              <a:t>. </a:t>
            </a:r>
            <a:r>
              <a:rPr lang="en-US" sz="2000" dirty="0" smtClean="0">
                <a:solidFill>
                  <a:schemeClr val="tx1"/>
                </a:solidFill>
                <a:latin typeface="Constantia" pitchFamily="18" charset="0"/>
                <a:hlinkClick r:id="rId4"/>
              </a:rPr>
              <a:t>https://www.forbes.com/sites/gregsatell/2015/12/04/why-the-ability-to-collaborate-is-the-new-competitive-advantage/#</a:t>
            </a:r>
            <a:r>
              <a:rPr lang="en-US" sz="2000" dirty="0" smtClean="0">
                <a:solidFill>
                  <a:schemeClr val="tx1"/>
                </a:solidFill>
                <a:latin typeface="Constantia" pitchFamily="18" charset="0"/>
                <a:hlinkClick r:id="rId4"/>
              </a:rPr>
              <a:t>7acaebfa1e10</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3268</TotalTime>
  <Words>2207</Words>
  <Application>Microsoft Office PowerPoint</Application>
  <PresentationFormat>Custom</PresentationFormat>
  <Paragraphs>92</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Facet</vt:lpstr>
      <vt:lpstr>Successful Collaboration Name Course Unit Institution of Affiliation</vt:lpstr>
      <vt:lpstr>Introduction</vt:lpstr>
      <vt:lpstr>Importance of Collaboration Information Systems</vt:lpstr>
      <vt:lpstr>Improvement of Team Communication</vt:lpstr>
      <vt:lpstr>Tools for Synchronous Communication</vt:lpstr>
      <vt:lpstr>Tools for Asynchronous Communication</vt:lpstr>
      <vt:lpstr>Sharing of Project Files</vt:lpstr>
      <vt:lpstr>Sharing of Task List</vt:lpstr>
      <vt:lpstr>Competitive Advantage from the Collaboration IS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dan</cp:lastModifiedBy>
  <cp:revision>554</cp:revision>
  <dcterms:created xsi:type="dcterms:W3CDTF">2016-05-08T08:20:33Z</dcterms:created>
  <dcterms:modified xsi:type="dcterms:W3CDTF">2019-08-12T23:33:18Z</dcterms:modified>
</cp:coreProperties>
</file>