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18"/>
    <p:restoredTop sz="93316"/>
  </p:normalViewPr>
  <p:slideViewPr>
    <p:cSldViewPr snapToGrid="0" snapToObjects="1">
      <p:cViewPr varScale="1">
        <p:scale>
          <a:sx n="92" d="100"/>
          <a:sy n="92" d="100"/>
        </p:scale>
        <p:origin x="44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9E0B0F-4C35-DE42-9C2D-E7FBCABD130F}" type="datetimeFigureOut">
              <a:rPr lang="en-US" smtClean="0"/>
              <a:t>2/1/21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9207E3-8E58-1543-8735-C21D4A72B15A}" type="slidenum">
              <a:rPr lang="en-US" smtClean="0"/>
              <a:t>‹#›</a:t>
            </a:fld>
            <a:endParaRPr lang="en-US"/>
          </a:p>
        </p:txBody>
      </p:sp>
    </p:spTree>
    <p:extLst>
      <p:ext uri="{BB962C8B-B14F-4D97-AF65-F5344CB8AC3E}">
        <p14:creationId xmlns:p14="http://schemas.microsoft.com/office/powerpoint/2010/main" val="1787930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1. Do not include your own thoughts on the text. The purpose of a summary is to reflect the author’s thoughts, not your own. After you have summarized, you may comment on the author’s ideas, but such comments do not belong in the summary proper. Be especially careful to avoid judgmental words about the original text such as this: “X presents the absurd idea that...”</a:t>
            </a:r>
          </a:p>
          <a:p>
            <a:r>
              <a:rPr lang="en-US" dirty="0"/>
              <a:t>2. </a:t>
            </a:r>
            <a:r>
              <a:rPr lang="en-US" sz="1200" kern="1200" dirty="0">
                <a:solidFill>
                  <a:schemeClr val="tx1"/>
                </a:solidFill>
                <a:effectLst/>
                <a:latin typeface="+mn-lt"/>
                <a:ea typeface="+mn-ea"/>
                <a:cs typeface="+mn-cs"/>
              </a:rPr>
              <a:t>Summaries should </a:t>
            </a:r>
            <a:r>
              <a:rPr lang="en-US" sz="1200" b="1" kern="1200" dirty="0">
                <a:solidFill>
                  <a:schemeClr val="tx1"/>
                </a:solidFill>
                <a:effectLst/>
                <a:latin typeface="+mn-lt"/>
                <a:ea typeface="+mn-ea"/>
                <a:cs typeface="+mn-cs"/>
              </a:rPr>
              <a:t>paraphrase</a:t>
            </a:r>
            <a:r>
              <a:rPr lang="en-US" sz="1200" kern="1200" dirty="0">
                <a:solidFill>
                  <a:schemeClr val="tx1"/>
                </a:solidFill>
                <a:effectLst/>
                <a:latin typeface="+mn-lt"/>
                <a:ea typeface="+mn-ea"/>
                <a:cs typeface="+mn-cs"/>
              </a:rPr>
              <a:t> the original: do not copy from the text, unless a phrase in the original is especially striking, interesting, or controversial, and then </a:t>
            </a:r>
            <a:r>
              <a:rPr lang="en-US" sz="1200" b="1" i="1" kern="1200" dirty="0">
                <a:solidFill>
                  <a:schemeClr val="tx1"/>
                </a:solidFill>
                <a:effectLst/>
                <a:latin typeface="+mn-lt"/>
                <a:ea typeface="+mn-ea"/>
                <a:cs typeface="+mn-cs"/>
              </a:rPr>
              <a:t>only</a:t>
            </a:r>
            <a:r>
              <a:rPr lang="en-US" sz="1200" kern="1200" dirty="0">
                <a:solidFill>
                  <a:schemeClr val="tx1"/>
                </a:solidFill>
                <a:effectLst/>
                <a:latin typeface="+mn-lt"/>
                <a:ea typeface="+mn-ea"/>
                <a:cs typeface="+mn-cs"/>
              </a:rPr>
              <a:t> if you put the phrase in quotation marks. Do this sparingly, if at all.</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E39207E3-8E58-1543-8735-C21D4A72B15A}" type="slidenum">
              <a:rPr lang="en-US" smtClean="0"/>
              <a:t>3</a:t>
            </a:fld>
            <a:endParaRPr lang="en-US"/>
          </a:p>
        </p:txBody>
      </p:sp>
    </p:spTree>
    <p:extLst>
      <p:ext uri="{BB962C8B-B14F-4D97-AF65-F5344CB8AC3E}">
        <p14:creationId xmlns:p14="http://schemas.microsoft.com/office/powerpoint/2010/main" val="13930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D0DE091-327A-9741-A5FA-88B3180B5B59}" type="datetimeFigureOut">
              <a:rPr lang="en-US" smtClean="0"/>
              <a:t>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52731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0DE091-327A-9741-A5FA-88B3180B5B59}" type="datetimeFigureOut">
              <a:rPr lang="en-US" smtClean="0"/>
              <a:t>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162940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0DE091-327A-9741-A5FA-88B3180B5B59}" type="datetimeFigureOut">
              <a:rPr lang="en-US" smtClean="0"/>
              <a:t>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507518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0DE091-327A-9741-A5FA-88B3180B5B59}" type="datetimeFigureOut">
              <a:rPr lang="en-US" smtClean="0"/>
              <a:t>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204771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0DE091-327A-9741-A5FA-88B3180B5B59}" type="datetimeFigureOut">
              <a:rPr lang="en-US" smtClean="0"/>
              <a:t>2/1/21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302404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D0DE091-327A-9741-A5FA-88B3180B5B59}" type="datetimeFigureOut">
              <a:rPr lang="en-US" smtClean="0"/>
              <a:t>2/1/21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1570206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D0DE091-327A-9741-A5FA-88B3180B5B59}" type="datetimeFigureOut">
              <a:rPr lang="en-US" smtClean="0"/>
              <a:t>2/1/21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39132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D0DE091-327A-9741-A5FA-88B3180B5B59}" type="datetimeFigureOut">
              <a:rPr lang="en-US" smtClean="0"/>
              <a:t>2/1/21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575141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0DE091-327A-9741-A5FA-88B3180B5B59}" type="datetimeFigureOut">
              <a:rPr lang="en-US" smtClean="0"/>
              <a:t>2/1/21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582455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0DE091-327A-9741-A5FA-88B3180B5B59}" type="datetimeFigureOut">
              <a:rPr lang="en-US" smtClean="0"/>
              <a:t>2/1/21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1091881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0DE091-327A-9741-A5FA-88B3180B5B59}" type="datetimeFigureOut">
              <a:rPr lang="en-US" smtClean="0"/>
              <a:t>2/1/21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109FA4-E8E1-F647-9E05-D9EE0C7843E2}" type="slidenum">
              <a:rPr lang="en-US" smtClean="0"/>
              <a:t>‹#›</a:t>
            </a:fld>
            <a:endParaRPr lang="en-US"/>
          </a:p>
        </p:txBody>
      </p:sp>
    </p:spTree>
    <p:extLst>
      <p:ext uri="{BB962C8B-B14F-4D97-AF65-F5344CB8AC3E}">
        <p14:creationId xmlns:p14="http://schemas.microsoft.com/office/powerpoint/2010/main" val="1007245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0DE091-327A-9741-A5FA-88B3180B5B59}" type="datetimeFigureOut">
              <a:rPr lang="en-US" smtClean="0"/>
              <a:t>2/1/21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109FA4-E8E1-F647-9E05-D9EE0C7843E2}" type="slidenum">
              <a:rPr lang="en-US" smtClean="0"/>
              <a:t>‹#›</a:t>
            </a:fld>
            <a:endParaRPr lang="en-US"/>
          </a:p>
        </p:txBody>
      </p:sp>
    </p:spTree>
    <p:extLst>
      <p:ext uri="{BB962C8B-B14F-4D97-AF65-F5344CB8AC3E}">
        <p14:creationId xmlns:p14="http://schemas.microsoft.com/office/powerpoint/2010/main" val="1243647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Academic Skill: Summarizing</a:t>
            </a:r>
            <a:r>
              <a:rPr lang="en-US" dirty="0">
                <a:effectLst/>
              </a:rPr>
              <a:t> </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9795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Avoiding plagiarism:</a:t>
            </a:r>
            <a:r>
              <a:rPr lang="en-US" dirty="0">
                <a:effectLst/>
              </a:rPr>
              <a:t> </a:t>
            </a:r>
            <a:endParaRPr lang="en-US" dirty="0"/>
          </a:p>
        </p:txBody>
      </p:sp>
      <p:sp>
        <p:nvSpPr>
          <p:cNvPr id="3" name="Content Placeholder 2"/>
          <p:cNvSpPr>
            <a:spLocks noGrp="1"/>
          </p:cNvSpPr>
          <p:nvPr>
            <p:ph idx="1"/>
          </p:nvPr>
        </p:nvSpPr>
        <p:spPr/>
        <p:txBody>
          <a:bodyPr/>
          <a:lstStyle/>
          <a:p>
            <a:pPr lvl="0"/>
            <a:r>
              <a:rPr lang="en-US" dirty="0"/>
              <a:t>quotations : usually for information that is expressed in a memorable way (or is very difficult to express by paraphrasing or summarizing)</a:t>
            </a:r>
          </a:p>
          <a:p>
            <a:pPr lvl="0"/>
            <a:r>
              <a:rPr lang="en-US" dirty="0"/>
              <a:t>paraphrasing: most details required for understanding, so it is almost the same length as the original</a:t>
            </a:r>
          </a:p>
          <a:p>
            <a:pPr lvl="0"/>
            <a:r>
              <a:rPr lang="en-US" dirty="0"/>
              <a:t>summarizing: one/third of the original</a:t>
            </a:r>
          </a:p>
        </p:txBody>
      </p:sp>
    </p:spTree>
    <p:extLst>
      <p:ext uri="{BB962C8B-B14F-4D97-AF65-F5344CB8AC3E}">
        <p14:creationId xmlns:p14="http://schemas.microsoft.com/office/powerpoint/2010/main" val="2106491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lstStyle/>
          <a:p>
            <a:pPr lvl="0"/>
            <a:r>
              <a:rPr lang="en-US" dirty="0"/>
              <a:t>Evaluation Criteria</a:t>
            </a:r>
          </a:p>
        </p:txBody>
      </p:sp>
      <p:sp>
        <p:nvSpPr>
          <p:cNvPr id="3" name="Content Placeholder 2"/>
          <p:cNvSpPr>
            <a:spLocks noGrp="1"/>
          </p:cNvSpPr>
          <p:nvPr>
            <p:ph idx="1"/>
          </p:nvPr>
        </p:nvSpPr>
        <p:spPr/>
        <p:txBody>
          <a:bodyPr>
            <a:normAutofit lnSpcReduction="10000"/>
          </a:bodyPr>
          <a:lstStyle/>
          <a:p>
            <a:endParaRPr lang="en-US" dirty="0"/>
          </a:p>
          <a:p>
            <a:r>
              <a:rPr lang="en-US" dirty="0"/>
              <a:t>Cites author and title—presents ideas without adding your opinions/interpretations</a:t>
            </a:r>
          </a:p>
          <a:p>
            <a:pPr lvl="0"/>
            <a:r>
              <a:rPr lang="en-US" dirty="0"/>
              <a:t>Contains only most important information: topic, main points, and key supporting points</a:t>
            </a:r>
          </a:p>
          <a:p>
            <a:r>
              <a:rPr lang="en-US" dirty="0"/>
              <a:t>Do not include examples unless they are </a:t>
            </a:r>
            <a:r>
              <a:rPr lang="en-US" b="1" i="1" dirty="0"/>
              <a:t>absolutely</a:t>
            </a:r>
            <a:r>
              <a:rPr lang="en-US" dirty="0"/>
              <a:t> necessary for the reader to understand the ideas presented in the text.</a:t>
            </a:r>
          </a:p>
          <a:p>
            <a:r>
              <a:rPr lang="en-US" dirty="0"/>
              <a:t>Much shorter: A summary should be approximately 25% to 30% of the original text.</a:t>
            </a:r>
          </a:p>
          <a:p>
            <a:r>
              <a:rPr lang="en-US" dirty="0"/>
              <a:t>Paraphrases information from original</a:t>
            </a:r>
            <a:r>
              <a:rPr lang="en-US" dirty="0">
                <a:effectLst/>
              </a:rPr>
              <a:t> </a:t>
            </a:r>
            <a:endParaRPr lang="en-US" dirty="0"/>
          </a:p>
          <a:p>
            <a:endParaRPr lang="en-US" dirty="0"/>
          </a:p>
        </p:txBody>
      </p:sp>
    </p:spTree>
    <p:extLst>
      <p:ext uri="{BB962C8B-B14F-4D97-AF65-F5344CB8AC3E}">
        <p14:creationId xmlns:p14="http://schemas.microsoft.com/office/powerpoint/2010/main" val="427402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br>
              <a:rPr lang="en-US" b="1" dirty="0"/>
            </a:br>
            <a:r>
              <a:rPr lang="en-US" b="1" dirty="0"/>
              <a:t>Procedure for summarizing </a:t>
            </a:r>
            <a:br>
              <a:rPr lang="en-US" b="1" dirty="0"/>
            </a:br>
            <a:br>
              <a:rPr lang="en-US" dirty="0"/>
            </a:br>
            <a:r>
              <a:rPr lang="en-US" dirty="0"/>
              <a:t>A/ Underlining Key Ideas</a:t>
            </a:r>
            <a:br>
              <a:rPr lang="en-US" dirty="0"/>
            </a:br>
            <a:endParaRPr lang="en-US" dirty="0"/>
          </a:p>
        </p:txBody>
      </p:sp>
      <p:sp>
        <p:nvSpPr>
          <p:cNvPr id="3" name="Content Placeholder 2"/>
          <p:cNvSpPr>
            <a:spLocks noGrp="1"/>
          </p:cNvSpPr>
          <p:nvPr>
            <p:ph idx="1"/>
          </p:nvPr>
        </p:nvSpPr>
        <p:spPr/>
        <p:txBody>
          <a:bodyPr/>
          <a:lstStyle/>
          <a:p>
            <a:pPr lvl="0"/>
            <a:endParaRPr lang="en-US" dirty="0"/>
          </a:p>
          <a:p>
            <a:pPr lvl="0"/>
            <a:r>
              <a:rPr lang="en-US" dirty="0"/>
              <a:t>Read text a couple of times to get general idea</a:t>
            </a:r>
          </a:p>
          <a:p>
            <a:pPr lvl="0"/>
            <a:r>
              <a:rPr lang="en-US" dirty="0"/>
              <a:t>Read and highlight only main points Tip: Often topic sentence in first line of paragraph</a:t>
            </a:r>
          </a:p>
          <a:p>
            <a:pPr lvl="0"/>
            <a:r>
              <a:rPr lang="en-US" dirty="0"/>
              <a:t>Begin summary by referring to author, title, and source of article</a:t>
            </a:r>
          </a:p>
          <a:p>
            <a:pPr lvl="0"/>
            <a:r>
              <a:rPr lang="en-US" dirty="0"/>
              <a:t>Paraphrase highlighted main points using “Tell a friend” or chunking method</a:t>
            </a:r>
          </a:p>
          <a:p>
            <a:pPr lvl="0"/>
            <a:r>
              <a:rPr lang="en-US" dirty="0"/>
              <a:t>Eliminate unnecessary details, examples, or repetitious points in summary</a:t>
            </a:r>
          </a:p>
        </p:txBody>
      </p:sp>
    </p:spTree>
    <p:extLst>
      <p:ext uri="{BB962C8B-B14F-4D97-AF65-F5344CB8AC3E}">
        <p14:creationId xmlns:p14="http://schemas.microsoft.com/office/powerpoint/2010/main" val="289891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B/ Dividing and Describing</a:t>
            </a:r>
            <a:br>
              <a:rPr lang="en-US" dirty="0"/>
            </a:br>
            <a:endParaRPr lang="en-US" dirty="0"/>
          </a:p>
        </p:txBody>
      </p:sp>
      <p:sp>
        <p:nvSpPr>
          <p:cNvPr id="3" name="Content Placeholder 2"/>
          <p:cNvSpPr>
            <a:spLocks noGrp="1"/>
          </p:cNvSpPr>
          <p:nvPr>
            <p:ph idx="1"/>
          </p:nvPr>
        </p:nvSpPr>
        <p:spPr/>
        <p:txBody>
          <a:bodyPr/>
          <a:lstStyle/>
          <a:p>
            <a:pPr lvl="0"/>
            <a:r>
              <a:rPr lang="en-US" dirty="0"/>
              <a:t>Draw vertical every place in the text where the topic shifts</a:t>
            </a:r>
          </a:p>
          <a:p>
            <a:pPr lvl="0"/>
            <a:r>
              <a:rPr lang="en-US" dirty="0"/>
              <a:t>Analyze the topic of each section you have identified and write down a phrase or sentence that captures the topic</a:t>
            </a:r>
          </a:p>
          <a:p>
            <a:pPr lvl="0"/>
            <a:r>
              <a:rPr lang="en-US" dirty="0"/>
              <a:t>Use these phrases to write your summary</a:t>
            </a:r>
          </a:p>
        </p:txBody>
      </p:sp>
    </p:spTree>
    <p:extLst>
      <p:ext uri="{BB962C8B-B14F-4D97-AF65-F5344CB8AC3E}">
        <p14:creationId xmlns:p14="http://schemas.microsoft.com/office/powerpoint/2010/main" val="1146586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 Write an introductory sentence that includes:</a:t>
            </a:r>
            <a:br>
              <a:rPr lang="en-US" dirty="0"/>
            </a:br>
            <a:endParaRPr lang="en-US" dirty="0"/>
          </a:p>
        </p:txBody>
      </p:sp>
      <p:sp>
        <p:nvSpPr>
          <p:cNvPr id="3" name="Content Placeholder 2"/>
          <p:cNvSpPr>
            <a:spLocks noGrp="1"/>
          </p:cNvSpPr>
          <p:nvPr>
            <p:ph idx="1"/>
          </p:nvPr>
        </p:nvSpPr>
        <p:spPr/>
        <p:txBody>
          <a:bodyPr/>
          <a:lstStyle/>
          <a:p>
            <a:r>
              <a:rPr lang="en-US" dirty="0"/>
              <a:t>Title of the text, name of author(s), and the main idea or thesis</a:t>
            </a:r>
          </a:p>
          <a:p>
            <a:r>
              <a:rPr lang="en-US" dirty="0"/>
              <a:t>Mention the author’s name, type of text, the title of the work, date of publication and main idea in the first sentence of the summary. </a:t>
            </a:r>
          </a:p>
          <a:p>
            <a:endParaRPr lang="en-US" dirty="0"/>
          </a:p>
        </p:txBody>
      </p:sp>
    </p:spTree>
    <p:extLst>
      <p:ext uri="{BB962C8B-B14F-4D97-AF65-F5344CB8AC3E}">
        <p14:creationId xmlns:p14="http://schemas.microsoft.com/office/powerpoint/2010/main" val="1429929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the following formula:</a:t>
            </a:r>
            <a:br>
              <a:rPr lang="en-US" dirty="0"/>
            </a:br>
            <a:endParaRPr lang="en-US" dirty="0"/>
          </a:p>
        </p:txBody>
      </p:sp>
      <p:sp>
        <p:nvSpPr>
          <p:cNvPr id="3" name="Content Placeholder 2"/>
          <p:cNvSpPr>
            <a:spLocks noGrp="1"/>
          </p:cNvSpPr>
          <p:nvPr>
            <p:ph idx="1"/>
          </p:nvPr>
        </p:nvSpPr>
        <p:spPr/>
        <p:txBody>
          <a:bodyPr/>
          <a:lstStyle/>
          <a:p>
            <a:r>
              <a:rPr lang="en-US" dirty="0"/>
              <a:t>“In  [his/her] [ article/book/discussion/chapter/etc.] entitled X, (author’s name)  (year of publication) [describes/ argues / illustrates / supports / refutes / etc. ] that [Main Idea]. </a:t>
            </a:r>
          </a:p>
          <a:p>
            <a:endParaRPr lang="en-US" dirty="0"/>
          </a:p>
          <a:p>
            <a:r>
              <a:rPr lang="en-US" dirty="0"/>
              <a:t>This first sentence should, of course, be grammatically correct.</a:t>
            </a:r>
          </a:p>
          <a:p>
            <a:endParaRPr lang="en-US" dirty="0"/>
          </a:p>
          <a:p>
            <a:r>
              <a:rPr lang="en-US" dirty="0"/>
              <a:t>Go to </a:t>
            </a:r>
            <a:r>
              <a:rPr lang="en-US"/>
              <a:t>Procrastination Analysis</a:t>
            </a:r>
            <a:endParaRPr lang="en-US" dirty="0"/>
          </a:p>
          <a:p>
            <a:endParaRPr lang="en-US" dirty="0"/>
          </a:p>
        </p:txBody>
      </p:sp>
    </p:spTree>
    <p:extLst>
      <p:ext uri="{BB962C8B-B14F-4D97-AF65-F5344CB8AC3E}">
        <p14:creationId xmlns:p14="http://schemas.microsoft.com/office/powerpoint/2010/main" val="3754790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6938</TotalTime>
  <Words>506</Words>
  <Application>Microsoft Macintosh PowerPoint</Application>
  <PresentationFormat>Widescreen</PresentationFormat>
  <Paragraphs>37</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Academic Skill: Summarizing </vt:lpstr>
      <vt:lpstr>Avoiding plagiarism: </vt:lpstr>
      <vt:lpstr>Evaluation Criteria</vt:lpstr>
      <vt:lpstr>  Procedure for summarizing   A/ Underlining Key Ideas </vt:lpstr>
      <vt:lpstr> B/ Dividing and Describing </vt:lpstr>
      <vt:lpstr>C/ Write an introductory sentence that includes: </vt:lpstr>
      <vt:lpstr>Use the following formula: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Skill: Summarizing </dc:title>
  <dc:creator>myles lawrence</dc:creator>
  <cp:lastModifiedBy>Lawrence R Myles</cp:lastModifiedBy>
  <cp:revision>4</cp:revision>
  <dcterms:created xsi:type="dcterms:W3CDTF">2018-01-19T18:15:59Z</dcterms:created>
  <dcterms:modified xsi:type="dcterms:W3CDTF">2021-02-01T17:25:31Z</dcterms:modified>
</cp:coreProperties>
</file>