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72" r:id="rId5"/>
    <p:sldId id="276" r:id="rId6"/>
    <p:sldId id="277" r:id="rId7"/>
    <p:sldId id="279" r:id="rId8"/>
    <p:sldId id="261" r:id="rId9"/>
    <p:sldId id="262" r:id="rId10"/>
    <p:sldId id="263" r:id="rId11"/>
    <p:sldId id="264" r:id="rId12"/>
    <p:sldId id="265" r:id="rId13"/>
    <p:sldId id="273" r:id="rId14"/>
    <p:sldId id="274" r:id="rId15"/>
    <p:sldId id="275" r:id="rId16"/>
    <p:sldId id="260" r:id="rId17"/>
    <p:sldId id="266" r:id="rId18"/>
    <p:sldId id="267" r:id="rId19"/>
    <p:sldId id="268" r:id="rId20"/>
    <p:sldId id="269" r:id="rId21"/>
    <p:sldId id="270" r:id="rId22"/>
    <p:sldId id="271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6240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5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82864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8043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3584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842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545064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3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9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2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47523C6-6929-439F-9966-C0704E6B605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FD8A172-6E06-473F-84BB-AB57840C81C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4376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oldwayspt.org/programs/mediterranean-foods-alliance/national-mediterranean-diet-month" TargetMode="External"/><Relationship Id="rId2" Type="http://schemas.openxmlformats.org/officeDocument/2006/relationships/hyperlink" Target="http://wholegrainscouncil.org/get-involved/whole-grain-sampling-da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otsandpans.com/nationalcookingday.html" TargetMode="External"/><Relationship Id="rId4" Type="http://schemas.openxmlformats.org/officeDocument/2006/relationships/hyperlink" Target="http://wholegrainscouncil.org/get-involved/celebrate-whole-grains-month-in-septemb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stainableamerica.org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AB9E9-164F-4EF7-B77D-498F9C34B6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Sustainability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9A8ED1-4CC6-4C03-8A28-E83DA3E89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6627" y="3876076"/>
            <a:ext cx="8045373" cy="742279"/>
          </a:xfrm>
        </p:spPr>
        <p:txBody>
          <a:bodyPr/>
          <a:lstStyle/>
          <a:p>
            <a:r>
              <a:rPr lang="en-US" dirty="0"/>
              <a:t>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3218110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6BB9F-9204-4F82-8A7B-DF32ECE0D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/>
          <a:lstStyle/>
          <a:p>
            <a:r>
              <a:rPr lang="en-US" dirty="0"/>
              <a:t>What is sustainability?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2F8A3-6369-4475-BCB9-A0469B389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ability to MAINTAIN a certain rate and avoid the weakening of natural resources.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C16F8-8493-47FA-9DD5-9FDD2A133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8" y="3613735"/>
            <a:ext cx="10178322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3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6CE9D5-28BB-4329-B5E2-B06131F27F5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 11" title="right scallop background shape">
            <a:extLst>
              <a:ext uri="{FF2B5EF4-FFF2-40B4-BE49-F238E27FC236}">
                <a16:creationId xmlns:a16="http://schemas.microsoft.com/office/drawing/2014/main" id="{E2B1BC2F-AEBF-4990-A7F9-197AAF28BC7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 title="left edge border">
            <a:extLst>
              <a:ext uri="{FF2B5EF4-FFF2-40B4-BE49-F238E27FC236}">
                <a16:creationId xmlns:a16="http://schemas.microsoft.com/office/drawing/2014/main" id="{8D9F7D40-5D59-4F59-A331-D8F7710AC90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A993D-F794-400E-9954-3E37C521E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68" y="643464"/>
            <a:ext cx="5260391" cy="52603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C23B44-E5A9-4884-9EBF-D80F15618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328" y="457200"/>
            <a:ext cx="3090672" cy="1197864"/>
          </a:xfrm>
        </p:spPr>
        <p:txBody>
          <a:bodyPr anchor="b">
            <a:normAutofit fontScale="90000"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Why is it sustainability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23BCA-0610-4D5F-B83D-691C3B666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40" y="1655065"/>
            <a:ext cx="4160520" cy="422452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In a culture where consumerism is at it’s peak our carbon footprint continues to increase which is contributing to Global Warming.</a:t>
            </a:r>
          </a:p>
        </p:txBody>
      </p:sp>
    </p:spTree>
    <p:extLst>
      <p:ext uri="{BB962C8B-B14F-4D97-AF65-F5344CB8AC3E}">
        <p14:creationId xmlns:p14="http://schemas.microsoft.com/office/powerpoint/2010/main" val="4022464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64DD5CE4-0334-4653-9C38-0E59ABDD4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378" y="645107"/>
            <a:ext cx="6939479" cy="54127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12585B-E6F2-483B-BF6E-F1B00FCF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27887"/>
            <a:ext cx="3384329" cy="1640894"/>
          </a:xfrm>
        </p:spPr>
        <p:txBody>
          <a:bodyPr anchor="t">
            <a:normAutofit/>
          </a:bodyPr>
          <a:lstStyle/>
          <a:p>
            <a:r>
              <a:rPr lang="en-US" sz="4000" dirty="0"/>
              <a:t>Full of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2D0DA-152E-407E-BD39-1C9AAF3E7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1028700"/>
            <a:ext cx="3878258" cy="53492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52% of Americans believe doing taxes are easier than eating healthy.</a:t>
            </a:r>
          </a:p>
          <a:p>
            <a:r>
              <a:rPr lang="en-US" dirty="0"/>
              <a:t>1 in 4 people eat the same type of fast food on a daily basis</a:t>
            </a:r>
          </a:p>
          <a:p>
            <a:r>
              <a:rPr lang="en-US" dirty="0"/>
              <a:t>1,996 pounds of food a year are consumed by people in a life. That’s almost 1 TON!</a:t>
            </a:r>
          </a:p>
          <a:p>
            <a:r>
              <a:rPr lang="en-US" dirty="0"/>
              <a:t>“Dirty Dozen” </a:t>
            </a:r>
          </a:p>
          <a:p>
            <a:r>
              <a:rPr lang="en-US" dirty="0"/>
              <a:t>10% of Americans’ disposable income is spent on fast food.</a:t>
            </a:r>
          </a:p>
          <a:p>
            <a:r>
              <a:rPr lang="en-US" dirty="0"/>
              <a:t>Only 3 in 10 Americans believe that there is a correlation between calorie intake and weight gain.</a:t>
            </a:r>
          </a:p>
        </p:txBody>
      </p:sp>
    </p:spTree>
    <p:extLst>
      <p:ext uri="{BB962C8B-B14F-4D97-AF65-F5344CB8AC3E}">
        <p14:creationId xmlns:p14="http://schemas.microsoft.com/office/powerpoint/2010/main" val="93612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late of food on a table&#10;&#10;Description generated with very high confidence">
            <a:extLst>
              <a:ext uri="{FF2B5EF4-FFF2-40B4-BE49-F238E27FC236}">
                <a16:creationId xmlns:a16="http://schemas.microsoft.com/office/drawing/2014/main" id="{CB60D20E-1CAF-4EBB-8D99-CEADB854FA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53" r="11120"/>
          <a:stretch/>
        </p:blipFill>
        <p:spPr>
          <a:xfrm>
            <a:off x="5279472" y="645107"/>
            <a:ext cx="5995465" cy="5594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5D0996-ABA4-4E85-8222-F3E7BAD5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5107"/>
            <a:ext cx="3384329" cy="1640894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</a:rPr>
              <a:t>American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</a:rPr>
              <a:t>food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</a:rPr>
              <a:t> </a:t>
            </a:r>
            <a:r>
              <a:rPr lang="en-US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</a:rPr>
              <a:t>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417D0-60C6-484F-AEC5-DFAC367BA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9" y="2286001"/>
            <a:ext cx="3384330" cy="3940844"/>
          </a:xfrm>
        </p:spPr>
        <p:txBody>
          <a:bodyPr>
            <a:normAutofit/>
          </a:bodyPr>
          <a:lstStyle/>
          <a:p>
            <a:r>
              <a:rPr lang="en-US" dirty="0"/>
              <a:t>America is universally know for being a boiling bot when it pertains to culture.</a:t>
            </a:r>
          </a:p>
          <a:p>
            <a:r>
              <a:rPr lang="en-US" dirty="0"/>
              <a:t>Over the past decades we have incorporated many “foreign” cultures into our own one way or another.</a:t>
            </a:r>
          </a:p>
          <a:p>
            <a:r>
              <a:rPr lang="en-US" dirty="0"/>
              <a:t>Of course, the typical burger, pizza, “finger food” love has yet to die out.</a:t>
            </a:r>
          </a:p>
        </p:txBody>
      </p:sp>
    </p:spTree>
    <p:extLst>
      <p:ext uri="{BB962C8B-B14F-4D97-AF65-F5344CB8AC3E}">
        <p14:creationId xmlns:p14="http://schemas.microsoft.com/office/powerpoint/2010/main" val="3349067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0" y="-30480"/>
            <a:ext cx="12192000" cy="6858000"/>
          </a:xfrm>
        </p:spPr>
        <p:txBody>
          <a:bodyPr numCol="12">
            <a:normAutofit fontScale="25000" lnSpcReduction="20000"/>
          </a:bodyPr>
          <a:lstStyle/>
          <a:p>
            <a:pPr algn="ctr" fontAlgn="base"/>
            <a:r>
              <a:rPr lang="en-US" sz="3200" b="1" dirty="0">
                <a:solidFill>
                  <a:srgbClr val="FF0000"/>
                </a:solidFill>
              </a:rPr>
              <a:t>January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Hot Tea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Oatmeal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Slow Cooking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Soup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 National Buffet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 National Cream Puff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3 National Chocolate Covered Cherry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4 National Spaghetti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5 National Whipped Cream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6 National Shortbread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7 National Tempura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8 National English Toffee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9 National Apricot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10 National Bittersweet Chocolate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12 National Marzipan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13 National Peach Melba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14 National Hot Pastrami Sandwich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15 National Strawberry Ice Cream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16 National Fig Newton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19 National Popcorn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20 National Buttercrunch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20 National Cheese Lover's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21 National Granola Bar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22 National Blonde Brownie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23 National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23 National Rhubarb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24 National Peanut Butter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25 National Irish Coffee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26 National Peanut Brittle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26 National Pistachio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28 National Blueberry Pancake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29 National </a:t>
            </a:r>
            <a:r>
              <a:rPr lang="en-US" b="1" dirty="0" err="1">
                <a:solidFill>
                  <a:srgbClr val="FF0000"/>
                </a:solidFill>
              </a:rPr>
              <a:t>Cornchip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January 30 National Croissant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February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Cherry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Grapefruit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Hot Breakfast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Macadamia Nut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Snack Food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Pancake Week: February 19-25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 National Baked Alaska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3 National Carrot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4 National Homemade Soup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4 National Stuffed Mushroom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7 National Fettuccine Alfredo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8 National Molasses Bar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9 National Bagels and Lox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10 National Cream Cheese Brownie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11 National Peppermint Patty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12 National Plum Pudding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13 National Tortellini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14 National Cream-Filled Chocolates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15 National Gumdrop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16 National Almond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17 National Indian Pudding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19 National Chocolate Mint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20 National Cherry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21 National Sticky Bun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22 National Cook a Sweet Potato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22 National Margarita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23 National Banana Bread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24 National Tortilla Chip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25 National Chocolate-Covered Peanuts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25 National Clam Chowder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26 National Pistachio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27 National Chocolate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27 National Strawberry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27 National Kahlua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February 28 National Chocolate </a:t>
            </a:r>
            <a:r>
              <a:rPr lang="en-US" b="1" dirty="0" err="1">
                <a:solidFill>
                  <a:srgbClr val="FF0000"/>
                </a:solidFill>
              </a:rPr>
              <a:t>Souffle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March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Caffeine Awareness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Celery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Flour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Frozen Food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Noodle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Nutrition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Peanut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Sauce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 National Peanut Butter Lover's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 National Fruit Compote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 National Banana Cream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3 National Cold Cuts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3 National Mulled Wine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4 National </a:t>
            </a:r>
            <a:r>
              <a:rPr lang="en-US" b="1" dirty="0" err="1">
                <a:solidFill>
                  <a:srgbClr val="FF0000"/>
                </a:solidFill>
              </a:rPr>
              <a:t>Poundcake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5 National Cheese Doodle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6 National Frozen Food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6 National White Chocolate Cheesecake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7 National Crown Roast of Pork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7 National Cereal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8 National Peanut Cluster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9 National Crabmeat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10 National Blueberry Popover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11 Oatmeal Nut Waffles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12 National Baked Scallops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13 National Coconut Torte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14 National Potato Chip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15 National Peanut Lovers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15 National Pears Helene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16 National Artichoke Heart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18 National Lacy Oatmeal Cookie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19 National Poultry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19 National Chocolate Caramel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20 National Ravioli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21 National French Bread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23 National Chip and Dip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23 National Melba Toast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24 National Chocolate Covered Raisins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25 National Lobster Newburg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26 National Waffle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26 National Nougat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27 National Spanish Paella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28 National Black Forest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29 National Lemon Chiffon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30 Turkey Neck Soup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March 31 National Clams on the Half Shell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April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Fresh Celery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Pecan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Soft Pretzel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</a:t>
            </a:r>
            <a:r>
              <a:rPr lang="en-US" b="1" dirty="0" err="1">
                <a:solidFill>
                  <a:srgbClr val="FF0000"/>
                </a:solidFill>
              </a:rPr>
              <a:t>Soyfoods</a:t>
            </a:r>
            <a:r>
              <a:rPr lang="en-US" b="1" dirty="0">
                <a:solidFill>
                  <a:srgbClr val="FF0000"/>
                </a:solidFill>
              </a:rPr>
              <a:t>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First Wednesday of April is </a:t>
            </a:r>
            <a:r>
              <a:rPr lang="en-US" b="1" dirty="0">
                <a:solidFill>
                  <a:srgbClr val="FF0000"/>
                </a:solidFill>
                <a:hlinkClick r:id="rId2"/>
              </a:rPr>
              <a:t>Whole Grain Sampling Day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12-18 National Egg Salad Week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 National Sourdough Bread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 National Peanut Butter and Jelly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3 National Chocolate Mousse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4 National Cordon Bleu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5 National Raisin &amp; Spice Bar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6 National Caramel Popcorn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7 National Coffee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8 National Empanada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9 National Chinese Almond Cookie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10 National Cinnamon Crescent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11 National Cheese Fondue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12 National Licorice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13 National Peach Cobbler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14 National Pecan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14 National Hot Cross Bun Day (Good Friday)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15 National Glazed Ham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16 National Eggs Benedict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16 National Baked Ham with Pineapple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17 National Cheeseball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18 National Animal Crackers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20 National Pineapple Upside-down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21 National Chocolate-Covered Cashews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22 National Jelly Bean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23 National Cherry Cheesecake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24 National Pigs-in-a-Blanket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25 National Zucchini Bread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26 National Pretzel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27 National Prime Rib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28 National Blueberry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29 National Shrimp Scampi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April 30 National Oatmeal Cookie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May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Barbecue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Chocolate Custard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Egg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Hamburger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Salad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Salsa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Strawberry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  <a:hlinkClick r:id="rId3"/>
              </a:rPr>
              <a:t>National Mediterranean Diet Month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1-7 National Raisin Week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3-9 National Herb Week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1 National Chocolate Parfait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3 National Raspberry Popover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3 National Chocolate Custard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4 National Candied Orange Peel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4 National Hoagie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6 National Crepe Suzette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7 National Roast Leg of Lamb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8 National Coconut Cream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12 National Nutty Fudge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13 National Apple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14 National Buttermilk Biscuit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17 National Cherry Cobbler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18 National Cheese </a:t>
            </a:r>
            <a:r>
              <a:rPr lang="en-US" b="1" dirty="0" err="1">
                <a:solidFill>
                  <a:srgbClr val="FF0000"/>
                </a:solidFill>
              </a:rPr>
              <a:t>Souffle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19 National Devil's Food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20 National Quiche Lorraine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22 National Vanilla Pudding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23 National Taffy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24 National Escargot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25 National Brown-Bag-It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28 National Hamburger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26 National Blueberry Cheesecake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May 31 National Macaroon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June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Candy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Dairy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Fresh Fruit and Vegetables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Iced Tea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Papaya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1 National Hazelnut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2 National Rocky Road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3 Donut Day (1st weekend in June)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3 National Chocolate Macaroon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5 National Gingerbread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6 National Applesauce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7 National Chocolate Ice Cream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9 National Strawberry-Rhubarb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11 National German Chocolate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12 National Peanut Butter Cookie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13 Kitchen Klutzes of America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14 National Strawberry Shortcake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16 National Fudge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17 National Apple Strudel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17 National Cherry Tart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21 National Peaches &amp; Cream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22 National Chocolate Eclair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23 National Pecan </a:t>
            </a:r>
            <a:r>
              <a:rPr lang="en-US" b="1" dirty="0" err="1">
                <a:solidFill>
                  <a:srgbClr val="FF0000"/>
                </a:solidFill>
              </a:rPr>
              <a:t>Sandies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24 National Pralines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25 National Strawberry Parfait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26 National Chocolate Pudding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June 29 National Almond Buttercrunch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July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Baked Bean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Culinary Arts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Hot Dog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Ice Cream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July Belongs to Blueberries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Picnic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1 National Gingersnap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 National Anisette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3 National Chocolate Wafer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4 National Barbecue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5 National Apple Turnover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6 National Fried Chicken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7 National Strawberry Sundae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7 National Macaroni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8 National Milk Chocolate with Almonds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9 National Sugar Cookie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10 National Pina Colada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11 National Blueberry Muffin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12 National Pecan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15 National Tapioca Pudding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17 National Peach Ice Cream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18 National Caviar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20 National Ice Cream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20 National Lollipop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21 National Creme </a:t>
            </a:r>
            <a:r>
              <a:rPr lang="en-US" b="1" dirty="0" err="1">
                <a:solidFill>
                  <a:srgbClr val="FF0000"/>
                </a:solidFill>
              </a:rPr>
              <a:t>Brulee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22 National Penuche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23 National Vanilla Ice Cream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25 National Hot Fudge Sundae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26 National Bagelfest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28 National Milk Chocolate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29 National Lasagna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30 National Cheesecake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July 31 National Raspberry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August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Catfish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Coffee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1 National Raspberry Cream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 National Ice Cream Sandwich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 National Ice Cream Soda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3 National Watermelon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4 National Chocolate Chip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5 National Mustard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6 National Root Beer Float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7 Raspberries 'n Cream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8 National Frozen Custard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9 National Rice Pudding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10 National S'mores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11 National Raspberry Bombe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14 National </a:t>
            </a:r>
            <a:r>
              <a:rPr lang="en-US" b="1" dirty="0" err="1">
                <a:solidFill>
                  <a:srgbClr val="FF0000"/>
                </a:solidFill>
              </a:rPr>
              <a:t>Creamsicle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15 National Lemon Meringue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17 National Vanilla Custard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18 National Ice Cream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19 National Soft Ice Cream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20 National Chocolate Pecan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21 National Spumoni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22 National Pecan Torte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23 National </a:t>
            </a:r>
            <a:r>
              <a:rPr lang="en-US" b="1" dirty="0" err="1">
                <a:solidFill>
                  <a:srgbClr val="FF0000"/>
                </a:solidFill>
              </a:rPr>
              <a:t>Spongecake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24 National Peach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25 National Banana Split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26 National Cherry Popsicle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27 National Pots de Creme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28 National Cherry Turnovers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30 National Toasted Marshmallow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August 31 National Trail Mix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September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Chicken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Honey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Mushroom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Papaya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Potato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Rice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  <a:hlinkClick r:id="rId4"/>
              </a:rPr>
              <a:t>Whole Grains Month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3 National Welsh Rarebit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5 National Cheese Pizza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8 National Date-Nut Bread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11 National Hot Cross Bun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12 National Chocolate Milkshake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14 National Cream-Filled Donut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15 National Creme de Menthe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16 National Cinnamon-Raisin Bread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17 National Apple Dumpling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18 National Play-Dough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19 National Butterscotch Pudding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20 National Punch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21 National Pecan Cookie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22 National White Chocolate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25 National Cooking Day (cooked up by </a:t>
            </a:r>
            <a:r>
              <a:rPr lang="en-US" b="1" dirty="0">
                <a:solidFill>
                  <a:srgbClr val="FF0000"/>
                </a:solidFill>
                <a:hlinkClick r:id="rId5"/>
              </a:rPr>
              <a:t>potsandpans.com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26 National Pancake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28 National Strawberry Cream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29 National Coffee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September 30 National Mulled Cider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October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Apple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Applejack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Caramel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Cookbook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Cookie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Cookie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Dessert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Pasta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Pickled Peppers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Pizza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Popcorn </a:t>
            </a:r>
            <a:r>
              <a:rPr lang="en-US" b="1" dirty="0" err="1">
                <a:solidFill>
                  <a:srgbClr val="FF0000"/>
                </a:solidFill>
              </a:rPr>
              <a:t>Poppin</a:t>
            </a:r>
            <a:r>
              <a:rPr lang="en-US" b="1" dirty="0">
                <a:solidFill>
                  <a:srgbClr val="FF0000"/>
                </a:solidFill>
              </a:rPr>
              <a:t>’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Pork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Pretzel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Seafood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4 National Taco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5 National Apple Betty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6 National Noodle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9 National Dessert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10 National Angel Food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11 National Sausage Pizza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13 National Peanut Festival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13 National Pumpkin Festival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15 National Mushroom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17 National Pasta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18 National Chocolate Cupcake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20 National Brandied Fruit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22 National Nut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23 National Boston Cream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24 National Bologna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26 National Mincemeat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28 National Chocolate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29 National Oatmeal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October 30 National Candy Corn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November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Fun with Fondue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Georgia Pecan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Peanut Butter Lover's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Pepper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National Raisin Bread Month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1-7 - National Fig Week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2 National Deviled Egg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4 National Candy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5 National Doughnut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6 National Nachos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7 National Bittersweet Chocolate with Almonds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8 National Split Pea Soup Week (November 8-13)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10 National Vanilla Cupcake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12 National Pizza with the Works Except Anchovies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13 National Indian Pudding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14 National Guacamole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15 National Spicy Hermit Cookie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20 National Peanut Butter Fudge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23 National Cashew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25 National Parfait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26 National 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27 National Bavarian Cream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28 National French Toast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29 National Chocolates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November 30 National Mousse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 </a:t>
            </a:r>
          </a:p>
          <a:p>
            <a:pPr marL="0" indent="0" algn="ctr" fontAlgn="base">
              <a:buNone/>
            </a:pPr>
            <a:r>
              <a:rPr lang="en-US" sz="3200" b="1" dirty="0">
                <a:solidFill>
                  <a:srgbClr val="FF0000"/>
                </a:solidFill>
              </a:rPr>
              <a:t>December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1 National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2 National Fritters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4 National Cookie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5 National Sacher Torte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6 National Gazpacho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7 National Cotton Candy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8 National Brownie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9 National Pastry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11 National Noodle-Ring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12 National Ambrosia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13 National Cocoa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14 National Bouillabaisse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15 National Lemon Cupcake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16 National Chocolate Covered Anything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18 National Roast Suckling Pig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21 National French Fried Shrimp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23 National </a:t>
            </a:r>
            <a:r>
              <a:rPr lang="en-US" b="1" dirty="0" err="1">
                <a:solidFill>
                  <a:srgbClr val="FF0000"/>
                </a:solidFill>
              </a:rPr>
              <a:t>Pfeffernuesse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24 National Egg </a:t>
            </a:r>
            <a:r>
              <a:rPr lang="en-US" b="1" dirty="0" err="1">
                <a:solidFill>
                  <a:srgbClr val="FF0000"/>
                </a:solidFill>
              </a:rPr>
              <a:t>Nog</a:t>
            </a:r>
            <a:r>
              <a:rPr lang="en-US" b="1" dirty="0">
                <a:solidFill>
                  <a:srgbClr val="FF0000"/>
                </a:solidFill>
              </a:rPr>
              <a:t>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25 National Pumpkin Pie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26 National Candy Cane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27 National Fruitcake Day</a:t>
            </a:r>
          </a:p>
          <a:p>
            <a:pPr marL="0" indent="0" algn="ctr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December 30 National Bicarbonate of Soda 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184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F03D434-7214-4331-918F-80772AC42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9A659C-6BA3-4851-9CB2-10545BCBF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39" y="216353"/>
            <a:ext cx="10178322" cy="1492132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Export expenses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F9B0A8-C29B-4CFB-BC40-6BD28BCA9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D7EE93-0910-4322-A7DD-A209A66E38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715"/>
          <a:stretch/>
        </p:blipFill>
        <p:spPr>
          <a:xfrm>
            <a:off x="0" y="986589"/>
            <a:ext cx="12226483" cy="529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19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B20B3-9B64-4C5F-8BC2-3A5AE0B7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30" y="21266"/>
            <a:ext cx="9624060" cy="5138515"/>
          </a:xfrm>
        </p:spPr>
        <p:txBody>
          <a:bodyPr>
            <a:normAutofit/>
          </a:bodyPr>
          <a:lstStyle/>
          <a:p>
            <a:r>
              <a:rPr lang="en-US" dirty="0"/>
              <a:t>Where does “garbage” ultimately end up?</a:t>
            </a:r>
          </a:p>
        </p:txBody>
      </p:sp>
    </p:spTree>
    <p:extLst>
      <p:ext uri="{BB962C8B-B14F-4D97-AF65-F5344CB8AC3E}">
        <p14:creationId xmlns:p14="http://schemas.microsoft.com/office/powerpoint/2010/main" val="1182315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ground&#10;&#10;Description generated with high confidence">
            <a:extLst>
              <a:ext uri="{FF2B5EF4-FFF2-40B4-BE49-F238E27FC236}">
                <a16:creationId xmlns:a16="http://schemas.microsoft.com/office/drawing/2014/main" id="{0D15D7ED-23FB-4094-9B5A-2969A37DC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171" y="1383739"/>
            <a:ext cx="8957335" cy="3359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9514AE3-4273-45E4-AE5D-5EA9AA8D9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Landfills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D037D8-238C-47C5-B338-EB518DD4E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4869342"/>
            <a:ext cx="10178322" cy="1988658"/>
          </a:xfrm>
        </p:spPr>
        <p:txBody>
          <a:bodyPr/>
          <a:lstStyle/>
          <a:p>
            <a:r>
              <a:rPr lang="en-US" dirty="0"/>
              <a:t>55% of the country’s garbage</a:t>
            </a:r>
          </a:p>
          <a:p>
            <a:r>
              <a:rPr lang="en-US" dirty="0"/>
              <a:t>3,000+ landfills scattered throughout the US</a:t>
            </a:r>
          </a:p>
          <a:p>
            <a:r>
              <a:rPr lang="en-US" dirty="0"/>
              <a:t>Was banned in the 1976 by the US Congress due to the Resource Conservation and Recovery Act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020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E2B6F8-D034-4461-B73F-D8C3BC2E30A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A8A294-BDD4-4BF6-AC4A-3A4B082D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alternative: recycling facilities &amp; composters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8B3AA-AF4B-4CED-A0D5-E528A8DFE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/>
              <a:t>- 35% of all solid waste goes these facilities.</a:t>
            </a:r>
          </a:p>
          <a:p>
            <a:r>
              <a:rPr lang="en-US" sz="2800" dirty="0"/>
              <a:t>- “Turn waste into new products”.</a:t>
            </a:r>
          </a:p>
          <a:p>
            <a:r>
              <a:rPr lang="en-US" sz="2800" dirty="0"/>
              <a:t>- Generally focuses on processing aluminum, plastics, paper and glass for recycling.</a:t>
            </a:r>
          </a:p>
          <a:p>
            <a:pPr marL="457200" indent="-457200">
              <a:buFontTx/>
              <a:buChar char="-"/>
            </a:pPr>
            <a:endParaRPr lang="en-US" sz="2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A388D9-AE41-4E07-8458-3597A1E76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" y="7950"/>
            <a:ext cx="7355585" cy="685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87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0F4748-8C18-4549-8977-6C78044A720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9891" r="2989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96D64B-350D-4F5A-BB9B-CC5BEB305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alternative: incinerators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09DE06-877C-4577-94D0-13CA3EF27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- BURNS waste</a:t>
            </a:r>
          </a:p>
          <a:p>
            <a:r>
              <a:rPr lang="en-US" sz="2000" dirty="0"/>
              <a:t>- Reduces waste volume by 95%</a:t>
            </a:r>
          </a:p>
          <a:p>
            <a:r>
              <a:rPr lang="en-US" sz="2000" dirty="0"/>
              <a:t>- Produces surplus heat that can be transferred to electricity for a local grid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17024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4" name="Freeform 6" title="scalloped circle">
            <a:extLst>
              <a:ext uri="{FF2B5EF4-FFF2-40B4-BE49-F238E27FC236}">
                <a16:creationId xmlns:a16="http://schemas.microsoft.com/office/drawing/2014/main" id="{B217C2AD-51B4-40CE-A71F-F5D3F846D97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Rectangle 15" title="left edge border">
            <a:extLst>
              <a:ext uri="{FF2B5EF4-FFF2-40B4-BE49-F238E27FC236}">
                <a16:creationId xmlns:a16="http://schemas.microsoft.com/office/drawing/2014/main" id="{6F1BF92E-23CF-4BFE-9E1F-C359BACFA3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3DFEFC0-99B4-4D27-9168-1B2F659A34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2C20081-2005-4B05-BEA4-EB8D4C90A35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70708"/>
            <a:ext cx="12192000" cy="1787292"/>
          </a:xfrm>
          <a:custGeom>
            <a:avLst/>
            <a:gdLst>
              <a:gd name="connsiteX0" fmla="*/ 619389 w 12192000"/>
              <a:gd name="connsiteY0" fmla="*/ 0 h 1787292"/>
              <a:gd name="connsiteX1" fmla="*/ 687652 w 12192000"/>
              <a:gd name="connsiteY1" fmla="*/ 3175 h 1787292"/>
              <a:gd name="connsiteX2" fmla="*/ 747977 w 12192000"/>
              <a:gd name="connsiteY2" fmla="*/ 9525 h 1787292"/>
              <a:gd name="connsiteX3" fmla="*/ 800364 w 12192000"/>
              <a:gd name="connsiteY3" fmla="*/ 20637 h 1787292"/>
              <a:gd name="connsiteX4" fmla="*/ 846402 w 12192000"/>
              <a:gd name="connsiteY4" fmla="*/ 36512 h 1787292"/>
              <a:gd name="connsiteX5" fmla="*/ 887677 w 12192000"/>
              <a:gd name="connsiteY5" fmla="*/ 52387 h 1787292"/>
              <a:gd name="connsiteX6" fmla="*/ 924189 w 12192000"/>
              <a:gd name="connsiteY6" fmla="*/ 68262 h 1787292"/>
              <a:gd name="connsiteX7" fmla="*/ 962289 w 12192000"/>
              <a:gd name="connsiteY7" fmla="*/ 87312 h 1787292"/>
              <a:gd name="connsiteX8" fmla="*/ 1000389 w 12192000"/>
              <a:gd name="connsiteY8" fmla="*/ 106362 h 1787292"/>
              <a:gd name="connsiteX9" fmla="*/ 1036902 w 12192000"/>
              <a:gd name="connsiteY9" fmla="*/ 125412 h 1787292"/>
              <a:gd name="connsiteX10" fmla="*/ 1078177 w 12192000"/>
              <a:gd name="connsiteY10" fmla="*/ 141287 h 1787292"/>
              <a:gd name="connsiteX11" fmla="*/ 1124214 w 12192000"/>
              <a:gd name="connsiteY11" fmla="*/ 155575 h 1787292"/>
              <a:gd name="connsiteX12" fmla="*/ 1176602 w 12192000"/>
              <a:gd name="connsiteY12" fmla="*/ 166687 h 1787292"/>
              <a:gd name="connsiteX13" fmla="*/ 1236927 w 12192000"/>
              <a:gd name="connsiteY13" fmla="*/ 174625 h 1787292"/>
              <a:gd name="connsiteX14" fmla="*/ 1305189 w 12192000"/>
              <a:gd name="connsiteY14" fmla="*/ 176212 h 1787292"/>
              <a:gd name="connsiteX15" fmla="*/ 1373452 w 12192000"/>
              <a:gd name="connsiteY15" fmla="*/ 174625 h 1787292"/>
              <a:gd name="connsiteX16" fmla="*/ 1433777 w 12192000"/>
              <a:gd name="connsiteY16" fmla="*/ 166687 h 1787292"/>
              <a:gd name="connsiteX17" fmla="*/ 1486164 w 12192000"/>
              <a:gd name="connsiteY17" fmla="*/ 155575 h 1787292"/>
              <a:gd name="connsiteX18" fmla="*/ 1532202 w 12192000"/>
              <a:gd name="connsiteY18" fmla="*/ 141287 h 1787292"/>
              <a:gd name="connsiteX19" fmla="*/ 1573477 w 12192000"/>
              <a:gd name="connsiteY19" fmla="*/ 125412 h 1787292"/>
              <a:gd name="connsiteX20" fmla="*/ 1609989 w 12192000"/>
              <a:gd name="connsiteY20" fmla="*/ 106362 h 1787292"/>
              <a:gd name="connsiteX21" fmla="*/ 1648089 w 12192000"/>
              <a:gd name="connsiteY21" fmla="*/ 87312 h 1787292"/>
              <a:gd name="connsiteX22" fmla="*/ 1686189 w 12192000"/>
              <a:gd name="connsiteY22" fmla="*/ 68262 h 1787292"/>
              <a:gd name="connsiteX23" fmla="*/ 1722702 w 12192000"/>
              <a:gd name="connsiteY23" fmla="*/ 52387 h 1787292"/>
              <a:gd name="connsiteX24" fmla="*/ 1763977 w 12192000"/>
              <a:gd name="connsiteY24" fmla="*/ 36512 h 1787292"/>
              <a:gd name="connsiteX25" fmla="*/ 1810014 w 12192000"/>
              <a:gd name="connsiteY25" fmla="*/ 20637 h 1787292"/>
              <a:gd name="connsiteX26" fmla="*/ 1862402 w 12192000"/>
              <a:gd name="connsiteY26" fmla="*/ 9525 h 1787292"/>
              <a:gd name="connsiteX27" fmla="*/ 1922727 w 12192000"/>
              <a:gd name="connsiteY27" fmla="*/ 3175 h 1787292"/>
              <a:gd name="connsiteX28" fmla="*/ 1990989 w 12192000"/>
              <a:gd name="connsiteY28" fmla="*/ 0 h 1787292"/>
              <a:gd name="connsiteX29" fmla="*/ 2059252 w 12192000"/>
              <a:gd name="connsiteY29" fmla="*/ 3175 h 1787292"/>
              <a:gd name="connsiteX30" fmla="*/ 2119577 w 12192000"/>
              <a:gd name="connsiteY30" fmla="*/ 9525 h 1787292"/>
              <a:gd name="connsiteX31" fmla="*/ 2171964 w 12192000"/>
              <a:gd name="connsiteY31" fmla="*/ 20637 h 1787292"/>
              <a:gd name="connsiteX32" fmla="*/ 2218002 w 12192000"/>
              <a:gd name="connsiteY32" fmla="*/ 36512 h 1787292"/>
              <a:gd name="connsiteX33" fmla="*/ 2259277 w 12192000"/>
              <a:gd name="connsiteY33" fmla="*/ 52387 h 1787292"/>
              <a:gd name="connsiteX34" fmla="*/ 2295789 w 12192000"/>
              <a:gd name="connsiteY34" fmla="*/ 68262 h 1787292"/>
              <a:gd name="connsiteX35" fmla="*/ 2333889 w 12192000"/>
              <a:gd name="connsiteY35" fmla="*/ 87312 h 1787292"/>
              <a:gd name="connsiteX36" fmla="*/ 2371989 w 12192000"/>
              <a:gd name="connsiteY36" fmla="*/ 106362 h 1787292"/>
              <a:gd name="connsiteX37" fmla="*/ 2408502 w 12192000"/>
              <a:gd name="connsiteY37" fmla="*/ 125412 h 1787292"/>
              <a:gd name="connsiteX38" fmla="*/ 2449777 w 12192000"/>
              <a:gd name="connsiteY38" fmla="*/ 141287 h 1787292"/>
              <a:gd name="connsiteX39" fmla="*/ 2495814 w 12192000"/>
              <a:gd name="connsiteY39" fmla="*/ 155575 h 1787292"/>
              <a:gd name="connsiteX40" fmla="*/ 2548202 w 12192000"/>
              <a:gd name="connsiteY40" fmla="*/ 166687 h 1787292"/>
              <a:gd name="connsiteX41" fmla="*/ 2608527 w 12192000"/>
              <a:gd name="connsiteY41" fmla="*/ 174625 h 1787292"/>
              <a:gd name="connsiteX42" fmla="*/ 2676789 w 12192000"/>
              <a:gd name="connsiteY42" fmla="*/ 176212 h 1787292"/>
              <a:gd name="connsiteX43" fmla="*/ 2745052 w 12192000"/>
              <a:gd name="connsiteY43" fmla="*/ 174625 h 1787292"/>
              <a:gd name="connsiteX44" fmla="*/ 2805377 w 12192000"/>
              <a:gd name="connsiteY44" fmla="*/ 166687 h 1787292"/>
              <a:gd name="connsiteX45" fmla="*/ 2857764 w 12192000"/>
              <a:gd name="connsiteY45" fmla="*/ 155575 h 1787292"/>
              <a:gd name="connsiteX46" fmla="*/ 2903802 w 12192000"/>
              <a:gd name="connsiteY46" fmla="*/ 141287 h 1787292"/>
              <a:gd name="connsiteX47" fmla="*/ 2945077 w 12192000"/>
              <a:gd name="connsiteY47" fmla="*/ 125412 h 1787292"/>
              <a:gd name="connsiteX48" fmla="*/ 2981589 w 12192000"/>
              <a:gd name="connsiteY48" fmla="*/ 106362 h 1787292"/>
              <a:gd name="connsiteX49" fmla="*/ 3019689 w 12192000"/>
              <a:gd name="connsiteY49" fmla="*/ 87312 h 1787292"/>
              <a:gd name="connsiteX50" fmla="*/ 3057789 w 12192000"/>
              <a:gd name="connsiteY50" fmla="*/ 68262 h 1787292"/>
              <a:gd name="connsiteX51" fmla="*/ 3094302 w 12192000"/>
              <a:gd name="connsiteY51" fmla="*/ 52387 h 1787292"/>
              <a:gd name="connsiteX52" fmla="*/ 3135577 w 12192000"/>
              <a:gd name="connsiteY52" fmla="*/ 36512 h 1787292"/>
              <a:gd name="connsiteX53" fmla="*/ 3181614 w 12192000"/>
              <a:gd name="connsiteY53" fmla="*/ 20637 h 1787292"/>
              <a:gd name="connsiteX54" fmla="*/ 3234002 w 12192000"/>
              <a:gd name="connsiteY54" fmla="*/ 9525 h 1787292"/>
              <a:gd name="connsiteX55" fmla="*/ 3294327 w 12192000"/>
              <a:gd name="connsiteY55" fmla="*/ 3175 h 1787292"/>
              <a:gd name="connsiteX56" fmla="*/ 3361002 w 12192000"/>
              <a:gd name="connsiteY56" fmla="*/ 0 h 1787292"/>
              <a:gd name="connsiteX57" fmla="*/ 3430852 w 12192000"/>
              <a:gd name="connsiteY57" fmla="*/ 3175 h 1787292"/>
              <a:gd name="connsiteX58" fmla="*/ 3491177 w 12192000"/>
              <a:gd name="connsiteY58" fmla="*/ 9525 h 1787292"/>
              <a:gd name="connsiteX59" fmla="*/ 3543564 w 12192000"/>
              <a:gd name="connsiteY59" fmla="*/ 20637 h 1787292"/>
              <a:gd name="connsiteX60" fmla="*/ 3589602 w 12192000"/>
              <a:gd name="connsiteY60" fmla="*/ 36512 h 1787292"/>
              <a:gd name="connsiteX61" fmla="*/ 3630877 w 12192000"/>
              <a:gd name="connsiteY61" fmla="*/ 52387 h 1787292"/>
              <a:gd name="connsiteX62" fmla="*/ 3667389 w 12192000"/>
              <a:gd name="connsiteY62" fmla="*/ 68262 h 1787292"/>
              <a:gd name="connsiteX63" fmla="*/ 3705489 w 12192000"/>
              <a:gd name="connsiteY63" fmla="*/ 87312 h 1787292"/>
              <a:gd name="connsiteX64" fmla="*/ 3743589 w 12192000"/>
              <a:gd name="connsiteY64" fmla="*/ 106362 h 1787292"/>
              <a:gd name="connsiteX65" fmla="*/ 3780102 w 12192000"/>
              <a:gd name="connsiteY65" fmla="*/ 125412 h 1787292"/>
              <a:gd name="connsiteX66" fmla="*/ 3821377 w 12192000"/>
              <a:gd name="connsiteY66" fmla="*/ 141287 h 1787292"/>
              <a:gd name="connsiteX67" fmla="*/ 3867414 w 12192000"/>
              <a:gd name="connsiteY67" fmla="*/ 155575 h 1787292"/>
              <a:gd name="connsiteX68" fmla="*/ 3919802 w 12192000"/>
              <a:gd name="connsiteY68" fmla="*/ 166687 h 1787292"/>
              <a:gd name="connsiteX69" fmla="*/ 3980127 w 12192000"/>
              <a:gd name="connsiteY69" fmla="*/ 174625 h 1787292"/>
              <a:gd name="connsiteX70" fmla="*/ 4048389 w 12192000"/>
              <a:gd name="connsiteY70" fmla="*/ 176212 h 1787292"/>
              <a:gd name="connsiteX71" fmla="*/ 4116652 w 12192000"/>
              <a:gd name="connsiteY71" fmla="*/ 174625 h 1787292"/>
              <a:gd name="connsiteX72" fmla="*/ 4176977 w 12192000"/>
              <a:gd name="connsiteY72" fmla="*/ 166687 h 1787292"/>
              <a:gd name="connsiteX73" fmla="*/ 4229364 w 12192000"/>
              <a:gd name="connsiteY73" fmla="*/ 155575 h 1787292"/>
              <a:gd name="connsiteX74" fmla="*/ 4275402 w 12192000"/>
              <a:gd name="connsiteY74" fmla="*/ 141287 h 1787292"/>
              <a:gd name="connsiteX75" fmla="*/ 4316677 w 12192000"/>
              <a:gd name="connsiteY75" fmla="*/ 125412 h 1787292"/>
              <a:gd name="connsiteX76" fmla="*/ 4353189 w 12192000"/>
              <a:gd name="connsiteY76" fmla="*/ 106362 h 1787292"/>
              <a:gd name="connsiteX77" fmla="*/ 4429389 w 12192000"/>
              <a:gd name="connsiteY77" fmla="*/ 68262 h 1787292"/>
              <a:gd name="connsiteX78" fmla="*/ 4465902 w 12192000"/>
              <a:gd name="connsiteY78" fmla="*/ 52387 h 1787292"/>
              <a:gd name="connsiteX79" fmla="*/ 4507177 w 12192000"/>
              <a:gd name="connsiteY79" fmla="*/ 36512 h 1787292"/>
              <a:gd name="connsiteX80" fmla="*/ 4553214 w 12192000"/>
              <a:gd name="connsiteY80" fmla="*/ 20637 h 1787292"/>
              <a:gd name="connsiteX81" fmla="*/ 4605602 w 12192000"/>
              <a:gd name="connsiteY81" fmla="*/ 9525 h 1787292"/>
              <a:gd name="connsiteX82" fmla="*/ 4665928 w 12192000"/>
              <a:gd name="connsiteY82" fmla="*/ 3175 h 1787292"/>
              <a:gd name="connsiteX83" fmla="*/ 4734189 w 12192000"/>
              <a:gd name="connsiteY83" fmla="*/ 0 h 1787292"/>
              <a:gd name="connsiteX84" fmla="*/ 4802453 w 12192000"/>
              <a:gd name="connsiteY84" fmla="*/ 3175 h 1787292"/>
              <a:gd name="connsiteX85" fmla="*/ 4862777 w 12192000"/>
              <a:gd name="connsiteY85" fmla="*/ 9525 h 1787292"/>
              <a:gd name="connsiteX86" fmla="*/ 4915165 w 12192000"/>
              <a:gd name="connsiteY86" fmla="*/ 20637 h 1787292"/>
              <a:gd name="connsiteX87" fmla="*/ 4961201 w 12192000"/>
              <a:gd name="connsiteY87" fmla="*/ 36512 h 1787292"/>
              <a:gd name="connsiteX88" fmla="*/ 5002476 w 12192000"/>
              <a:gd name="connsiteY88" fmla="*/ 52387 h 1787292"/>
              <a:gd name="connsiteX89" fmla="*/ 5038989 w 12192000"/>
              <a:gd name="connsiteY89" fmla="*/ 68262 h 1787292"/>
              <a:gd name="connsiteX90" fmla="*/ 5077089 w 12192000"/>
              <a:gd name="connsiteY90" fmla="*/ 87312 h 1787292"/>
              <a:gd name="connsiteX91" fmla="*/ 5115189 w 12192000"/>
              <a:gd name="connsiteY91" fmla="*/ 106362 h 1787292"/>
              <a:gd name="connsiteX92" fmla="*/ 5151701 w 12192000"/>
              <a:gd name="connsiteY92" fmla="*/ 125412 h 1787292"/>
              <a:gd name="connsiteX93" fmla="*/ 5192976 w 12192000"/>
              <a:gd name="connsiteY93" fmla="*/ 141287 h 1787292"/>
              <a:gd name="connsiteX94" fmla="*/ 5239014 w 12192000"/>
              <a:gd name="connsiteY94" fmla="*/ 155575 h 1787292"/>
              <a:gd name="connsiteX95" fmla="*/ 5291401 w 12192000"/>
              <a:gd name="connsiteY95" fmla="*/ 166687 h 1787292"/>
              <a:gd name="connsiteX96" fmla="*/ 5351727 w 12192000"/>
              <a:gd name="connsiteY96" fmla="*/ 174625 h 1787292"/>
              <a:gd name="connsiteX97" fmla="*/ 5410199 w 12192000"/>
              <a:gd name="connsiteY97" fmla="*/ 175985 h 1787292"/>
              <a:gd name="connsiteX98" fmla="*/ 5468671 w 12192000"/>
              <a:gd name="connsiteY98" fmla="*/ 174625 h 1787292"/>
              <a:gd name="connsiteX99" fmla="*/ 5528996 w 12192000"/>
              <a:gd name="connsiteY99" fmla="*/ 166687 h 1787292"/>
              <a:gd name="connsiteX100" fmla="*/ 5581383 w 12192000"/>
              <a:gd name="connsiteY100" fmla="*/ 155575 h 1787292"/>
              <a:gd name="connsiteX101" fmla="*/ 5627421 w 12192000"/>
              <a:gd name="connsiteY101" fmla="*/ 141287 h 1787292"/>
              <a:gd name="connsiteX102" fmla="*/ 5668696 w 12192000"/>
              <a:gd name="connsiteY102" fmla="*/ 125412 h 1787292"/>
              <a:gd name="connsiteX103" fmla="*/ 5705209 w 12192000"/>
              <a:gd name="connsiteY103" fmla="*/ 106362 h 1787292"/>
              <a:gd name="connsiteX104" fmla="*/ 5743308 w 12192000"/>
              <a:gd name="connsiteY104" fmla="*/ 87312 h 1787292"/>
              <a:gd name="connsiteX105" fmla="*/ 5781408 w 12192000"/>
              <a:gd name="connsiteY105" fmla="*/ 68262 h 1787292"/>
              <a:gd name="connsiteX106" fmla="*/ 5817921 w 12192000"/>
              <a:gd name="connsiteY106" fmla="*/ 52387 h 1787292"/>
              <a:gd name="connsiteX107" fmla="*/ 5859196 w 12192000"/>
              <a:gd name="connsiteY107" fmla="*/ 36512 h 1787292"/>
              <a:gd name="connsiteX108" fmla="*/ 5905234 w 12192000"/>
              <a:gd name="connsiteY108" fmla="*/ 20637 h 1787292"/>
              <a:gd name="connsiteX109" fmla="*/ 5957621 w 12192000"/>
              <a:gd name="connsiteY109" fmla="*/ 9525 h 1787292"/>
              <a:gd name="connsiteX110" fmla="*/ 6017947 w 12192000"/>
              <a:gd name="connsiteY110" fmla="*/ 3175 h 1787292"/>
              <a:gd name="connsiteX111" fmla="*/ 6086208 w 12192000"/>
              <a:gd name="connsiteY111" fmla="*/ 0 h 1787292"/>
              <a:gd name="connsiteX112" fmla="*/ 6095999 w 12192000"/>
              <a:gd name="connsiteY112" fmla="*/ 455 h 1787292"/>
              <a:gd name="connsiteX113" fmla="*/ 6105789 w 12192000"/>
              <a:gd name="connsiteY113" fmla="*/ 0 h 1787292"/>
              <a:gd name="connsiteX114" fmla="*/ 6174052 w 12192000"/>
              <a:gd name="connsiteY114" fmla="*/ 3175 h 1787292"/>
              <a:gd name="connsiteX115" fmla="*/ 6234377 w 12192000"/>
              <a:gd name="connsiteY115" fmla="*/ 9525 h 1787292"/>
              <a:gd name="connsiteX116" fmla="*/ 6286764 w 12192000"/>
              <a:gd name="connsiteY116" fmla="*/ 20637 h 1787292"/>
              <a:gd name="connsiteX117" fmla="*/ 6332802 w 12192000"/>
              <a:gd name="connsiteY117" fmla="*/ 36512 h 1787292"/>
              <a:gd name="connsiteX118" fmla="*/ 6374077 w 12192000"/>
              <a:gd name="connsiteY118" fmla="*/ 52387 h 1787292"/>
              <a:gd name="connsiteX119" fmla="*/ 6410589 w 12192000"/>
              <a:gd name="connsiteY119" fmla="*/ 68262 h 1787292"/>
              <a:gd name="connsiteX120" fmla="*/ 6448689 w 12192000"/>
              <a:gd name="connsiteY120" fmla="*/ 87312 h 1787292"/>
              <a:gd name="connsiteX121" fmla="*/ 6486789 w 12192000"/>
              <a:gd name="connsiteY121" fmla="*/ 106362 h 1787292"/>
              <a:gd name="connsiteX122" fmla="*/ 6523302 w 12192000"/>
              <a:gd name="connsiteY122" fmla="*/ 125412 h 1787292"/>
              <a:gd name="connsiteX123" fmla="*/ 6564577 w 12192000"/>
              <a:gd name="connsiteY123" fmla="*/ 141287 h 1787292"/>
              <a:gd name="connsiteX124" fmla="*/ 6610614 w 12192000"/>
              <a:gd name="connsiteY124" fmla="*/ 155575 h 1787292"/>
              <a:gd name="connsiteX125" fmla="*/ 6663002 w 12192000"/>
              <a:gd name="connsiteY125" fmla="*/ 166687 h 1787292"/>
              <a:gd name="connsiteX126" fmla="*/ 6723327 w 12192000"/>
              <a:gd name="connsiteY126" fmla="*/ 174625 h 1787292"/>
              <a:gd name="connsiteX127" fmla="*/ 6781799 w 12192000"/>
              <a:gd name="connsiteY127" fmla="*/ 175985 h 1787292"/>
              <a:gd name="connsiteX128" fmla="*/ 6840271 w 12192000"/>
              <a:gd name="connsiteY128" fmla="*/ 174625 h 1787292"/>
              <a:gd name="connsiteX129" fmla="*/ 6900596 w 12192000"/>
              <a:gd name="connsiteY129" fmla="*/ 166687 h 1787292"/>
              <a:gd name="connsiteX130" fmla="*/ 6952983 w 12192000"/>
              <a:gd name="connsiteY130" fmla="*/ 155575 h 1787292"/>
              <a:gd name="connsiteX131" fmla="*/ 6999021 w 12192000"/>
              <a:gd name="connsiteY131" fmla="*/ 141287 h 1787292"/>
              <a:gd name="connsiteX132" fmla="*/ 7040296 w 12192000"/>
              <a:gd name="connsiteY132" fmla="*/ 125412 h 1787292"/>
              <a:gd name="connsiteX133" fmla="*/ 7076808 w 12192000"/>
              <a:gd name="connsiteY133" fmla="*/ 106362 h 1787292"/>
              <a:gd name="connsiteX134" fmla="*/ 7114908 w 12192000"/>
              <a:gd name="connsiteY134" fmla="*/ 87312 h 1787292"/>
              <a:gd name="connsiteX135" fmla="*/ 7153008 w 12192000"/>
              <a:gd name="connsiteY135" fmla="*/ 68262 h 1787292"/>
              <a:gd name="connsiteX136" fmla="*/ 7189521 w 12192000"/>
              <a:gd name="connsiteY136" fmla="*/ 52387 h 1787292"/>
              <a:gd name="connsiteX137" fmla="*/ 7230796 w 12192000"/>
              <a:gd name="connsiteY137" fmla="*/ 36512 h 1787292"/>
              <a:gd name="connsiteX138" fmla="*/ 7276833 w 12192000"/>
              <a:gd name="connsiteY138" fmla="*/ 20637 h 1787292"/>
              <a:gd name="connsiteX139" fmla="*/ 7329221 w 12192000"/>
              <a:gd name="connsiteY139" fmla="*/ 9525 h 1787292"/>
              <a:gd name="connsiteX140" fmla="*/ 7389546 w 12192000"/>
              <a:gd name="connsiteY140" fmla="*/ 3175 h 1787292"/>
              <a:gd name="connsiteX141" fmla="*/ 7457808 w 12192000"/>
              <a:gd name="connsiteY141" fmla="*/ 0 h 1787292"/>
              <a:gd name="connsiteX142" fmla="*/ 7526071 w 12192000"/>
              <a:gd name="connsiteY142" fmla="*/ 3175 h 1787292"/>
              <a:gd name="connsiteX143" fmla="*/ 7586396 w 12192000"/>
              <a:gd name="connsiteY143" fmla="*/ 9525 h 1787292"/>
              <a:gd name="connsiteX144" fmla="*/ 7638783 w 12192000"/>
              <a:gd name="connsiteY144" fmla="*/ 20637 h 1787292"/>
              <a:gd name="connsiteX145" fmla="*/ 7684821 w 12192000"/>
              <a:gd name="connsiteY145" fmla="*/ 36512 h 1787292"/>
              <a:gd name="connsiteX146" fmla="*/ 7726096 w 12192000"/>
              <a:gd name="connsiteY146" fmla="*/ 52387 h 1787292"/>
              <a:gd name="connsiteX147" fmla="*/ 7762608 w 12192000"/>
              <a:gd name="connsiteY147" fmla="*/ 68262 h 1787292"/>
              <a:gd name="connsiteX148" fmla="*/ 7800708 w 12192000"/>
              <a:gd name="connsiteY148" fmla="*/ 87312 h 1787292"/>
              <a:gd name="connsiteX149" fmla="*/ 7838808 w 12192000"/>
              <a:gd name="connsiteY149" fmla="*/ 106362 h 1787292"/>
              <a:gd name="connsiteX150" fmla="*/ 7875321 w 12192000"/>
              <a:gd name="connsiteY150" fmla="*/ 125412 h 1787292"/>
              <a:gd name="connsiteX151" fmla="*/ 7916596 w 12192000"/>
              <a:gd name="connsiteY151" fmla="*/ 141287 h 1787292"/>
              <a:gd name="connsiteX152" fmla="*/ 7962633 w 12192000"/>
              <a:gd name="connsiteY152" fmla="*/ 155575 h 1787292"/>
              <a:gd name="connsiteX153" fmla="*/ 8015021 w 12192000"/>
              <a:gd name="connsiteY153" fmla="*/ 166687 h 1787292"/>
              <a:gd name="connsiteX154" fmla="*/ 8075346 w 12192000"/>
              <a:gd name="connsiteY154" fmla="*/ 174625 h 1787292"/>
              <a:gd name="connsiteX155" fmla="*/ 8143608 w 12192000"/>
              <a:gd name="connsiteY155" fmla="*/ 176212 h 1787292"/>
              <a:gd name="connsiteX156" fmla="*/ 8211871 w 12192000"/>
              <a:gd name="connsiteY156" fmla="*/ 174625 h 1787292"/>
              <a:gd name="connsiteX157" fmla="*/ 8272196 w 12192000"/>
              <a:gd name="connsiteY157" fmla="*/ 166687 h 1787292"/>
              <a:gd name="connsiteX158" fmla="*/ 8324583 w 12192000"/>
              <a:gd name="connsiteY158" fmla="*/ 155575 h 1787292"/>
              <a:gd name="connsiteX159" fmla="*/ 8370621 w 12192000"/>
              <a:gd name="connsiteY159" fmla="*/ 141287 h 1787292"/>
              <a:gd name="connsiteX160" fmla="*/ 8411896 w 12192000"/>
              <a:gd name="connsiteY160" fmla="*/ 125412 h 1787292"/>
              <a:gd name="connsiteX161" fmla="*/ 8448408 w 12192000"/>
              <a:gd name="connsiteY161" fmla="*/ 106362 h 1787292"/>
              <a:gd name="connsiteX162" fmla="*/ 8486508 w 12192000"/>
              <a:gd name="connsiteY162" fmla="*/ 87312 h 1787292"/>
              <a:gd name="connsiteX163" fmla="*/ 8524608 w 12192000"/>
              <a:gd name="connsiteY163" fmla="*/ 68262 h 1787292"/>
              <a:gd name="connsiteX164" fmla="*/ 8561120 w 12192000"/>
              <a:gd name="connsiteY164" fmla="*/ 52387 h 1787292"/>
              <a:gd name="connsiteX165" fmla="*/ 8602396 w 12192000"/>
              <a:gd name="connsiteY165" fmla="*/ 36512 h 1787292"/>
              <a:gd name="connsiteX166" fmla="*/ 8648432 w 12192000"/>
              <a:gd name="connsiteY166" fmla="*/ 20637 h 1787292"/>
              <a:gd name="connsiteX167" fmla="*/ 8700820 w 12192000"/>
              <a:gd name="connsiteY167" fmla="*/ 9525 h 1787292"/>
              <a:gd name="connsiteX168" fmla="*/ 8761146 w 12192000"/>
              <a:gd name="connsiteY168" fmla="*/ 3175 h 1787292"/>
              <a:gd name="connsiteX169" fmla="*/ 8827820 w 12192000"/>
              <a:gd name="connsiteY169" fmla="*/ 0 h 1787292"/>
              <a:gd name="connsiteX170" fmla="*/ 8897670 w 12192000"/>
              <a:gd name="connsiteY170" fmla="*/ 3175 h 1787292"/>
              <a:gd name="connsiteX171" fmla="*/ 8957996 w 12192000"/>
              <a:gd name="connsiteY171" fmla="*/ 9525 h 1787292"/>
              <a:gd name="connsiteX172" fmla="*/ 9010382 w 12192000"/>
              <a:gd name="connsiteY172" fmla="*/ 20637 h 1787292"/>
              <a:gd name="connsiteX173" fmla="*/ 9056420 w 12192000"/>
              <a:gd name="connsiteY173" fmla="*/ 36512 h 1787292"/>
              <a:gd name="connsiteX174" fmla="*/ 9097696 w 12192000"/>
              <a:gd name="connsiteY174" fmla="*/ 52387 h 1787292"/>
              <a:gd name="connsiteX175" fmla="*/ 9134208 w 12192000"/>
              <a:gd name="connsiteY175" fmla="*/ 68262 h 1787292"/>
              <a:gd name="connsiteX176" fmla="*/ 9172308 w 12192000"/>
              <a:gd name="connsiteY176" fmla="*/ 87312 h 1787292"/>
              <a:gd name="connsiteX177" fmla="*/ 9210408 w 12192000"/>
              <a:gd name="connsiteY177" fmla="*/ 106362 h 1787292"/>
              <a:gd name="connsiteX178" fmla="*/ 9246920 w 12192000"/>
              <a:gd name="connsiteY178" fmla="*/ 125412 h 1787292"/>
              <a:gd name="connsiteX179" fmla="*/ 9288196 w 12192000"/>
              <a:gd name="connsiteY179" fmla="*/ 141287 h 1787292"/>
              <a:gd name="connsiteX180" fmla="*/ 9334232 w 12192000"/>
              <a:gd name="connsiteY180" fmla="*/ 155575 h 1787292"/>
              <a:gd name="connsiteX181" fmla="*/ 9386620 w 12192000"/>
              <a:gd name="connsiteY181" fmla="*/ 166687 h 1787292"/>
              <a:gd name="connsiteX182" fmla="*/ 9446946 w 12192000"/>
              <a:gd name="connsiteY182" fmla="*/ 174625 h 1787292"/>
              <a:gd name="connsiteX183" fmla="*/ 9515208 w 12192000"/>
              <a:gd name="connsiteY183" fmla="*/ 176212 h 1787292"/>
              <a:gd name="connsiteX184" fmla="*/ 9583470 w 12192000"/>
              <a:gd name="connsiteY184" fmla="*/ 174625 h 1787292"/>
              <a:gd name="connsiteX185" fmla="*/ 9643796 w 12192000"/>
              <a:gd name="connsiteY185" fmla="*/ 166687 h 1787292"/>
              <a:gd name="connsiteX186" fmla="*/ 9696182 w 12192000"/>
              <a:gd name="connsiteY186" fmla="*/ 155575 h 1787292"/>
              <a:gd name="connsiteX187" fmla="*/ 9742220 w 12192000"/>
              <a:gd name="connsiteY187" fmla="*/ 141287 h 1787292"/>
              <a:gd name="connsiteX188" fmla="*/ 9783496 w 12192000"/>
              <a:gd name="connsiteY188" fmla="*/ 125412 h 1787292"/>
              <a:gd name="connsiteX189" fmla="*/ 9820008 w 12192000"/>
              <a:gd name="connsiteY189" fmla="*/ 106362 h 1787292"/>
              <a:gd name="connsiteX190" fmla="*/ 9896208 w 12192000"/>
              <a:gd name="connsiteY190" fmla="*/ 68262 h 1787292"/>
              <a:gd name="connsiteX191" fmla="*/ 9932720 w 12192000"/>
              <a:gd name="connsiteY191" fmla="*/ 52387 h 1787292"/>
              <a:gd name="connsiteX192" fmla="*/ 9973996 w 12192000"/>
              <a:gd name="connsiteY192" fmla="*/ 36512 h 1787292"/>
              <a:gd name="connsiteX193" fmla="*/ 10020032 w 12192000"/>
              <a:gd name="connsiteY193" fmla="*/ 20637 h 1787292"/>
              <a:gd name="connsiteX194" fmla="*/ 10072420 w 12192000"/>
              <a:gd name="connsiteY194" fmla="*/ 9525 h 1787292"/>
              <a:gd name="connsiteX195" fmla="*/ 10132746 w 12192000"/>
              <a:gd name="connsiteY195" fmla="*/ 3175 h 1787292"/>
              <a:gd name="connsiteX196" fmla="*/ 10201008 w 12192000"/>
              <a:gd name="connsiteY196" fmla="*/ 0 h 1787292"/>
              <a:gd name="connsiteX197" fmla="*/ 10269270 w 12192000"/>
              <a:gd name="connsiteY197" fmla="*/ 3175 h 1787292"/>
              <a:gd name="connsiteX198" fmla="*/ 10329596 w 12192000"/>
              <a:gd name="connsiteY198" fmla="*/ 9525 h 1787292"/>
              <a:gd name="connsiteX199" fmla="*/ 10381982 w 12192000"/>
              <a:gd name="connsiteY199" fmla="*/ 20637 h 1787292"/>
              <a:gd name="connsiteX200" fmla="*/ 10428020 w 12192000"/>
              <a:gd name="connsiteY200" fmla="*/ 36512 h 1787292"/>
              <a:gd name="connsiteX201" fmla="*/ 10469296 w 12192000"/>
              <a:gd name="connsiteY201" fmla="*/ 52387 h 1787292"/>
              <a:gd name="connsiteX202" fmla="*/ 10505808 w 12192000"/>
              <a:gd name="connsiteY202" fmla="*/ 68262 h 1787292"/>
              <a:gd name="connsiteX203" fmla="*/ 10543908 w 12192000"/>
              <a:gd name="connsiteY203" fmla="*/ 87312 h 1787292"/>
              <a:gd name="connsiteX204" fmla="*/ 10582008 w 12192000"/>
              <a:gd name="connsiteY204" fmla="*/ 106362 h 1787292"/>
              <a:gd name="connsiteX205" fmla="*/ 10618520 w 12192000"/>
              <a:gd name="connsiteY205" fmla="*/ 125412 h 1787292"/>
              <a:gd name="connsiteX206" fmla="*/ 10659796 w 12192000"/>
              <a:gd name="connsiteY206" fmla="*/ 141287 h 1787292"/>
              <a:gd name="connsiteX207" fmla="*/ 10705832 w 12192000"/>
              <a:gd name="connsiteY207" fmla="*/ 155575 h 1787292"/>
              <a:gd name="connsiteX208" fmla="*/ 10758220 w 12192000"/>
              <a:gd name="connsiteY208" fmla="*/ 166687 h 1787292"/>
              <a:gd name="connsiteX209" fmla="*/ 10818546 w 12192000"/>
              <a:gd name="connsiteY209" fmla="*/ 174625 h 1787292"/>
              <a:gd name="connsiteX210" fmla="*/ 10886808 w 12192000"/>
              <a:gd name="connsiteY210" fmla="*/ 176212 h 1787292"/>
              <a:gd name="connsiteX211" fmla="*/ 10955070 w 12192000"/>
              <a:gd name="connsiteY211" fmla="*/ 174625 h 1787292"/>
              <a:gd name="connsiteX212" fmla="*/ 11015396 w 12192000"/>
              <a:gd name="connsiteY212" fmla="*/ 166687 h 1787292"/>
              <a:gd name="connsiteX213" fmla="*/ 11067782 w 12192000"/>
              <a:gd name="connsiteY213" fmla="*/ 155575 h 1787292"/>
              <a:gd name="connsiteX214" fmla="*/ 11113820 w 12192000"/>
              <a:gd name="connsiteY214" fmla="*/ 141287 h 1787292"/>
              <a:gd name="connsiteX215" fmla="*/ 11155096 w 12192000"/>
              <a:gd name="connsiteY215" fmla="*/ 125412 h 1787292"/>
              <a:gd name="connsiteX216" fmla="*/ 11191608 w 12192000"/>
              <a:gd name="connsiteY216" fmla="*/ 106362 h 1787292"/>
              <a:gd name="connsiteX217" fmla="*/ 11229708 w 12192000"/>
              <a:gd name="connsiteY217" fmla="*/ 87312 h 1787292"/>
              <a:gd name="connsiteX218" fmla="*/ 11267808 w 12192000"/>
              <a:gd name="connsiteY218" fmla="*/ 68262 h 1787292"/>
              <a:gd name="connsiteX219" fmla="*/ 11304320 w 12192000"/>
              <a:gd name="connsiteY219" fmla="*/ 52387 h 1787292"/>
              <a:gd name="connsiteX220" fmla="*/ 11345596 w 12192000"/>
              <a:gd name="connsiteY220" fmla="*/ 36512 h 1787292"/>
              <a:gd name="connsiteX221" fmla="*/ 11391632 w 12192000"/>
              <a:gd name="connsiteY221" fmla="*/ 20637 h 1787292"/>
              <a:gd name="connsiteX222" fmla="*/ 11444020 w 12192000"/>
              <a:gd name="connsiteY222" fmla="*/ 9525 h 1787292"/>
              <a:gd name="connsiteX223" fmla="*/ 11504346 w 12192000"/>
              <a:gd name="connsiteY223" fmla="*/ 3175 h 1787292"/>
              <a:gd name="connsiteX224" fmla="*/ 11572608 w 12192000"/>
              <a:gd name="connsiteY224" fmla="*/ 0 h 1787292"/>
              <a:gd name="connsiteX225" fmla="*/ 11640870 w 12192000"/>
              <a:gd name="connsiteY225" fmla="*/ 3175 h 1787292"/>
              <a:gd name="connsiteX226" fmla="*/ 11701196 w 12192000"/>
              <a:gd name="connsiteY226" fmla="*/ 9525 h 1787292"/>
              <a:gd name="connsiteX227" fmla="*/ 11753582 w 12192000"/>
              <a:gd name="connsiteY227" fmla="*/ 20637 h 1787292"/>
              <a:gd name="connsiteX228" fmla="*/ 11799620 w 12192000"/>
              <a:gd name="connsiteY228" fmla="*/ 36512 h 1787292"/>
              <a:gd name="connsiteX229" fmla="*/ 11840896 w 12192000"/>
              <a:gd name="connsiteY229" fmla="*/ 52387 h 1787292"/>
              <a:gd name="connsiteX230" fmla="*/ 11877408 w 12192000"/>
              <a:gd name="connsiteY230" fmla="*/ 68262 h 1787292"/>
              <a:gd name="connsiteX231" fmla="*/ 11915508 w 12192000"/>
              <a:gd name="connsiteY231" fmla="*/ 87312 h 1787292"/>
              <a:gd name="connsiteX232" fmla="*/ 11953608 w 12192000"/>
              <a:gd name="connsiteY232" fmla="*/ 106362 h 1787292"/>
              <a:gd name="connsiteX233" fmla="*/ 11990120 w 12192000"/>
              <a:gd name="connsiteY233" fmla="*/ 125412 h 1787292"/>
              <a:gd name="connsiteX234" fmla="*/ 12031396 w 12192000"/>
              <a:gd name="connsiteY234" fmla="*/ 141287 h 1787292"/>
              <a:gd name="connsiteX235" fmla="*/ 12077432 w 12192000"/>
              <a:gd name="connsiteY235" fmla="*/ 155575 h 1787292"/>
              <a:gd name="connsiteX236" fmla="*/ 12129820 w 12192000"/>
              <a:gd name="connsiteY236" fmla="*/ 166688 h 1787292"/>
              <a:gd name="connsiteX237" fmla="*/ 12190146 w 12192000"/>
              <a:gd name="connsiteY237" fmla="*/ 174625 h 1787292"/>
              <a:gd name="connsiteX238" fmla="*/ 12192000 w 12192000"/>
              <a:gd name="connsiteY238" fmla="*/ 174668 h 1787292"/>
              <a:gd name="connsiteX239" fmla="*/ 12192000 w 12192000"/>
              <a:gd name="connsiteY239" fmla="*/ 885826 h 1787292"/>
              <a:gd name="connsiteX240" fmla="*/ 12192000 w 12192000"/>
              <a:gd name="connsiteY240" fmla="*/ 1787292 h 1787292"/>
              <a:gd name="connsiteX241" fmla="*/ 0 w 12192000"/>
              <a:gd name="connsiteY241" fmla="*/ 1787292 h 1787292"/>
              <a:gd name="connsiteX242" fmla="*/ 0 w 12192000"/>
              <a:gd name="connsiteY242" fmla="*/ 885826 h 1787292"/>
              <a:gd name="connsiteX243" fmla="*/ 0 w 12192000"/>
              <a:gd name="connsiteY243" fmla="*/ 174668 h 1787292"/>
              <a:gd name="connsiteX244" fmla="*/ 1852 w 12192000"/>
              <a:gd name="connsiteY244" fmla="*/ 174625 h 1787292"/>
              <a:gd name="connsiteX245" fmla="*/ 62177 w 12192000"/>
              <a:gd name="connsiteY245" fmla="*/ 166687 h 1787292"/>
              <a:gd name="connsiteX246" fmla="*/ 114564 w 12192000"/>
              <a:gd name="connsiteY246" fmla="*/ 155575 h 1787292"/>
              <a:gd name="connsiteX247" fmla="*/ 160602 w 12192000"/>
              <a:gd name="connsiteY247" fmla="*/ 141287 h 1787292"/>
              <a:gd name="connsiteX248" fmla="*/ 201877 w 12192000"/>
              <a:gd name="connsiteY248" fmla="*/ 125412 h 1787292"/>
              <a:gd name="connsiteX249" fmla="*/ 238389 w 12192000"/>
              <a:gd name="connsiteY249" fmla="*/ 106362 h 1787292"/>
              <a:gd name="connsiteX250" fmla="*/ 276489 w 12192000"/>
              <a:gd name="connsiteY250" fmla="*/ 87312 h 1787292"/>
              <a:gd name="connsiteX251" fmla="*/ 314589 w 12192000"/>
              <a:gd name="connsiteY251" fmla="*/ 68262 h 1787292"/>
              <a:gd name="connsiteX252" fmla="*/ 351102 w 12192000"/>
              <a:gd name="connsiteY252" fmla="*/ 52387 h 1787292"/>
              <a:gd name="connsiteX253" fmla="*/ 392377 w 12192000"/>
              <a:gd name="connsiteY253" fmla="*/ 36512 h 1787292"/>
              <a:gd name="connsiteX254" fmla="*/ 438414 w 12192000"/>
              <a:gd name="connsiteY254" fmla="*/ 20637 h 1787292"/>
              <a:gd name="connsiteX255" fmla="*/ 490802 w 12192000"/>
              <a:gd name="connsiteY255" fmla="*/ 9525 h 1787292"/>
              <a:gd name="connsiteX256" fmla="*/ 551127 w 12192000"/>
              <a:gd name="connsiteY256" fmla="*/ 3175 h 1787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12192000" h="1787292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4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6" y="52387"/>
                </a:lnTo>
                <a:lnTo>
                  <a:pt x="5038989" y="68262"/>
                </a:lnTo>
                <a:lnTo>
                  <a:pt x="5077089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6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8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2000" y="174668"/>
                </a:lnTo>
                <a:lnTo>
                  <a:pt x="12192000" y="885826"/>
                </a:lnTo>
                <a:lnTo>
                  <a:pt x="12192000" y="1787292"/>
                </a:lnTo>
                <a:lnTo>
                  <a:pt x="0" y="1787292"/>
                </a:lnTo>
                <a:lnTo>
                  <a:pt x="0" y="885826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sky, indoor&#10;&#10;Description generated with high confidence">
            <a:extLst>
              <a:ext uri="{FF2B5EF4-FFF2-40B4-BE49-F238E27FC236}">
                <a16:creationId xmlns:a16="http://schemas.microsoft.com/office/drawing/2014/main" id="{8F686469-D629-4FC4-ABBB-3981914CD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511" y="643467"/>
            <a:ext cx="10468978" cy="392586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6BF3A9D-858F-4937-897B-CA7134C6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523" y="4605511"/>
            <a:ext cx="10318418" cy="5238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spc="800" dirty="0">
                <a:solidFill>
                  <a:srgbClr val="2A1A00"/>
                </a:solidFill>
              </a:rPr>
              <a:t>Anaerobic digesters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855EE-8FF2-4FD7-8179-C0BEABB70DD6}"/>
              </a:ext>
            </a:extLst>
          </p:cNvPr>
          <p:cNvSpPr txBox="1"/>
          <p:nvPr/>
        </p:nvSpPr>
        <p:spPr>
          <a:xfrm>
            <a:off x="818369" y="5246550"/>
            <a:ext cx="10712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/>
              <a:t>Turns organic material into useful products like energy and fertilizer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Used by wastewater treatment plants to produce energy for local power grids.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Organic-rich sewage is used instead of food or agricultural waste.</a:t>
            </a:r>
          </a:p>
        </p:txBody>
      </p:sp>
    </p:spTree>
    <p:extLst>
      <p:ext uri="{BB962C8B-B14F-4D97-AF65-F5344CB8AC3E}">
        <p14:creationId xmlns:p14="http://schemas.microsoft.com/office/powerpoint/2010/main" val="1872632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81A9C1-6061-458B-AAF5-EE5496A17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impact of climate change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4CEF1-3F92-41F7-A84A-702B6206D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7880" y="6286500"/>
            <a:ext cx="6294120" cy="571500"/>
          </a:xfrm>
        </p:spPr>
        <p:txBody>
          <a:bodyPr/>
          <a:lstStyle/>
          <a:p>
            <a:r>
              <a:rPr lang="en-US" dirty="0"/>
              <a:t>…because it is a real 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epidemic</a:t>
            </a:r>
          </a:p>
        </p:txBody>
      </p:sp>
    </p:spTree>
    <p:extLst>
      <p:ext uri="{BB962C8B-B14F-4D97-AF65-F5344CB8AC3E}">
        <p14:creationId xmlns:p14="http://schemas.microsoft.com/office/powerpoint/2010/main" val="2133236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AF808B0-5A0F-46BA-9976-410BB0885A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/>
          </a:blip>
          <a:srcRect l="3557" r="20516" b="-1"/>
          <a:stretch/>
        </p:blipFill>
        <p:spPr>
          <a:xfrm>
            <a:off x="20" y="-1"/>
            <a:ext cx="12191980" cy="68646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2753708-3791-427F-9863-E2E9E9117B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4" name="Freeform 6" title="scalloped circle">
            <a:extLst>
              <a:ext uri="{FF2B5EF4-FFF2-40B4-BE49-F238E27FC236}">
                <a16:creationId xmlns:a16="http://schemas.microsoft.com/office/drawing/2014/main" id="{88946BC1-A6A4-4C8F-AE78-311E225B731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478212" y="650367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tx2">
              <a:alpha val="5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Rectangle 15" title="right edge border">
            <a:extLst>
              <a:ext uri="{FF2B5EF4-FFF2-40B4-BE49-F238E27FC236}">
                <a16:creationId xmlns:a16="http://schemas.microsoft.com/office/drawing/2014/main" id="{E9427082-69D0-4F07-835C-0C46C2ED8A7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 title="right edge border">
            <a:extLst>
              <a:ext uri="{FF2B5EF4-FFF2-40B4-BE49-F238E27FC236}">
                <a16:creationId xmlns:a16="http://schemas.microsoft.com/office/drawing/2014/main" id="{24C1E362-0418-4456-8AED-F17CB39360C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321" y="-2"/>
            <a:ext cx="283464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541475-D148-4A55-8B66-67649D546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78" y="382385"/>
            <a:ext cx="10178322" cy="9252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What is ”</a:t>
            </a:r>
            <a:r>
              <a:rPr lang="en-US" b="1" dirty="0">
                <a:solidFill>
                  <a:schemeClr val="bg2"/>
                </a:solidFill>
              </a:rPr>
              <a:t>climate change</a:t>
            </a:r>
            <a:r>
              <a:rPr lang="en-US" dirty="0">
                <a:solidFill>
                  <a:schemeClr val="bg2"/>
                </a:solidFill>
              </a:rPr>
              <a:t>”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5EBB97-1AF3-4761-8ADD-6CF2D2148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178" y="1575575"/>
            <a:ext cx="10178322" cy="484808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Earth is essentially “warming” and has increased in temperature by </a:t>
            </a:r>
            <a:r>
              <a:rPr lang="en-US" sz="2800" b="1" dirty="0">
                <a:solidFill>
                  <a:schemeClr val="bg2"/>
                </a:solidFill>
              </a:rPr>
              <a:t>1.5</a:t>
            </a:r>
            <a:r>
              <a:rPr lang="en-US" sz="2800" dirty="0">
                <a:solidFill>
                  <a:schemeClr val="bg2"/>
                </a:solidFill>
              </a:rPr>
              <a:t> degrees Fahrenheit over the past </a:t>
            </a:r>
            <a:r>
              <a:rPr lang="en-US" sz="2800" b="1" dirty="0">
                <a:solidFill>
                  <a:schemeClr val="bg2"/>
                </a:solidFill>
              </a:rPr>
              <a:t>100</a:t>
            </a:r>
            <a:r>
              <a:rPr lang="en-US" sz="2800" dirty="0">
                <a:solidFill>
                  <a:schemeClr val="bg2"/>
                </a:solidFill>
              </a:rPr>
              <a:t> years.</a:t>
            </a:r>
          </a:p>
          <a:p>
            <a:r>
              <a:rPr lang="en-US" sz="2800" dirty="0">
                <a:solidFill>
                  <a:schemeClr val="bg2"/>
                </a:solidFill>
              </a:rPr>
              <a:t>Projected to rise an additional </a:t>
            </a:r>
            <a:r>
              <a:rPr lang="en-US" sz="2800" b="1" dirty="0">
                <a:solidFill>
                  <a:schemeClr val="bg2"/>
                </a:solidFill>
              </a:rPr>
              <a:t>0.5 to 8.6</a:t>
            </a:r>
            <a:r>
              <a:rPr lang="en-US" sz="2800" dirty="0">
                <a:solidFill>
                  <a:schemeClr val="bg2"/>
                </a:solidFill>
              </a:rPr>
              <a:t> degrees Fahrenheit within the next century. </a:t>
            </a:r>
          </a:p>
          <a:p>
            <a:r>
              <a:rPr lang="en-US" sz="2800" dirty="0">
                <a:solidFill>
                  <a:schemeClr val="bg2"/>
                </a:solidFill>
              </a:rPr>
              <a:t>Small </a:t>
            </a:r>
            <a:r>
              <a:rPr lang="en-US" sz="2800" b="1" dirty="0">
                <a:solidFill>
                  <a:schemeClr val="bg2"/>
                </a:solidFill>
              </a:rPr>
              <a:t>changes</a:t>
            </a:r>
            <a:r>
              <a:rPr lang="en-US" sz="2800" dirty="0">
                <a:solidFill>
                  <a:schemeClr val="bg2"/>
                </a:solidFill>
              </a:rPr>
              <a:t> can create large </a:t>
            </a:r>
            <a:r>
              <a:rPr lang="en-US" sz="2800" b="1" dirty="0">
                <a:solidFill>
                  <a:schemeClr val="bg2"/>
                </a:solidFill>
              </a:rPr>
              <a:t>shifts</a:t>
            </a:r>
            <a:r>
              <a:rPr lang="en-US" sz="2800" dirty="0">
                <a:solidFill>
                  <a:schemeClr val="bg2"/>
                </a:solidFill>
              </a:rPr>
              <a:t> in the </a:t>
            </a:r>
            <a:r>
              <a:rPr lang="en-US" sz="2800" b="1" dirty="0">
                <a:solidFill>
                  <a:schemeClr val="bg2"/>
                </a:solidFill>
              </a:rPr>
              <a:t>weather</a:t>
            </a:r>
            <a:r>
              <a:rPr lang="en-US" sz="2800" dirty="0">
                <a:solidFill>
                  <a:schemeClr val="bg2"/>
                </a:solidFill>
              </a:rPr>
              <a:t> and </a:t>
            </a:r>
            <a:r>
              <a:rPr lang="en-US" sz="2800" b="1" dirty="0">
                <a:solidFill>
                  <a:schemeClr val="bg2"/>
                </a:solidFill>
              </a:rPr>
              <a:t>climate</a:t>
            </a:r>
            <a:r>
              <a:rPr lang="en-US" sz="2800" dirty="0">
                <a:solidFill>
                  <a:schemeClr val="bg2"/>
                </a:solidFill>
              </a:rPr>
              <a:t>.</a:t>
            </a:r>
          </a:p>
          <a:p>
            <a:r>
              <a:rPr lang="en-US" sz="2800" b="1" dirty="0">
                <a:solidFill>
                  <a:schemeClr val="bg2"/>
                </a:solidFill>
              </a:rPr>
              <a:t>Human</a:t>
            </a:r>
            <a:r>
              <a:rPr lang="en-US" sz="2800" dirty="0">
                <a:solidFill>
                  <a:schemeClr val="bg2"/>
                </a:solidFill>
              </a:rPr>
              <a:t>s are ultimately responsible.</a:t>
            </a:r>
          </a:p>
          <a:p>
            <a:endParaRPr lang="en-US" sz="28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WARMING </a:t>
            </a:r>
            <a:r>
              <a:rPr lang="en-US" sz="2800" dirty="0">
                <a:solidFill>
                  <a:schemeClr val="bg2"/>
                </a:solidFill>
              </a:rPr>
              <a:t>refers to the rise of Earth’s temperature.</a:t>
            </a:r>
          </a:p>
          <a:p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29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6CE9D5-28BB-4329-B5E2-B06131F27F5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 11" title="right scallop background shape">
            <a:extLst>
              <a:ext uri="{FF2B5EF4-FFF2-40B4-BE49-F238E27FC236}">
                <a16:creationId xmlns:a16="http://schemas.microsoft.com/office/drawing/2014/main" id="{E2B1BC2F-AEBF-4990-A7F9-197AAF28BC7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 title="left edge border">
            <a:extLst>
              <a:ext uri="{FF2B5EF4-FFF2-40B4-BE49-F238E27FC236}">
                <a16:creationId xmlns:a16="http://schemas.microsoft.com/office/drawing/2014/main" id="{8D9F7D40-5D59-4F59-A331-D8F7710AC90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A close up of a map&#10;&#10;Description generated with high confidence">
            <a:extLst>
              <a:ext uri="{FF2B5EF4-FFF2-40B4-BE49-F238E27FC236}">
                <a16:creationId xmlns:a16="http://schemas.microsoft.com/office/drawing/2014/main" id="{ECCBBE96-569F-464A-B6BF-E8AA58E1D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" y="299468"/>
            <a:ext cx="7137633" cy="63985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F63766-4274-4084-B1CF-8911CBD54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812" y="299468"/>
            <a:ext cx="3090672" cy="1197864"/>
          </a:xfrm>
        </p:spPr>
        <p:txBody>
          <a:bodyPr anchor="b">
            <a:normAutofit/>
          </a:bodyPr>
          <a:lstStyle/>
          <a:p>
            <a:endParaRPr lang="en-US" sz="19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12E44-509E-4CFE-8076-8FC2A671B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3761" y="1644563"/>
            <a:ext cx="3090672" cy="4224528"/>
          </a:xfrm>
        </p:spPr>
        <p:txBody>
          <a:bodyPr>
            <a:norm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67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effectLst/>
        </p:spPr>
      </p:sp>
      <p:sp>
        <p:nvSpPr>
          <p:cNvPr id="17" name="Freeform 6" title="scalloped circle">
            <a:extLst>
              <a:ext uri="{FF2B5EF4-FFF2-40B4-BE49-F238E27FC236}">
                <a16:creationId xmlns:a16="http://schemas.microsoft.com/office/drawing/2014/main" id="{B217C2AD-51B4-40CE-A71F-F5D3F846D97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9" name="Rectangle 18" title="left edge border">
            <a:extLst>
              <a:ext uri="{FF2B5EF4-FFF2-40B4-BE49-F238E27FC236}">
                <a16:creationId xmlns:a16="http://schemas.microsoft.com/office/drawing/2014/main" id="{6F1BF92E-23CF-4BFE-9E1F-C359BACFA3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FEF8384-2545-4ACD-9071-49DD1CFC4E9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D38A57-5151-4596-A95E-C8B844ECE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247" y="643464"/>
            <a:ext cx="6194431" cy="5574989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softEdge rad="50800"/>
          </a:effectLst>
        </p:spPr>
      </p:pic>
      <p:sp>
        <p:nvSpPr>
          <p:cNvPr id="23" name="Freeform 22" title="right scallop background shape">
            <a:extLst>
              <a:ext uri="{FF2B5EF4-FFF2-40B4-BE49-F238E27FC236}">
                <a16:creationId xmlns:a16="http://schemas.microsoft.com/office/drawing/2014/main" id="{F77DB8FA-61A7-4DE7-A777-6D258D17248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4695443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FC4BE9D-F0B0-470B-BDF5-C80D774F3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31921"/>
            <a:ext cx="4695445" cy="43748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2A1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look at the numbers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F12EA8-517D-425B-9B8A-FC90109A0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4854" y="5338354"/>
            <a:ext cx="3437290" cy="9920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1600" dirty="0">
                <a:solidFill>
                  <a:srgbClr val="F3F3F2"/>
                </a:solidFill>
              </a:rPr>
              <a:t>Greenhouse gases by the sector</a:t>
            </a:r>
          </a:p>
        </p:txBody>
      </p:sp>
    </p:spTree>
    <p:extLst>
      <p:ext uri="{BB962C8B-B14F-4D97-AF65-F5344CB8AC3E}">
        <p14:creationId xmlns:p14="http://schemas.microsoft.com/office/powerpoint/2010/main" val="3989585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970D-183D-474C-9549-023F16A3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growth in awareness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AFD9C-7FBE-48CE-B3AA-2561A9E2A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search for the balance</a:t>
            </a:r>
          </a:p>
        </p:txBody>
      </p:sp>
    </p:spTree>
    <p:extLst>
      <p:ext uri="{BB962C8B-B14F-4D97-AF65-F5344CB8AC3E}">
        <p14:creationId xmlns:p14="http://schemas.microsoft.com/office/powerpoint/2010/main" val="1381089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5D8A63-F190-4E13-A841-C5C9F0009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630" y="238006"/>
            <a:ext cx="10940322" cy="1492132"/>
          </a:xfrm>
        </p:spPr>
        <p:txBody>
          <a:bodyPr/>
          <a:lstStyle/>
          <a:p>
            <a:r>
              <a:rPr lang="en-US" dirty="0"/>
              <a:t>the impact vs the continuous issue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5AE152-9244-431F-870E-BA29EA83693F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1288906">
            <a:off x="1083630" y="1465444"/>
            <a:ext cx="5257209" cy="3660009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sz="2600" b="1" cap="all" dirty="0">
                <a:solidFill>
                  <a:schemeClr val="tx1"/>
                </a:solidFill>
              </a:rPr>
              <a:t>1,500,000 </a:t>
            </a:r>
            <a:r>
              <a:rPr lang="en-US" sz="2600" cap="all" dirty="0">
                <a:solidFill>
                  <a:schemeClr val="tx1"/>
                </a:solidFill>
              </a:rPr>
              <a:t>gallons of fuel saved</a:t>
            </a:r>
          </a:p>
          <a:p>
            <a:pPr fontAlgn="base"/>
            <a:r>
              <a:rPr lang="en-US" sz="2600" b="1" cap="all" dirty="0">
                <a:solidFill>
                  <a:schemeClr val="tx1"/>
                </a:solidFill>
              </a:rPr>
              <a:t>111,000,000 </a:t>
            </a:r>
            <a:r>
              <a:rPr lang="en-US" sz="2600" cap="all" dirty="0">
                <a:solidFill>
                  <a:schemeClr val="tx1"/>
                </a:solidFill>
              </a:rPr>
              <a:t>LBS OF CO2 EMISSIONS REDUCED</a:t>
            </a:r>
          </a:p>
          <a:p>
            <a:pPr fontAlgn="base"/>
            <a:r>
              <a:rPr lang="en-US" sz="2600" b="1" cap="all" dirty="0">
                <a:solidFill>
                  <a:schemeClr val="tx1"/>
                </a:solidFill>
              </a:rPr>
              <a:t>78,000,000 </a:t>
            </a:r>
            <a:r>
              <a:rPr lang="en-US" sz="2600" cap="all" dirty="0">
                <a:solidFill>
                  <a:schemeClr val="tx1"/>
                </a:solidFill>
              </a:rPr>
              <a:t>Pounds of food waste</a:t>
            </a:r>
            <a:br>
              <a:rPr lang="en-US" sz="2600" cap="all" dirty="0">
                <a:solidFill>
                  <a:schemeClr val="tx1"/>
                </a:solidFill>
              </a:rPr>
            </a:br>
            <a:r>
              <a:rPr lang="en-US" sz="2600" cap="all" dirty="0">
                <a:solidFill>
                  <a:schemeClr val="tx1"/>
                </a:solidFill>
              </a:rPr>
              <a:t>DIVERTED FROM LANDFILLS</a:t>
            </a:r>
          </a:p>
          <a:p>
            <a:pPr fontAlgn="base"/>
            <a:r>
              <a:rPr lang="en-US" sz="2600" b="1" cap="all" dirty="0">
                <a:solidFill>
                  <a:schemeClr val="tx1"/>
                </a:solidFill>
              </a:rPr>
              <a:t>18,900,000 </a:t>
            </a:r>
            <a:r>
              <a:rPr lang="en-US" sz="2600" cap="all" dirty="0">
                <a:solidFill>
                  <a:schemeClr val="tx1"/>
                </a:solidFill>
              </a:rPr>
              <a:t>PEOPLE EDUCATED</a:t>
            </a:r>
            <a:endParaRPr lang="en-US" sz="2600" b="1" cap="all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F0449-AF8D-44B7-B99A-45E135000060}"/>
              </a:ext>
            </a:extLst>
          </p:cNvPr>
          <p:cNvSpPr txBox="1"/>
          <p:nvPr/>
        </p:nvSpPr>
        <p:spPr>
          <a:xfrm rot="288370">
            <a:off x="6679197" y="1126636"/>
            <a:ext cx="499576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MILLION </a:t>
            </a:r>
            <a:r>
              <a:rPr lang="en-US" sz="2400" dirty="0"/>
              <a:t>GALLONS OF FOOD IS WASTED DAILY DUE TO ILDING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31% </a:t>
            </a:r>
            <a:r>
              <a:rPr lang="en-US" sz="2400" dirty="0"/>
              <a:t>OF AMERICANS SPEND THEIR PAYCHECKS ON FOOD/TRANSPORTATION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27%</a:t>
            </a:r>
            <a:r>
              <a:rPr lang="en-US" sz="2400" dirty="0"/>
              <a:t> OF GREENHOUSE GASES COME FROM VEHICLES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40% </a:t>
            </a:r>
            <a:r>
              <a:rPr lang="en-US" sz="2400" dirty="0"/>
              <a:t>OF PRODUCED FOOD IS WASTED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49 MILLION </a:t>
            </a:r>
            <a:r>
              <a:rPr lang="en-US" sz="2400" dirty="0"/>
              <a:t>AMERICANS GO TO SLEEP HUNGRY EVERY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25% </a:t>
            </a:r>
            <a:r>
              <a:rPr lang="en-US" sz="2400" dirty="0"/>
              <a:t>OF FRESHWATER USED GOES TO WASTED PRODUCTS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97BC8B-F195-4C51-8614-46436613B1E1}"/>
              </a:ext>
            </a:extLst>
          </p:cNvPr>
          <p:cNvSpPr txBox="1"/>
          <p:nvPr/>
        </p:nvSpPr>
        <p:spPr>
          <a:xfrm>
            <a:off x="8529558" y="6478534"/>
            <a:ext cx="3296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still have a long way to go…</a:t>
            </a:r>
          </a:p>
        </p:txBody>
      </p:sp>
    </p:spTree>
    <p:extLst>
      <p:ext uri="{BB962C8B-B14F-4D97-AF65-F5344CB8AC3E}">
        <p14:creationId xmlns:p14="http://schemas.microsoft.com/office/powerpoint/2010/main" val="1345713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84DED-787C-4B33-9BB1-783CADB48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47426"/>
            <a:ext cx="10178322" cy="1492132"/>
          </a:xfrm>
        </p:spPr>
        <p:txBody>
          <a:bodyPr/>
          <a:lstStyle/>
          <a:p>
            <a:r>
              <a:rPr lang="en-US" b="1" dirty="0"/>
              <a:t>Long term Solution: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CD959-CC48-485C-B1F3-8A4809FD7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4226" y="88400"/>
            <a:ext cx="4304886" cy="986682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 OIL CONSUMPTION BY 50%</a:t>
            </a:r>
          </a:p>
          <a:p>
            <a:pPr marL="0" indent="0" algn="ctr"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</a:p>
          <a:p>
            <a:pPr marL="0" indent="0" algn="ctr">
              <a:buNone/>
            </a:pP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FOOD AVAILABILITY BY 50%</a:t>
            </a:r>
          </a:p>
          <a:p>
            <a:pPr algn="ctr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776A81-25F1-4D42-88F2-D44A058A6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565" y="993492"/>
            <a:ext cx="10876547" cy="553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33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6CE9D5-28BB-4329-B5E2-B06131F27F5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 11" title="right scallop background shape">
            <a:extLst>
              <a:ext uri="{FF2B5EF4-FFF2-40B4-BE49-F238E27FC236}">
                <a16:creationId xmlns:a16="http://schemas.microsoft.com/office/drawing/2014/main" id="{E2B1BC2F-AEBF-4990-A7F9-197AAF28BC7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 title="left edge border">
            <a:extLst>
              <a:ext uri="{FF2B5EF4-FFF2-40B4-BE49-F238E27FC236}">
                <a16:creationId xmlns:a16="http://schemas.microsoft.com/office/drawing/2014/main" id="{8D9F7D40-5D59-4F59-A331-D8F7710AC90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A house that has a sign on the side of a building&#10;&#10;Description generated with very high confidence">
            <a:extLst>
              <a:ext uri="{FF2B5EF4-FFF2-40B4-BE49-F238E27FC236}">
                <a16:creationId xmlns:a16="http://schemas.microsoft.com/office/drawing/2014/main" id="{5AAC55FD-031A-40BE-8B8E-11AD8C391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927" y="1278411"/>
            <a:ext cx="5978273" cy="39904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89D464-4093-4E45-AEE5-68D9B16E5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328" y="457200"/>
            <a:ext cx="3090672" cy="1197864"/>
          </a:xfrm>
        </p:spPr>
        <p:txBody>
          <a:bodyPr anchor="b">
            <a:norm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Ways to get involved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D391C-C264-4D33-8BF5-AC358F39E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8758" y="1655065"/>
            <a:ext cx="4283242" cy="49061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- Everything starts with you, then expand to your community.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- Community gardens are on the rise!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- Join </a:t>
            </a:r>
            <a:r>
              <a:rPr lang="en-US" sz="2400" dirty="0">
                <a:solidFill>
                  <a:schemeClr val="bg1"/>
                </a:solidFill>
                <a:hlinkClick r:id="rId3"/>
              </a:rPr>
              <a:t>http://www.sustainableamerica.org/</a:t>
            </a:r>
            <a:r>
              <a:rPr lang="en-US" sz="2400" dirty="0">
                <a:solidFill>
                  <a:schemeClr val="bg1"/>
                </a:solidFill>
              </a:rPr>
              <a:t> to stay up to date on the county-wide effort.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- Learn how to grow your own crops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- Purchase local goods</a:t>
            </a:r>
          </a:p>
        </p:txBody>
      </p:sp>
    </p:spTree>
    <p:extLst>
      <p:ext uri="{BB962C8B-B14F-4D97-AF65-F5344CB8AC3E}">
        <p14:creationId xmlns:p14="http://schemas.microsoft.com/office/powerpoint/2010/main" val="1957462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F692C310-0137-490C-A2DA-205468032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61" y="1622695"/>
            <a:ext cx="7098719" cy="52353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F1B8DB-8DEB-4C3A-B4EB-8C5654AD8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180" y="0"/>
            <a:ext cx="3761020" cy="28949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8EED4E-6AFA-4284-9E43-18DCB7AD1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3790" y="3862137"/>
            <a:ext cx="24384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3069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A5BFD-0A19-46AD-B8CB-E475C01F2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61C9F-FC7A-46AB-8ECB-7A73B44FF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91916"/>
            <a:ext cx="10178322" cy="484471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"ACORN SUSTAINABILITY." 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Statinability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 Acorn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n.d.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Web. 04 Oct. 2017.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"Sustainable Agriculture." 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Department of Agriculture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n.d.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Web. 04 Oct. 2017.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"Where Does Trash Go?" 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Does Our Trash and Garbage Go?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n.d.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Web. 04 Oct. 2017.</a:t>
            </a:r>
          </a:p>
        </p:txBody>
      </p:sp>
    </p:spTree>
    <p:extLst>
      <p:ext uri="{BB962C8B-B14F-4D97-AF65-F5344CB8AC3E}">
        <p14:creationId xmlns:p14="http://schemas.microsoft.com/office/powerpoint/2010/main" val="220705696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309</TotalTime>
  <Words>613</Words>
  <Application>Microsoft Office PowerPoint</Application>
  <PresentationFormat>Widescreen</PresentationFormat>
  <Paragraphs>488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Gill Sans MT</vt:lpstr>
      <vt:lpstr>Impact</vt:lpstr>
      <vt:lpstr>Times New Roman</vt:lpstr>
      <vt:lpstr>Badge</vt:lpstr>
      <vt:lpstr>Sustainability</vt:lpstr>
      <vt:lpstr>What is sustainability?</vt:lpstr>
      <vt:lpstr>Why is it sustainability important?</vt:lpstr>
      <vt:lpstr>Full of it</vt:lpstr>
      <vt:lpstr>American food culture</vt:lpstr>
      <vt:lpstr>PowerPoint Presentation</vt:lpstr>
      <vt:lpstr>Export expenses</vt:lpstr>
      <vt:lpstr>Where does “garbage” ultimately end up?</vt:lpstr>
      <vt:lpstr>Landfills</vt:lpstr>
      <vt:lpstr>The alternative: recycling facilities &amp; composters</vt:lpstr>
      <vt:lpstr>The alternative: incinerators</vt:lpstr>
      <vt:lpstr>Anaerobic digesters</vt:lpstr>
      <vt:lpstr>The impact of climate change</vt:lpstr>
      <vt:lpstr>What is ”climate change”</vt:lpstr>
      <vt:lpstr>PowerPoint Presentation</vt:lpstr>
      <vt:lpstr>A look at the numbers</vt:lpstr>
      <vt:lpstr>The growth in awareness</vt:lpstr>
      <vt:lpstr>the impact vs the continuous issue</vt:lpstr>
      <vt:lpstr>Long term Solution:</vt:lpstr>
      <vt:lpstr>Ways to get involved</vt:lpstr>
      <vt:lpstr>PowerPoint Presentation</vt:lpstr>
      <vt:lpstr>CITATION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</dc:title>
  <dc:creator>Reppy .</dc:creator>
  <cp:lastModifiedBy>Reppy .</cp:lastModifiedBy>
  <cp:revision>28</cp:revision>
  <dcterms:created xsi:type="dcterms:W3CDTF">2017-10-04T10:56:28Z</dcterms:created>
  <dcterms:modified xsi:type="dcterms:W3CDTF">2017-10-11T14:35:09Z</dcterms:modified>
</cp:coreProperties>
</file>