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1"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2" r:id="rId18"/>
  </p:sldIdLst>
  <p:sldSz cx="12192000" cy="6858000"/>
  <p:notesSz cx="6858000" cy="9144000"/>
  <p:defaultText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291" autoAdjust="0"/>
  </p:normalViewPr>
  <p:slideViewPr>
    <p:cSldViewPr snapToGrid="0">
      <p:cViewPr varScale="1">
        <p:scale>
          <a:sx n="68" d="100"/>
          <a:sy n="68" d="100"/>
        </p:scale>
        <p:origin x="81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B615256-6795-4D65-ADB7-C7DFBF38211B}" type="datetimeFigureOut">
              <a:rPr lang="en-KE" smtClean="0"/>
              <a:t>16/03/2021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FCEA16E-1DCE-4FCB-A8A7-EC765938963E}" type="slidenum">
              <a:rPr lang="en-KE" smtClean="0"/>
              <a:t>‹#›</a:t>
            </a:fld>
            <a:endParaRPr lang="en-KE"/>
          </a:p>
        </p:txBody>
      </p:sp>
    </p:spTree>
    <p:extLst>
      <p:ext uri="{BB962C8B-B14F-4D97-AF65-F5344CB8AC3E}">
        <p14:creationId xmlns:p14="http://schemas.microsoft.com/office/powerpoint/2010/main" val="280133669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Total hip replacement (THR) is a painful surgical procedure that needs to be evaluated for pain management after the surgery. Effective pain management in the postoperative phase should be established to ensure that the patient's recovery to normal functioning is enhanced. Researchers suggest that effective pain management leads to functional recovery after THR. However, various reports show that more than 50% of THR do not have effective pain management in the postoperative phase. After the procedure, more than 75% of the patients complain of moderate to severe pain (De Luca et al., 2018). This research is significant because it will enhance understanding of the bests way to enhance pain management in patients who have undergone THR</a:t>
            </a:r>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2</a:t>
            </a:fld>
            <a:endParaRPr lang="en-KE"/>
          </a:p>
        </p:txBody>
      </p:sp>
    </p:spTree>
    <p:extLst>
      <p:ext uri="{BB962C8B-B14F-4D97-AF65-F5344CB8AC3E}">
        <p14:creationId xmlns:p14="http://schemas.microsoft.com/office/powerpoint/2010/main" val="10831845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Results suggested that pain management through pain medication is more effective in enhancing post-operative pain control, perioperative and recovery time compared to the use of aerobic stretching. Similar results are presented by </a:t>
            </a:r>
            <a:r>
              <a:rPr lang="en-US"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Tsinaslanidis</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Tsinaslanidis</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&amp; Mahajan (2020 who shows that multimodal drug utilization enhances effective management of pain in TRH.  </a:t>
            </a:r>
            <a:r>
              <a:rPr lang="en-US" dirty="0">
                <a:latin typeface="Times New Roman" panose="02020603050405020304" pitchFamily="18" charset="0"/>
                <a:cs typeface="Times New Roman" panose="02020603050405020304" pitchFamily="18" charset="0"/>
              </a:rPr>
              <a:t>Also, </a:t>
            </a:r>
            <a:r>
              <a:rPr lang="en-US"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Madara</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et al. (2019) shows that the lack of adherence to aerobic stretch influences the lack of effectiveness of the strategy in enhancing post-operative management of pain in TRH. </a:t>
            </a:r>
            <a:r>
              <a:rPr lang="en-US" dirty="0">
                <a:solidFill>
                  <a:srgbClr val="000000"/>
                </a:solidFill>
                <a:latin typeface="Times New Roman" panose="02020603050405020304" pitchFamily="18" charset="0"/>
                <a:cs typeface="Times New Roman" panose="02020603050405020304" pitchFamily="18" charset="0"/>
              </a:rPr>
              <a:t>Therefore, the use of pain medication is presented to be more effective. </a:t>
            </a:r>
            <a:endParaRPr lang="en-KE" dirty="0">
              <a:latin typeface="Times New Roman" panose="02020603050405020304" pitchFamily="18"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11</a:t>
            </a:fld>
            <a:endParaRPr lang="en-KE"/>
          </a:p>
        </p:txBody>
      </p:sp>
    </p:spTree>
    <p:extLst>
      <p:ext uri="{BB962C8B-B14F-4D97-AF65-F5344CB8AC3E}">
        <p14:creationId xmlns:p14="http://schemas.microsoft.com/office/powerpoint/2010/main" val="228174854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main limitation of this study was the absence of research articles that had a direct comparison of the two interventions (aerobic exercise and pain medications) in the postoperative management of THR. More so, 9 out of the 10-research used in this study were metanalysis research. Primary sources of research that were accessed for this study were excluded because they were more than five years old. Therefore, the research relied on the evidence provided by the secondary source. Also, a limited number of studies is another limitation that could affect the result of this research.</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12</a:t>
            </a:fld>
            <a:endParaRPr lang="en-KE"/>
          </a:p>
        </p:txBody>
      </p:sp>
    </p:spTree>
    <p:extLst>
      <p:ext uri="{BB962C8B-B14F-4D97-AF65-F5344CB8AC3E}">
        <p14:creationId xmlns:p14="http://schemas.microsoft.com/office/powerpoint/2010/main" val="37655736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According to the results of the research used in this study, the use of pain medications is presented to be an effective strategy in the management of postoperative THR cases. The evidence concerning the use of aerobic stretches provides their effectiveness in minimal cases, which suggests that they are not effective in enhancing pain control in THR. However, other researchers suggest that the effectiveness of aerobic exercises is dependent on the willingness and involvement of the patient to carry out the aerobic stretches consistently.</a:t>
            </a:r>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13</a:t>
            </a:fld>
            <a:endParaRPr lang="en-KE"/>
          </a:p>
        </p:txBody>
      </p:sp>
    </p:spTree>
    <p:extLst>
      <p:ext uri="{BB962C8B-B14F-4D97-AF65-F5344CB8AC3E}">
        <p14:creationId xmlns:p14="http://schemas.microsoft.com/office/powerpoint/2010/main" val="101571770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Calibri" panose="020F0502020204030204" pitchFamily="34" charset="0"/>
              </a:rPr>
              <a:t>The use of medications has been presented to be effective in enhancing the control of pain and reduction of recovery time for the patient. More so, patient satisfaction in management is enhanced when pain medications are used. Other researchers have suggested that other underlying factors, such as the commitment of patients, is of great significance in enhancing pain control through aerobic stretches. Therefore, </a:t>
            </a:r>
            <a:r>
              <a:rPr lang="en-US" sz="1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t>
            </a:r>
            <a:r>
              <a:rPr lang="en-US" dirty="0">
                <a:latin typeface="Times New Roman" panose="02020603050405020304" pitchFamily="18" charset="0"/>
                <a:cs typeface="Times New Roman" panose="02020603050405020304" pitchFamily="18" charset="0"/>
              </a:rPr>
              <a:t>ore research should be done to confirm the effectiveness of aerobic stretch. </a:t>
            </a:r>
            <a:r>
              <a:rPr lang="en-US" dirty="0"/>
              <a:t> </a:t>
            </a:r>
            <a:endParaRPr lang="en-KE" dirty="0"/>
          </a:p>
          <a:p>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14</a:t>
            </a:fld>
            <a:endParaRPr lang="en-KE"/>
          </a:p>
        </p:txBody>
      </p:sp>
    </p:spTree>
    <p:extLst>
      <p:ext uri="{BB962C8B-B14F-4D97-AF65-F5344CB8AC3E}">
        <p14:creationId xmlns:p14="http://schemas.microsoft.com/office/powerpoint/2010/main" val="6363838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17</a:t>
            </a:fld>
            <a:endParaRPr lang="en-KE"/>
          </a:p>
        </p:txBody>
      </p:sp>
    </p:spTree>
    <p:extLst>
      <p:ext uri="{BB962C8B-B14F-4D97-AF65-F5344CB8AC3E}">
        <p14:creationId xmlns:p14="http://schemas.microsoft.com/office/powerpoint/2010/main" val="178214414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3</a:t>
            </a:fld>
            <a:endParaRPr lang="en-KE"/>
          </a:p>
        </p:txBody>
      </p:sp>
    </p:spTree>
    <p:extLst>
      <p:ext uri="{BB962C8B-B14F-4D97-AF65-F5344CB8AC3E}">
        <p14:creationId xmlns:p14="http://schemas.microsoft.com/office/powerpoint/2010/main" val="22516744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latin typeface="Times New Roman" panose="02020603050405020304" pitchFamily="18" charset="0"/>
                <a:cs typeface="Times New Roman" panose="02020603050405020304" pitchFamily="18" charset="0"/>
              </a:rPr>
              <a:t>Meta-analysis to investigate the comparison between the effectiveness between pain medications and aerobic stretch in management of post-operative pain to enhance perioperative and recovery time in THR. </a:t>
            </a:r>
          </a:p>
          <a:p>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4</a:t>
            </a:fld>
            <a:endParaRPr lang="en-KE"/>
          </a:p>
        </p:txBody>
      </p:sp>
    </p:spTree>
    <p:extLst>
      <p:ext uri="{BB962C8B-B14F-4D97-AF65-F5344CB8AC3E}">
        <p14:creationId xmlns:p14="http://schemas.microsoft.com/office/powerpoint/2010/main" val="160691347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The main criteria used to determine the type of studies used in this research are discussed. All the research articles used in the research were ensured to provide information which the use of pain medications or stretch exercises in the management of pain for the postoperative stage of THR. Both primary and secondary sources were used. The year of publication of the articles was another element considered in the studies' choice. The studies chosen in this research were five years or less, which enhanced their viability</a:t>
            </a:r>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5</a:t>
            </a:fld>
            <a:endParaRPr lang="en-KE"/>
          </a:p>
        </p:txBody>
      </p:sp>
    </p:spTree>
    <p:extLst>
      <p:ext uri="{BB962C8B-B14F-4D97-AF65-F5344CB8AC3E}">
        <p14:creationId xmlns:p14="http://schemas.microsoft.com/office/powerpoint/2010/main" val="3694262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00000"/>
                </a:solidFill>
                <a:effectLst/>
                <a:latin typeface="Times New Roman" panose="02020603050405020304" pitchFamily="18" charset="0"/>
                <a:ea typeface="Calibri" panose="020F0502020204030204" pitchFamily="34" charset="0"/>
              </a:rPr>
              <a:t>Most of the articles were published by medical publications such as PubMed, BMJ, Research Gate, Musculoskeletal Medicine, JAMA Network, Springer Link, MAG Online Library and </a:t>
            </a:r>
            <a:r>
              <a:rPr lang="en-US" sz="1800" dirty="0" err="1">
                <a:solidFill>
                  <a:srgbClr val="000000"/>
                </a:solidFill>
                <a:effectLst/>
                <a:latin typeface="Times New Roman" panose="02020603050405020304" pitchFamily="18" charset="0"/>
                <a:ea typeface="Calibri" panose="020F0502020204030204" pitchFamily="34" charset="0"/>
              </a:rPr>
              <a:t>Tand</a:t>
            </a:r>
            <a:r>
              <a:rPr lang="en-US" sz="1800" dirty="0">
                <a:solidFill>
                  <a:srgbClr val="000000"/>
                </a:solidFill>
                <a:effectLst/>
                <a:latin typeface="Times New Roman" panose="02020603050405020304" pitchFamily="18" charset="0"/>
                <a:ea typeface="Calibri" panose="020F0502020204030204" pitchFamily="34" charset="0"/>
              </a:rPr>
              <a:t> Online. </a:t>
            </a:r>
            <a:r>
              <a:rPr lang="en-US" sz="1200" dirty="0">
                <a:solidFill>
                  <a:srgbClr val="000000"/>
                </a:solidFill>
                <a:latin typeface="Times New Roman" panose="02020603050405020304" pitchFamily="18" charset="0"/>
                <a:cs typeface="Times New Roman" panose="02020603050405020304" pitchFamily="18" charset="0"/>
              </a:rPr>
              <a:t>Terms used for the search includes THR, THR pain management, pharmacological management of THR, effectiveness of pain medication in post-operative management of THR, non-pharmacological management of THR, aerobic exercise in managing pain post operative THR, and effectiveness of pain medications and aerobic stretch in management of pain in THR. </a:t>
            </a:r>
            <a:endParaRPr lang="en-KE" sz="1200" dirty="0">
              <a:latin typeface="Times New Roman" panose="02020603050405020304" pitchFamily="18"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6</a:t>
            </a:fld>
            <a:endParaRPr lang="en-KE"/>
          </a:p>
        </p:txBody>
      </p:sp>
    </p:spTree>
    <p:extLst>
      <p:ext uri="{BB962C8B-B14F-4D97-AF65-F5344CB8AC3E}">
        <p14:creationId xmlns:p14="http://schemas.microsoft.com/office/powerpoint/2010/main" val="371844097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All the studies which were not published within the last five years were excluded. More so, studies that did not provide relevant information concerning THR postoperative pain management was excluded. An extensive search strategy was developed through different databases to ensure that all the research needed in this study were accessed. Research articles with eligible titles and well-established abstract were chosen</a:t>
            </a:r>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7</a:t>
            </a:fld>
            <a:endParaRPr lang="en-KE"/>
          </a:p>
        </p:txBody>
      </p:sp>
    </p:spTree>
    <p:extLst>
      <p:ext uri="{BB962C8B-B14F-4D97-AF65-F5344CB8AC3E}">
        <p14:creationId xmlns:p14="http://schemas.microsoft.com/office/powerpoint/2010/main" val="41097607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Times New Roman" panose="02020603050405020304" pitchFamily="18" charset="0"/>
                <a:ea typeface="Calibri" panose="020F0502020204030204" pitchFamily="34" charset="0"/>
              </a:rPr>
              <a:t>Variables that will be extracted includes the name of the authors, year of publication, the number of participants and interventions carried out. The data from the chosen research articles were retrieved from the results of the research. The results were obtained from tables that explain different outcomes of the research and the discussion of the results. Data were synthesized by combining information from each study used in this research to draw inferences. The studies were tabulated and research compared through metanalysis.</a:t>
            </a:r>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8</a:t>
            </a:fld>
            <a:endParaRPr lang="en-KE"/>
          </a:p>
        </p:txBody>
      </p:sp>
    </p:spTree>
    <p:extLst>
      <p:ext uri="{BB962C8B-B14F-4D97-AF65-F5344CB8AC3E}">
        <p14:creationId xmlns:p14="http://schemas.microsoft.com/office/powerpoint/2010/main" val="17431524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the identification step, 150 records was established from the database searching. Among the articles, 75 duplicates were removed and 75 screened. 45 articles were excluded because they had not tittle and abstract. Among the remaining 30, 20 were excluded because they 7 of them did not have sufficient information concerning treatment of pain in TRH, 3 were case reports and 10 were older than five years. The remaining 10 were included in the research and were involved in quantitative analysis in the meta-analysis. </a:t>
            </a:r>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9</a:t>
            </a:fld>
            <a:endParaRPr lang="en-KE"/>
          </a:p>
        </p:txBody>
      </p:sp>
    </p:spTree>
    <p:extLst>
      <p:ext uri="{BB962C8B-B14F-4D97-AF65-F5344CB8AC3E}">
        <p14:creationId xmlns:p14="http://schemas.microsoft.com/office/powerpoint/2010/main" val="193605575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latin typeface="Times New Roman" panose="02020603050405020304" pitchFamily="18" charset="0"/>
                <a:cs typeface="Times New Roman" panose="02020603050405020304" pitchFamily="18" charset="0"/>
              </a:rPr>
              <a:t>Among the 10 studies that were included in the research, 5 of them were representing medication pain management while 5 represented the use of aerobic stretching in pain management. All the five studies which represented management of pain through medication showed that medications are effective in enhancing post-operative pain management and recovery time for the patients. Out of five studies which were chosen to present the impact of aerobic stretching, three showed that it is an effective strategy in enhancing post operative pain management. Two of the studies reveled that aerobic exercise enhances reduction in hospitalization which influences recovery time leading to patient satisfaction. </a:t>
            </a:r>
            <a:endParaRPr lang="en-KE" dirty="0">
              <a:latin typeface="Times New Roman" panose="02020603050405020304" pitchFamily="18"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AFCEA16E-1DCE-4FCB-A8A7-EC765938963E}" type="slidenum">
              <a:rPr lang="en-KE" smtClean="0"/>
              <a:t>10</a:t>
            </a:fld>
            <a:endParaRPr lang="en-KE"/>
          </a:p>
        </p:txBody>
      </p:sp>
    </p:spTree>
    <p:extLst>
      <p:ext uri="{BB962C8B-B14F-4D97-AF65-F5344CB8AC3E}">
        <p14:creationId xmlns:p14="http://schemas.microsoft.com/office/powerpoint/2010/main" val="1340250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A1DE4-1787-4ABC-BED2-61E3521621C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KE"/>
          </a:p>
        </p:txBody>
      </p:sp>
      <p:sp>
        <p:nvSpPr>
          <p:cNvPr id="3" name="Subtitle 2">
            <a:extLst>
              <a:ext uri="{FF2B5EF4-FFF2-40B4-BE49-F238E27FC236}">
                <a16:creationId xmlns:a16="http://schemas.microsoft.com/office/drawing/2014/main" id="{83432BA3-8DAA-4B9F-81B1-92A9388D6D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KE"/>
          </a:p>
        </p:txBody>
      </p:sp>
      <p:sp>
        <p:nvSpPr>
          <p:cNvPr id="4" name="Date Placeholder 3">
            <a:extLst>
              <a:ext uri="{FF2B5EF4-FFF2-40B4-BE49-F238E27FC236}">
                <a16:creationId xmlns:a16="http://schemas.microsoft.com/office/drawing/2014/main" id="{8A99C364-1247-4F8A-8513-D8874541BB96}"/>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5" name="Footer Placeholder 4">
            <a:extLst>
              <a:ext uri="{FF2B5EF4-FFF2-40B4-BE49-F238E27FC236}">
                <a16:creationId xmlns:a16="http://schemas.microsoft.com/office/drawing/2014/main" id="{E8591595-4362-494E-A342-7FB9693A1D1E}"/>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42DE5BEE-B7AC-41AC-8823-CFB21CA64DD3}"/>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28822447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85B5DC-BCF2-4D07-95D9-218E36AF695B}"/>
              </a:ext>
            </a:extLst>
          </p:cNvPr>
          <p:cNvSpPr>
            <a:spLocks noGrp="1"/>
          </p:cNvSpPr>
          <p:nvPr>
            <p:ph type="title"/>
          </p:nvPr>
        </p:nvSpPr>
        <p:spPr/>
        <p:txBody>
          <a:bodyPr/>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5C25B3F0-2B8F-4036-8830-B19E248D68E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EDDAF415-5F06-4B46-9F46-36F3CB77D510}"/>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5" name="Footer Placeholder 4">
            <a:extLst>
              <a:ext uri="{FF2B5EF4-FFF2-40B4-BE49-F238E27FC236}">
                <a16:creationId xmlns:a16="http://schemas.microsoft.com/office/drawing/2014/main" id="{6861F50C-EA56-42FF-A395-EC1093240C89}"/>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0CACA438-A699-4C55-9254-4F6FE4C41BC8}"/>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26525912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9B5542A-DAF9-4436-AEDD-35292ACE252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KE"/>
          </a:p>
        </p:txBody>
      </p:sp>
      <p:sp>
        <p:nvSpPr>
          <p:cNvPr id="3" name="Vertical Text Placeholder 2">
            <a:extLst>
              <a:ext uri="{FF2B5EF4-FFF2-40B4-BE49-F238E27FC236}">
                <a16:creationId xmlns:a16="http://schemas.microsoft.com/office/drawing/2014/main" id="{56C5F6B7-26BD-4040-B6B2-0E423FCC2D86}"/>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77450BFA-B3E6-402D-B82F-B4B9E40B702F}"/>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5" name="Footer Placeholder 4">
            <a:extLst>
              <a:ext uri="{FF2B5EF4-FFF2-40B4-BE49-F238E27FC236}">
                <a16:creationId xmlns:a16="http://schemas.microsoft.com/office/drawing/2014/main" id="{0CCEE603-6181-4FD8-ABC0-42BBEE11BA87}"/>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3ABECF1C-581C-4817-ABD9-CF5D8AE43F29}"/>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3184664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399BDA-2D13-4260-98EA-3B38762BE532}"/>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33CAD1AB-A744-45CC-A0BD-36A5F8F400A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20B59698-575E-4CC1-A523-90925FD81B46}"/>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5" name="Footer Placeholder 4">
            <a:extLst>
              <a:ext uri="{FF2B5EF4-FFF2-40B4-BE49-F238E27FC236}">
                <a16:creationId xmlns:a16="http://schemas.microsoft.com/office/drawing/2014/main" id="{9FA52C9D-CCA3-4166-94CE-13E244140C81}"/>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7AA4EF12-0ED7-46B8-9822-03D54395B436}"/>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33770383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304790-26FE-4F2E-8C69-4B6A43B0DE1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KE"/>
          </a:p>
        </p:txBody>
      </p:sp>
      <p:sp>
        <p:nvSpPr>
          <p:cNvPr id="3" name="Text Placeholder 2">
            <a:extLst>
              <a:ext uri="{FF2B5EF4-FFF2-40B4-BE49-F238E27FC236}">
                <a16:creationId xmlns:a16="http://schemas.microsoft.com/office/drawing/2014/main" id="{0211E657-70CD-4F3E-9B69-245CE105274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DD1E0B4-639D-434B-9231-634D68319E27}"/>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5" name="Footer Placeholder 4">
            <a:extLst>
              <a:ext uri="{FF2B5EF4-FFF2-40B4-BE49-F238E27FC236}">
                <a16:creationId xmlns:a16="http://schemas.microsoft.com/office/drawing/2014/main" id="{4F33EFC8-46DB-4CBC-A81F-533C67E0A9F0}"/>
              </a:ext>
            </a:extLst>
          </p:cNvPr>
          <p:cNvSpPr>
            <a:spLocks noGrp="1"/>
          </p:cNvSpPr>
          <p:nvPr>
            <p:ph type="ftr" sz="quarter" idx="11"/>
          </p:nvPr>
        </p:nvSpPr>
        <p:spPr/>
        <p:txBody>
          <a:bodyPr/>
          <a:lstStyle/>
          <a:p>
            <a:endParaRPr lang="en-KE"/>
          </a:p>
        </p:txBody>
      </p:sp>
      <p:sp>
        <p:nvSpPr>
          <p:cNvPr id="6" name="Slide Number Placeholder 5">
            <a:extLst>
              <a:ext uri="{FF2B5EF4-FFF2-40B4-BE49-F238E27FC236}">
                <a16:creationId xmlns:a16="http://schemas.microsoft.com/office/drawing/2014/main" id="{9CB56A7B-3C30-45C8-AC6E-D0D80C15E53F}"/>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2118550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BDE52-D00F-47FF-B931-58CA7899EEA2}"/>
              </a:ext>
            </a:extLst>
          </p:cNvPr>
          <p:cNvSpPr>
            <a:spLocks noGrp="1"/>
          </p:cNvSpPr>
          <p:nvPr>
            <p:ph type="title"/>
          </p:nvPr>
        </p:nvSpPr>
        <p:spPr/>
        <p:txBody>
          <a:bodyPr/>
          <a:lstStyle/>
          <a:p>
            <a:r>
              <a:rPr lang="en-US"/>
              <a:t>Click to edit Master title style</a:t>
            </a:r>
            <a:endParaRPr lang="en-KE"/>
          </a:p>
        </p:txBody>
      </p:sp>
      <p:sp>
        <p:nvSpPr>
          <p:cNvPr id="3" name="Content Placeholder 2">
            <a:extLst>
              <a:ext uri="{FF2B5EF4-FFF2-40B4-BE49-F238E27FC236}">
                <a16:creationId xmlns:a16="http://schemas.microsoft.com/office/drawing/2014/main" id="{6E135EC5-3DBE-4454-92A5-1EAC27FEB89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Content Placeholder 3">
            <a:extLst>
              <a:ext uri="{FF2B5EF4-FFF2-40B4-BE49-F238E27FC236}">
                <a16:creationId xmlns:a16="http://schemas.microsoft.com/office/drawing/2014/main" id="{38336098-6140-43EC-BAA2-EC66A5AE4FC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Date Placeholder 4">
            <a:extLst>
              <a:ext uri="{FF2B5EF4-FFF2-40B4-BE49-F238E27FC236}">
                <a16:creationId xmlns:a16="http://schemas.microsoft.com/office/drawing/2014/main" id="{138F8B48-C267-4B32-A01C-C47ADE43CE18}"/>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6" name="Footer Placeholder 5">
            <a:extLst>
              <a:ext uri="{FF2B5EF4-FFF2-40B4-BE49-F238E27FC236}">
                <a16:creationId xmlns:a16="http://schemas.microsoft.com/office/drawing/2014/main" id="{E5137D28-B7FA-476B-AA19-687602063829}"/>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E5CA554E-DDF1-47CD-9CE4-EB0B7A7EE476}"/>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9140073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F001EE-BD71-4151-8042-3F005DE9B23D}"/>
              </a:ext>
            </a:extLst>
          </p:cNvPr>
          <p:cNvSpPr>
            <a:spLocks noGrp="1"/>
          </p:cNvSpPr>
          <p:nvPr>
            <p:ph type="title"/>
          </p:nvPr>
        </p:nvSpPr>
        <p:spPr>
          <a:xfrm>
            <a:off x="839788" y="365125"/>
            <a:ext cx="10515600" cy="1325563"/>
          </a:xfrm>
        </p:spPr>
        <p:txBody>
          <a:bodyPr/>
          <a:lstStyle/>
          <a:p>
            <a:r>
              <a:rPr lang="en-US"/>
              <a:t>Click to edit Master title style</a:t>
            </a:r>
            <a:endParaRPr lang="en-KE"/>
          </a:p>
        </p:txBody>
      </p:sp>
      <p:sp>
        <p:nvSpPr>
          <p:cNvPr id="3" name="Text Placeholder 2">
            <a:extLst>
              <a:ext uri="{FF2B5EF4-FFF2-40B4-BE49-F238E27FC236}">
                <a16:creationId xmlns:a16="http://schemas.microsoft.com/office/drawing/2014/main" id="{FEB68D99-42B4-4A05-91B6-82C8E306A79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99E19E7-8359-4844-B99A-3B36862D7F7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5" name="Text Placeholder 4">
            <a:extLst>
              <a:ext uri="{FF2B5EF4-FFF2-40B4-BE49-F238E27FC236}">
                <a16:creationId xmlns:a16="http://schemas.microsoft.com/office/drawing/2014/main" id="{9F9DE5E6-28AC-4EDC-823A-EC5914573B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81C5E22-B51F-43A7-873C-C120C13E78D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7" name="Date Placeholder 6">
            <a:extLst>
              <a:ext uri="{FF2B5EF4-FFF2-40B4-BE49-F238E27FC236}">
                <a16:creationId xmlns:a16="http://schemas.microsoft.com/office/drawing/2014/main" id="{700D605A-10A6-453A-987D-51BE030AA1E3}"/>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8" name="Footer Placeholder 7">
            <a:extLst>
              <a:ext uri="{FF2B5EF4-FFF2-40B4-BE49-F238E27FC236}">
                <a16:creationId xmlns:a16="http://schemas.microsoft.com/office/drawing/2014/main" id="{28E8F7CE-9F4A-4FD9-AB95-D107C2B4321D}"/>
              </a:ext>
            </a:extLst>
          </p:cNvPr>
          <p:cNvSpPr>
            <a:spLocks noGrp="1"/>
          </p:cNvSpPr>
          <p:nvPr>
            <p:ph type="ftr" sz="quarter" idx="11"/>
          </p:nvPr>
        </p:nvSpPr>
        <p:spPr/>
        <p:txBody>
          <a:bodyPr/>
          <a:lstStyle/>
          <a:p>
            <a:endParaRPr lang="en-KE"/>
          </a:p>
        </p:txBody>
      </p:sp>
      <p:sp>
        <p:nvSpPr>
          <p:cNvPr id="9" name="Slide Number Placeholder 8">
            <a:extLst>
              <a:ext uri="{FF2B5EF4-FFF2-40B4-BE49-F238E27FC236}">
                <a16:creationId xmlns:a16="http://schemas.microsoft.com/office/drawing/2014/main" id="{B1147EFB-C77D-4A4D-9758-F677B0D8B463}"/>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2380681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FBD916-7F61-41B0-BEC0-3D3659B67035}"/>
              </a:ext>
            </a:extLst>
          </p:cNvPr>
          <p:cNvSpPr>
            <a:spLocks noGrp="1"/>
          </p:cNvSpPr>
          <p:nvPr>
            <p:ph type="title"/>
          </p:nvPr>
        </p:nvSpPr>
        <p:spPr/>
        <p:txBody>
          <a:bodyPr/>
          <a:lstStyle/>
          <a:p>
            <a:r>
              <a:rPr lang="en-US"/>
              <a:t>Click to edit Master title style</a:t>
            </a:r>
            <a:endParaRPr lang="en-KE"/>
          </a:p>
        </p:txBody>
      </p:sp>
      <p:sp>
        <p:nvSpPr>
          <p:cNvPr id="3" name="Date Placeholder 2">
            <a:extLst>
              <a:ext uri="{FF2B5EF4-FFF2-40B4-BE49-F238E27FC236}">
                <a16:creationId xmlns:a16="http://schemas.microsoft.com/office/drawing/2014/main" id="{5A48B6C3-E463-47F2-9665-E08329AB5F4C}"/>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4" name="Footer Placeholder 3">
            <a:extLst>
              <a:ext uri="{FF2B5EF4-FFF2-40B4-BE49-F238E27FC236}">
                <a16:creationId xmlns:a16="http://schemas.microsoft.com/office/drawing/2014/main" id="{AE7A6BEE-252E-4833-BE71-07A7371BB59E}"/>
              </a:ext>
            </a:extLst>
          </p:cNvPr>
          <p:cNvSpPr>
            <a:spLocks noGrp="1"/>
          </p:cNvSpPr>
          <p:nvPr>
            <p:ph type="ftr" sz="quarter" idx="11"/>
          </p:nvPr>
        </p:nvSpPr>
        <p:spPr/>
        <p:txBody>
          <a:bodyPr/>
          <a:lstStyle/>
          <a:p>
            <a:endParaRPr lang="en-KE"/>
          </a:p>
        </p:txBody>
      </p:sp>
      <p:sp>
        <p:nvSpPr>
          <p:cNvPr id="5" name="Slide Number Placeholder 4">
            <a:extLst>
              <a:ext uri="{FF2B5EF4-FFF2-40B4-BE49-F238E27FC236}">
                <a16:creationId xmlns:a16="http://schemas.microsoft.com/office/drawing/2014/main" id="{FA2898BC-53CE-4D97-AFCE-4F0D6E82344A}"/>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28453374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F2D6504-E2C9-4F61-B702-1B198B1107A8}"/>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3" name="Footer Placeholder 2">
            <a:extLst>
              <a:ext uri="{FF2B5EF4-FFF2-40B4-BE49-F238E27FC236}">
                <a16:creationId xmlns:a16="http://schemas.microsoft.com/office/drawing/2014/main" id="{FFB34794-73EA-499C-B862-2E046D0A6B5B}"/>
              </a:ext>
            </a:extLst>
          </p:cNvPr>
          <p:cNvSpPr>
            <a:spLocks noGrp="1"/>
          </p:cNvSpPr>
          <p:nvPr>
            <p:ph type="ftr" sz="quarter" idx="11"/>
          </p:nvPr>
        </p:nvSpPr>
        <p:spPr/>
        <p:txBody>
          <a:bodyPr/>
          <a:lstStyle/>
          <a:p>
            <a:endParaRPr lang="en-KE"/>
          </a:p>
        </p:txBody>
      </p:sp>
      <p:sp>
        <p:nvSpPr>
          <p:cNvPr id="4" name="Slide Number Placeholder 3">
            <a:extLst>
              <a:ext uri="{FF2B5EF4-FFF2-40B4-BE49-F238E27FC236}">
                <a16:creationId xmlns:a16="http://schemas.microsoft.com/office/drawing/2014/main" id="{C0CB54C1-7B58-4BF6-9268-4D5AA5649029}"/>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40402812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CADE1-0995-425D-96DB-421F19F567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Content Placeholder 2">
            <a:extLst>
              <a:ext uri="{FF2B5EF4-FFF2-40B4-BE49-F238E27FC236}">
                <a16:creationId xmlns:a16="http://schemas.microsoft.com/office/drawing/2014/main" id="{B3C6F781-09BE-4C8F-96FC-F37A2CA1AF3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Text Placeholder 3">
            <a:extLst>
              <a:ext uri="{FF2B5EF4-FFF2-40B4-BE49-F238E27FC236}">
                <a16:creationId xmlns:a16="http://schemas.microsoft.com/office/drawing/2014/main" id="{B296BA6A-C573-492C-B135-F6BD37586A4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259444-6F0F-4CB8-9DC6-513DE0DCFE9C}"/>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6" name="Footer Placeholder 5">
            <a:extLst>
              <a:ext uri="{FF2B5EF4-FFF2-40B4-BE49-F238E27FC236}">
                <a16:creationId xmlns:a16="http://schemas.microsoft.com/office/drawing/2014/main" id="{4E4DF763-CDE1-401F-8201-382E35F1F850}"/>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66ACFC1A-59DD-4516-9BDF-A52ABE8CF702}"/>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34881880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431F4-D068-48A0-87FE-D6DC5894CAD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KE"/>
          </a:p>
        </p:txBody>
      </p:sp>
      <p:sp>
        <p:nvSpPr>
          <p:cNvPr id="3" name="Picture Placeholder 2">
            <a:extLst>
              <a:ext uri="{FF2B5EF4-FFF2-40B4-BE49-F238E27FC236}">
                <a16:creationId xmlns:a16="http://schemas.microsoft.com/office/drawing/2014/main" id="{29EC6A09-E5F6-45D1-9A4B-F2D928BAE9E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KE"/>
          </a:p>
        </p:txBody>
      </p:sp>
      <p:sp>
        <p:nvSpPr>
          <p:cNvPr id="4" name="Text Placeholder 3">
            <a:extLst>
              <a:ext uri="{FF2B5EF4-FFF2-40B4-BE49-F238E27FC236}">
                <a16:creationId xmlns:a16="http://schemas.microsoft.com/office/drawing/2014/main" id="{CD24B282-889D-4A49-A48E-A089635519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B921924-394C-46E0-8A87-D23143F7EA66}"/>
              </a:ext>
            </a:extLst>
          </p:cNvPr>
          <p:cNvSpPr>
            <a:spLocks noGrp="1"/>
          </p:cNvSpPr>
          <p:nvPr>
            <p:ph type="dt" sz="half" idx="10"/>
          </p:nvPr>
        </p:nvSpPr>
        <p:spPr/>
        <p:txBody>
          <a:bodyPr/>
          <a:lstStyle/>
          <a:p>
            <a:fld id="{5B2BFA73-CEEA-4C83-81BA-E7D7FB955DD5}" type="datetimeFigureOut">
              <a:rPr lang="en-KE" smtClean="0"/>
              <a:t>16/03/2021</a:t>
            </a:fld>
            <a:endParaRPr lang="en-KE"/>
          </a:p>
        </p:txBody>
      </p:sp>
      <p:sp>
        <p:nvSpPr>
          <p:cNvPr id="6" name="Footer Placeholder 5">
            <a:extLst>
              <a:ext uri="{FF2B5EF4-FFF2-40B4-BE49-F238E27FC236}">
                <a16:creationId xmlns:a16="http://schemas.microsoft.com/office/drawing/2014/main" id="{423D355A-E333-4DE5-9218-3E946ECA0B5F}"/>
              </a:ext>
            </a:extLst>
          </p:cNvPr>
          <p:cNvSpPr>
            <a:spLocks noGrp="1"/>
          </p:cNvSpPr>
          <p:nvPr>
            <p:ph type="ftr" sz="quarter" idx="11"/>
          </p:nvPr>
        </p:nvSpPr>
        <p:spPr/>
        <p:txBody>
          <a:bodyPr/>
          <a:lstStyle/>
          <a:p>
            <a:endParaRPr lang="en-KE"/>
          </a:p>
        </p:txBody>
      </p:sp>
      <p:sp>
        <p:nvSpPr>
          <p:cNvPr id="7" name="Slide Number Placeholder 6">
            <a:extLst>
              <a:ext uri="{FF2B5EF4-FFF2-40B4-BE49-F238E27FC236}">
                <a16:creationId xmlns:a16="http://schemas.microsoft.com/office/drawing/2014/main" id="{100F7370-41CE-4077-B227-F00490668514}"/>
              </a:ext>
            </a:extLst>
          </p:cNvPr>
          <p:cNvSpPr>
            <a:spLocks noGrp="1"/>
          </p:cNvSpPr>
          <p:nvPr>
            <p:ph type="sldNum" sz="quarter" idx="12"/>
          </p:nvPr>
        </p:nvSpPr>
        <p:spPr/>
        <p:txBody>
          <a:bodyPr/>
          <a:lstStyle/>
          <a:p>
            <a:fld id="{3BB4FEE7-C397-462B-B633-135E0895BF8A}" type="slidenum">
              <a:rPr lang="en-KE" smtClean="0"/>
              <a:t>‹#›</a:t>
            </a:fld>
            <a:endParaRPr lang="en-KE"/>
          </a:p>
        </p:txBody>
      </p:sp>
    </p:spTree>
    <p:extLst>
      <p:ext uri="{BB962C8B-B14F-4D97-AF65-F5344CB8AC3E}">
        <p14:creationId xmlns:p14="http://schemas.microsoft.com/office/powerpoint/2010/main" val="2986320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D95DD-A901-48CC-9B90-4E336734765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KE"/>
          </a:p>
        </p:txBody>
      </p:sp>
      <p:sp>
        <p:nvSpPr>
          <p:cNvPr id="3" name="Text Placeholder 2">
            <a:extLst>
              <a:ext uri="{FF2B5EF4-FFF2-40B4-BE49-F238E27FC236}">
                <a16:creationId xmlns:a16="http://schemas.microsoft.com/office/drawing/2014/main" id="{BBAA0122-50B8-4DD3-8EED-FF60F0A9DED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4" name="Date Placeholder 3">
            <a:extLst>
              <a:ext uri="{FF2B5EF4-FFF2-40B4-BE49-F238E27FC236}">
                <a16:creationId xmlns:a16="http://schemas.microsoft.com/office/drawing/2014/main" id="{02A43B4C-5FF5-4661-813C-2B899466BB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2BFA73-CEEA-4C83-81BA-E7D7FB955DD5}" type="datetimeFigureOut">
              <a:rPr lang="en-KE" smtClean="0"/>
              <a:t>16/03/2021</a:t>
            </a:fld>
            <a:endParaRPr lang="en-KE"/>
          </a:p>
        </p:txBody>
      </p:sp>
      <p:sp>
        <p:nvSpPr>
          <p:cNvPr id="5" name="Footer Placeholder 4">
            <a:extLst>
              <a:ext uri="{FF2B5EF4-FFF2-40B4-BE49-F238E27FC236}">
                <a16:creationId xmlns:a16="http://schemas.microsoft.com/office/drawing/2014/main" id="{A2530B04-C30B-4F6C-AF86-75206DB2DE5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KE"/>
          </a:p>
        </p:txBody>
      </p:sp>
      <p:sp>
        <p:nvSpPr>
          <p:cNvPr id="6" name="Slide Number Placeholder 5">
            <a:extLst>
              <a:ext uri="{FF2B5EF4-FFF2-40B4-BE49-F238E27FC236}">
                <a16:creationId xmlns:a16="http://schemas.microsoft.com/office/drawing/2014/main" id="{F05E9DDE-2268-43B7-9C68-3673CE6A6AB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B4FEE7-C397-462B-B633-135E0895BF8A}" type="slidenum">
              <a:rPr lang="en-KE" smtClean="0"/>
              <a:t>‹#›</a:t>
            </a:fld>
            <a:endParaRPr lang="en-KE"/>
          </a:p>
        </p:txBody>
      </p:sp>
    </p:spTree>
    <p:extLst>
      <p:ext uri="{BB962C8B-B14F-4D97-AF65-F5344CB8AC3E}">
        <p14:creationId xmlns:p14="http://schemas.microsoft.com/office/powerpoint/2010/main" val="3156479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K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doi.org/10.1097/MD.0000000000012484"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98DCA9-AFC1-41CF-A313-6AE7B6FD0B4D}"/>
              </a:ext>
            </a:extLst>
          </p:cNvPr>
          <p:cNvSpPr>
            <a:spLocks noGrp="1"/>
          </p:cNvSpPr>
          <p:nvPr>
            <p:ph type="ctrTitle"/>
          </p:nvPr>
        </p:nvSpPr>
        <p:spPr>
          <a:xfrm>
            <a:off x="1524000" y="0"/>
            <a:ext cx="9144000" cy="3710609"/>
          </a:xfrm>
        </p:spPr>
        <p:txBody>
          <a:bodyPr>
            <a:normAutofit/>
          </a:bodyPr>
          <a:lstStyle/>
          <a:p>
            <a:r>
              <a:rPr lang="en-US" sz="4400" b="1" dirty="0">
                <a:latin typeface="Times New Roman" panose="02020603050405020304" pitchFamily="18" charset="0"/>
                <a:cs typeface="Times New Roman" panose="02020603050405020304" pitchFamily="18" charset="0"/>
              </a:rPr>
              <a:t>Effectiveness of pain medication compared to aerobic stretching in controlling post operative pain</a:t>
            </a:r>
            <a:endParaRPr lang="en-KE" sz="4400" b="1" dirty="0">
              <a:latin typeface="Times New Roman" panose="02020603050405020304" pitchFamily="18" charset="0"/>
              <a:cs typeface="Times New Roman" panose="02020603050405020304" pitchFamily="18" charset="0"/>
            </a:endParaRPr>
          </a:p>
        </p:txBody>
      </p:sp>
      <p:sp>
        <p:nvSpPr>
          <p:cNvPr id="3" name="Subtitle 2">
            <a:extLst>
              <a:ext uri="{FF2B5EF4-FFF2-40B4-BE49-F238E27FC236}">
                <a16:creationId xmlns:a16="http://schemas.microsoft.com/office/drawing/2014/main" id="{3FCCC4C7-5FDD-4709-A3F4-69523383E6EF}"/>
              </a:ext>
            </a:extLst>
          </p:cNvPr>
          <p:cNvSpPr>
            <a:spLocks noGrp="1"/>
          </p:cNvSpPr>
          <p:nvPr>
            <p:ph type="subTitle" idx="1"/>
          </p:nvPr>
        </p:nvSpPr>
        <p:spPr/>
        <p:txBody>
          <a:bodyPr>
            <a:normAutofit/>
          </a:bodyPr>
          <a:lstStyle/>
          <a:p>
            <a:r>
              <a:rPr lang="en-US" sz="2800" dirty="0">
                <a:latin typeface="Times New Roman" panose="02020603050405020304" pitchFamily="18" charset="0"/>
                <a:cs typeface="Times New Roman" panose="02020603050405020304" pitchFamily="18" charset="0"/>
              </a:rPr>
              <a:t>Student’s Name</a:t>
            </a:r>
          </a:p>
          <a:p>
            <a:r>
              <a:rPr lang="en-US" sz="2800" dirty="0">
                <a:latin typeface="Times New Roman" panose="02020603050405020304" pitchFamily="18" charset="0"/>
                <a:cs typeface="Times New Roman" panose="02020603050405020304" pitchFamily="18" charset="0"/>
              </a:rPr>
              <a:t>Date </a:t>
            </a:r>
            <a:endParaRPr lang="en-KE"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355333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B20EC2F-102B-4378-8EDA-C7196694C6C7}"/>
              </a:ext>
            </a:extLst>
          </p:cNvPr>
          <p:cNvSpPr>
            <a:spLocks noGrp="1"/>
          </p:cNvSpPr>
          <p:nvPr>
            <p:ph idx="4294967295"/>
          </p:nvPr>
        </p:nvSpPr>
        <p:spPr>
          <a:xfrm>
            <a:off x="424069" y="897110"/>
            <a:ext cx="10515600" cy="5063780"/>
          </a:xfrm>
        </p:spPr>
        <p:txBody>
          <a:bodyPr>
            <a:normAutofit/>
          </a:bodyPr>
          <a:lstStyle/>
          <a:p>
            <a:r>
              <a:rPr lang="en-US" dirty="0">
                <a:latin typeface="Times New Roman" panose="02020603050405020304" pitchFamily="18" charset="0"/>
                <a:cs typeface="Times New Roman" panose="02020603050405020304" pitchFamily="18" charset="0"/>
              </a:rPr>
              <a:t>Five studies represented pain management another five represented aerobic exercises.  </a:t>
            </a:r>
          </a:p>
          <a:p>
            <a:r>
              <a:rPr lang="en-US" dirty="0">
                <a:latin typeface="Times New Roman" panose="02020603050405020304" pitchFamily="18" charset="0"/>
                <a:cs typeface="Times New Roman" panose="02020603050405020304" pitchFamily="18" charset="0"/>
              </a:rPr>
              <a:t>Medications were revealed to be effective in enhancing post-operative pain management and recovery time for the patients.</a:t>
            </a:r>
          </a:p>
          <a:p>
            <a:r>
              <a:rPr lang="en-US" dirty="0">
                <a:latin typeface="Times New Roman" panose="02020603050405020304" pitchFamily="18" charset="0"/>
                <a:cs typeface="Times New Roman" panose="02020603050405020304" pitchFamily="18" charset="0"/>
              </a:rPr>
              <a:t>For impact of aerobic stretching, three supported effectiveness of the strategy in enhancing post operative pain management.</a:t>
            </a:r>
          </a:p>
          <a:p>
            <a:r>
              <a:rPr lang="en-US" dirty="0">
                <a:latin typeface="Times New Roman" panose="02020603050405020304" pitchFamily="18" charset="0"/>
                <a:cs typeface="Times New Roman" panose="02020603050405020304" pitchFamily="18" charset="0"/>
              </a:rPr>
              <a:t>Two of the studies reveled that aerobic exercise enhances reduction in hospitalization which influences recovery time. </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806445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CE108BC-A5C0-49FB-8A56-11A8C72E8656}"/>
              </a:ext>
            </a:extLst>
          </p:cNvPr>
          <p:cNvSpPr>
            <a:spLocks noGrp="1"/>
          </p:cNvSpPr>
          <p:nvPr>
            <p:ph idx="4294967295"/>
          </p:nvPr>
        </p:nvSpPr>
        <p:spPr>
          <a:xfrm>
            <a:off x="569843" y="858216"/>
            <a:ext cx="10515600" cy="5131767"/>
          </a:xfrm>
        </p:spPr>
        <p:txBody>
          <a:bodyPr>
            <a:noAutofit/>
          </a:bodyPr>
          <a:lstStyle/>
          <a:p>
            <a:r>
              <a:rPr lang="en-US" dirty="0">
                <a:latin typeface="Times New Roman" panose="02020603050405020304" pitchFamily="18" charset="0"/>
                <a:cs typeface="Times New Roman" panose="02020603050405020304" pitchFamily="18" charset="0"/>
              </a:rPr>
              <a:t>Pain medication is more effective in enhancing post-operative pain control, perioperative and recovery time.</a:t>
            </a:r>
          </a:p>
          <a:p>
            <a:r>
              <a:rPr lang="en-US"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Tsinaslanidis</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Tsinaslanidis</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&amp; Mahajan (2020 shows that multimodal drug utilization enhances effective management of pain in TRH. </a:t>
            </a:r>
          </a:p>
          <a:p>
            <a:r>
              <a:rPr lang="en-US" dirty="0">
                <a:latin typeface="Times New Roman" panose="02020603050405020304" pitchFamily="18" charset="0"/>
                <a:cs typeface="Times New Roman" panose="02020603050405020304" pitchFamily="18" charset="0"/>
              </a:rPr>
              <a:t>Also, </a:t>
            </a:r>
            <a:r>
              <a:rPr lang="en-US"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Madara</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et al. (2019) shows that the lack of adherence to aerobic stretch influences the lack of effectiveness of the strategy.</a:t>
            </a:r>
          </a:p>
          <a:p>
            <a:r>
              <a:rPr lang="en-US" dirty="0">
                <a:solidFill>
                  <a:srgbClr val="000000"/>
                </a:solidFill>
                <a:latin typeface="Times New Roman" panose="02020603050405020304" pitchFamily="18" charset="0"/>
                <a:cs typeface="Times New Roman" panose="02020603050405020304" pitchFamily="18" charset="0"/>
              </a:rPr>
              <a:t>Therefore, the use of pain medication is presented to be more effective. </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278368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A22C4B-5B8D-4CE8-ADDE-E3D14E60F794}"/>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Limitations</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D638662-96E4-494B-9DF7-6C2BDBDF507A}"/>
              </a:ext>
            </a:extLst>
          </p:cNvPr>
          <p:cNvSpPr>
            <a:spLocks noGrp="1"/>
          </p:cNvSpPr>
          <p:nvPr>
            <p:ph idx="1"/>
          </p:nvPr>
        </p:nvSpPr>
        <p:spPr/>
        <p:txBody>
          <a:bodyPr/>
          <a:lstStyle/>
          <a:p>
            <a:r>
              <a:rPr lang="en-US" dirty="0">
                <a:solidFill>
                  <a:srgbClr val="000000"/>
                </a:solidFill>
                <a:latin typeface="Times New Roman" panose="02020603050405020304" pitchFamily="18" charset="0"/>
                <a:ea typeface="Calibri" panose="020F0502020204030204" pitchFamily="34" charset="0"/>
              </a:rPr>
              <a:t>A</a:t>
            </a:r>
            <a:r>
              <a:rPr lang="en-US" dirty="0">
                <a:solidFill>
                  <a:srgbClr val="000000"/>
                </a:solidFill>
                <a:effectLst/>
                <a:latin typeface="Times New Roman" panose="02020603050405020304" pitchFamily="18" charset="0"/>
                <a:ea typeface="Calibri" panose="020F0502020204030204" pitchFamily="34" charset="0"/>
              </a:rPr>
              <a:t>bsence of research articles that had direct comparison of the two interventions. </a:t>
            </a:r>
          </a:p>
          <a:p>
            <a:r>
              <a:rPr lang="en-US" dirty="0">
                <a:solidFill>
                  <a:srgbClr val="000000"/>
                </a:solidFill>
                <a:effectLst/>
                <a:latin typeface="Times New Roman" panose="02020603050405020304" pitchFamily="18" charset="0"/>
                <a:ea typeface="Calibri" panose="020F0502020204030204" pitchFamily="34" charset="0"/>
              </a:rPr>
              <a:t>9 out of the 10-research used in this study were metanalysis research</a:t>
            </a:r>
            <a:endParaRPr lang="en-US" dirty="0">
              <a:solidFill>
                <a:srgbClr val="000000"/>
              </a:solidFill>
              <a:latin typeface="Times New Roman" panose="02020603050405020304" pitchFamily="18" charset="0"/>
              <a:ea typeface="Calibri" panose="020F0502020204030204" pitchFamily="34" charset="0"/>
            </a:endParaRPr>
          </a:p>
          <a:p>
            <a:r>
              <a:rPr lang="en-US" dirty="0">
                <a:solidFill>
                  <a:srgbClr val="000000"/>
                </a:solidFill>
                <a:effectLst/>
                <a:latin typeface="Times New Roman" panose="02020603050405020304" pitchFamily="18" charset="0"/>
                <a:ea typeface="Calibri" panose="020F0502020204030204" pitchFamily="34" charset="0"/>
              </a:rPr>
              <a:t>Primary sources of research that were accessed for this study were excluded because they were more than 5 years old</a:t>
            </a:r>
          </a:p>
          <a:p>
            <a:r>
              <a:rPr lang="en-US" dirty="0">
                <a:solidFill>
                  <a:srgbClr val="000000"/>
                </a:solidFill>
                <a:latin typeface="Times New Roman" panose="02020603050405020304" pitchFamily="18" charset="0"/>
              </a:rPr>
              <a:t>Limited number of studies</a:t>
            </a:r>
            <a:endParaRPr lang="en-KE" dirty="0"/>
          </a:p>
        </p:txBody>
      </p:sp>
    </p:spTree>
    <p:extLst>
      <p:ext uri="{BB962C8B-B14F-4D97-AF65-F5344CB8AC3E}">
        <p14:creationId xmlns:p14="http://schemas.microsoft.com/office/powerpoint/2010/main" val="9304251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EFAED-9ED9-42ED-AF98-DAF836A1B24E}"/>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Conclusions</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4CC7B09-CC9A-4D10-BD2A-D65782E47B5E}"/>
              </a:ext>
            </a:extLst>
          </p:cNvPr>
          <p:cNvSpPr>
            <a:spLocks noGrp="1"/>
          </p:cNvSpPr>
          <p:nvPr>
            <p:ph idx="1"/>
          </p:nvPr>
        </p:nvSpPr>
        <p:spPr>
          <a:xfrm>
            <a:off x="838200" y="1825625"/>
            <a:ext cx="10515600" cy="4667250"/>
          </a:xfrm>
        </p:spPr>
        <p:txBody>
          <a:bodyPr>
            <a:normAutofit/>
          </a:bodyPr>
          <a:lstStyle/>
          <a:p>
            <a:r>
              <a:rPr lang="en-US" dirty="0">
                <a:latin typeface="Times New Roman" panose="02020603050405020304" pitchFamily="18" charset="0"/>
                <a:cs typeface="Times New Roman" panose="02020603050405020304" pitchFamily="18" charset="0"/>
              </a:rPr>
              <a:t>The present research shows that pain medication is more effective.</a:t>
            </a: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Use of aerobic strategy is supported maximumly</a:t>
            </a:r>
            <a:endPar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erobic exercises is dependent on the willingness and involvement of the patient.</a:t>
            </a: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However, t</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here is a need to evaluate the underlying factors that influences the effectiveness of aerobic stretches. </a:t>
            </a:r>
            <a:endParaRPr lang="en-KE"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dirty="0"/>
          </a:p>
        </p:txBody>
      </p:sp>
    </p:spTree>
    <p:extLst>
      <p:ext uri="{BB962C8B-B14F-4D97-AF65-F5344CB8AC3E}">
        <p14:creationId xmlns:p14="http://schemas.microsoft.com/office/powerpoint/2010/main" val="51237286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7D7D3-6F71-46A1-B357-947C754EE530}"/>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Implications</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2036FCB-A11A-44DC-935A-861F3821558D}"/>
              </a:ext>
            </a:extLst>
          </p:cNvPr>
          <p:cNvSpPr>
            <a:spLocks noGrp="1"/>
          </p:cNvSpPr>
          <p:nvPr>
            <p:ph idx="1"/>
          </p:nvPr>
        </p:nvSpPr>
        <p:spPr/>
        <p:txBody>
          <a:bodyPr/>
          <a:lstStyle/>
          <a:p>
            <a:r>
              <a:rPr lang="en-US" dirty="0">
                <a:latin typeface="Times New Roman" panose="02020603050405020304" pitchFamily="18" charset="0"/>
                <a:cs typeface="Times New Roman" panose="02020603050405020304" pitchFamily="18" charset="0"/>
              </a:rPr>
              <a:t>Essence of choosing pain medications over aerobic stretches. </a:t>
            </a:r>
          </a:p>
          <a:p>
            <a:r>
              <a:rPr lang="en-US" dirty="0">
                <a:latin typeface="Times New Roman" panose="02020603050405020304" pitchFamily="18" charset="0"/>
                <a:cs typeface="Times New Roman" panose="02020603050405020304" pitchFamily="18" charset="0"/>
              </a:rPr>
              <a:t>Significance in following up patients and encouraging than to engage in aerobic stretch consistently. </a:t>
            </a:r>
          </a:p>
          <a:p>
            <a:r>
              <a:rPr lang="en-US" dirty="0">
                <a:latin typeface="Times New Roman" panose="02020603050405020304" pitchFamily="18" charset="0"/>
                <a:cs typeface="Times New Roman" panose="02020603050405020304" pitchFamily="18" charset="0"/>
              </a:rPr>
              <a:t>More research should be done to confirm the effectiveness of aerobic stretch. </a:t>
            </a:r>
            <a:r>
              <a:rPr lang="en-US" dirty="0"/>
              <a:t> </a:t>
            </a:r>
            <a:endParaRPr lang="en-KE" dirty="0"/>
          </a:p>
        </p:txBody>
      </p:sp>
    </p:spTree>
    <p:extLst>
      <p:ext uri="{BB962C8B-B14F-4D97-AF65-F5344CB8AC3E}">
        <p14:creationId xmlns:p14="http://schemas.microsoft.com/office/powerpoint/2010/main" val="2630428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FEAAD4-8A9F-45DD-B6D4-1037B23CE162}"/>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Acknowledgement!</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3AD0AC54-6D5E-4644-89C2-59FB3ED74E54}"/>
              </a:ext>
            </a:extLst>
          </p:cNvPr>
          <p:cNvSpPr>
            <a:spLocks noGrp="1"/>
          </p:cNvSpPr>
          <p:nvPr>
            <p:ph idx="1"/>
          </p:nvPr>
        </p:nvSpPr>
        <p:spPr/>
        <p:txBody>
          <a:bodyPr/>
          <a:lstStyle/>
          <a:p>
            <a:pPr marL="0" indent="0">
              <a:buNone/>
            </a:pPr>
            <a:endParaRPr lang="en-KE" dirty="0"/>
          </a:p>
        </p:txBody>
      </p:sp>
    </p:spTree>
    <p:extLst>
      <p:ext uri="{BB962C8B-B14F-4D97-AF65-F5344CB8AC3E}">
        <p14:creationId xmlns:p14="http://schemas.microsoft.com/office/powerpoint/2010/main" val="24074642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850145-F1BE-4CBD-BD39-CDD34495C175}"/>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Thank you</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FFF1DB9-5247-4FE8-87B5-AA174CF19408}"/>
              </a:ext>
            </a:extLst>
          </p:cNvPr>
          <p:cNvSpPr>
            <a:spLocks noGrp="1"/>
          </p:cNvSpPr>
          <p:nvPr>
            <p:ph idx="1"/>
          </p:nvPr>
        </p:nvSpPr>
        <p:spPr/>
        <p:txBody>
          <a:bodyPr/>
          <a:lstStyle/>
          <a:p>
            <a:pPr marL="0" indent="0">
              <a:buNone/>
            </a:pPr>
            <a:r>
              <a:rPr lang="en-US" dirty="0"/>
              <a:t>Information including name, email, phone number and website. </a:t>
            </a:r>
            <a:endParaRPr lang="en-KE" dirty="0"/>
          </a:p>
        </p:txBody>
      </p:sp>
    </p:spTree>
    <p:extLst>
      <p:ext uri="{BB962C8B-B14F-4D97-AF65-F5344CB8AC3E}">
        <p14:creationId xmlns:p14="http://schemas.microsoft.com/office/powerpoint/2010/main" val="29352627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9A5B23-6D05-4457-B7B8-72A4DB3F65AC}"/>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References</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E61A1AE-5828-4CF7-94BF-B14CCB596987}"/>
              </a:ext>
            </a:extLst>
          </p:cNvPr>
          <p:cNvSpPr>
            <a:spLocks noGrp="1"/>
          </p:cNvSpPr>
          <p:nvPr>
            <p:ph idx="1"/>
          </p:nvPr>
        </p:nvSpPr>
        <p:spPr>
          <a:xfrm>
            <a:off x="838200" y="1524000"/>
            <a:ext cx="10515600" cy="4652963"/>
          </a:xfrm>
        </p:spPr>
        <p:txBody>
          <a:bodyPr/>
          <a:lstStyle/>
          <a:p>
            <a:pPr marL="0" indent="-457200">
              <a:spcBef>
                <a:spcPts val="0"/>
              </a:spcBef>
              <a:buNone/>
            </a:pP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De Luca, M. L., </a:t>
            </a:r>
            <a:r>
              <a:rPr lang="en-KE" sz="2400" dirty="0" err="1">
                <a:effectLst/>
                <a:latin typeface="Times New Roman" panose="02020603050405020304" pitchFamily="18" charset="0"/>
                <a:ea typeface="Calibri" panose="020F0502020204030204" pitchFamily="34" charset="0"/>
                <a:cs typeface="Times New Roman" panose="02020603050405020304" pitchFamily="18" charset="0"/>
              </a:rPr>
              <a:t>Ciccarello</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M., </a:t>
            </a:r>
            <a:r>
              <a:rPr lang="en-KE" sz="2400" dirty="0" err="1">
                <a:effectLst/>
                <a:latin typeface="Times New Roman" panose="02020603050405020304" pitchFamily="18" charset="0"/>
                <a:ea typeface="Calibri" panose="020F0502020204030204" pitchFamily="34" charset="0"/>
                <a:cs typeface="Times New Roman" panose="02020603050405020304" pitchFamily="18" charset="0"/>
              </a:rPr>
              <a:t>Martorana</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M., Infantino, D., Letizia Mauro, G., </a:t>
            </a:r>
            <a:r>
              <a:rPr lang="en-KE" sz="2400" dirty="0" err="1">
                <a:effectLst/>
                <a:latin typeface="Times New Roman" panose="02020603050405020304" pitchFamily="18" charset="0"/>
                <a:ea typeface="Calibri" panose="020F0502020204030204" pitchFamily="34" charset="0"/>
                <a:cs typeface="Times New Roman" panose="02020603050405020304" pitchFamily="18" charset="0"/>
              </a:rPr>
              <a:t>Bonarelli</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S., &amp; Benedetti, M. G. (2018). Pain monitoring and management in a rehabilitation setting after total joint replacement. </a:t>
            </a:r>
            <a:r>
              <a:rPr lang="en-KE" sz="2400" i="1" dirty="0">
                <a:effectLst/>
                <a:latin typeface="Times New Roman" panose="02020603050405020304" pitchFamily="18" charset="0"/>
                <a:ea typeface="Calibri" panose="020F0502020204030204" pitchFamily="34" charset="0"/>
                <a:cs typeface="Times New Roman" panose="02020603050405020304" pitchFamily="18" charset="0"/>
              </a:rPr>
              <a:t>Medicine</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KE" sz="2400" i="1" dirty="0">
                <a:effectLst/>
                <a:latin typeface="Times New Roman" panose="02020603050405020304" pitchFamily="18" charset="0"/>
                <a:ea typeface="Calibri" panose="020F0502020204030204" pitchFamily="34" charset="0"/>
                <a:cs typeface="Times New Roman" panose="02020603050405020304" pitchFamily="18" charset="0"/>
              </a:rPr>
              <a:t>97</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(40), e12484. </a:t>
            </a:r>
            <a:r>
              <a:rPr lang="en-KE" sz="2400" u="none" strike="noStrike" dirty="0">
                <a:effectLst/>
                <a:latin typeface="Times New Roman" panose="02020603050405020304" pitchFamily="18"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https://doi.org/10.1097/MD.0000000000012484</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457200">
              <a:spcBef>
                <a:spcPts val="0"/>
              </a:spcBef>
              <a:buNone/>
            </a:pPr>
            <a:r>
              <a:rPr lang="en-KE" sz="2400" dirty="0" err="1">
                <a:effectLst/>
                <a:latin typeface="Times New Roman" panose="02020603050405020304" pitchFamily="18" charset="0"/>
                <a:ea typeface="Calibri" panose="020F0502020204030204" pitchFamily="34" charset="0"/>
                <a:cs typeface="Times New Roman" panose="02020603050405020304" pitchFamily="18" charset="0"/>
              </a:rPr>
              <a:t>Madara</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K. C., Marmon, A., </a:t>
            </a:r>
            <a:r>
              <a:rPr lang="en-KE" sz="2400" dirty="0" err="1">
                <a:effectLst/>
                <a:latin typeface="Times New Roman" panose="02020603050405020304" pitchFamily="18" charset="0"/>
                <a:ea typeface="Calibri" panose="020F0502020204030204" pitchFamily="34" charset="0"/>
                <a:cs typeface="Times New Roman" panose="02020603050405020304" pitchFamily="18" charset="0"/>
              </a:rPr>
              <a:t>Aljehani</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M., Hunter-Giordano, A., </a:t>
            </a:r>
            <a:r>
              <a:rPr lang="en-KE" sz="2400" dirty="0" err="1">
                <a:effectLst/>
                <a:latin typeface="Times New Roman" panose="02020603050405020304" pitchFamily="18" charset="0"/>
                <a:ea typeface="Calibri" panose="020F0502020204030204" pitchFamily="34" charset="0"/>
                <a:cs typeface="Times New Roman" panose="02020603050405020304" pitchFamily="18" charset="0"/>
              </a:rPr>
              <a:t>Zeni</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J., Jr, &amp; </a:t>
            </a:r>
            <a:r>
              <a:rPr lang="en-KE" sz="2400" dirty="0" err="1">
                <a:effectLst/>
                <a:latin typeface="Times New Roman" panose="02020603050405020304" pitchFamily="18" charset="0"/>
                <a:ea typeface="Calibri" panose="020F0502020204030204" pitchFamily="34" charset="0"/>
                <a:cs typeface="Times New Roman" panose="02020603050405020304" pitchFamily="18" charset="0"/>
              </a:rPr>
              <a:t>Raisis</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L. (2019). PROGRESSIVE REHABILITATION AFTER TOTAL HIP ARTHROPLASTY: A PILOT AND FEASIBILITY STUDY. </a:t>
            </a:r>
            <a:r>
              <a:rPr lang="en-KE" sz="2400" i="1" dirty="0">
                <a:effectLst/>
                <a:latin typeface="Times New Roman" panose="02020603050405020304" pitchFamily="18" charset="0"/>
                <a:ea typeface="Calibri" panose="020F0502020204030204" pitchFamily="34" charset="0"/>
                <a:cs typeface="Times New Roman" panose="02020603050405020304" pitchFamily="18" charset="0"/>
              </a:rPr>
              <a:t>International journal of sports physical therapy</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KE" sz="2400" i="1" dirty="0">
                <a:effectLst/>
                <a:latin typeface="Times New Roman" panose="02020603050405020304" pitchFamily="18" charset="0"/>
                <a:ea typeface="Calibri" panose="020F0502020204030204" pitchFamily="34" charset="0"/>
                <a:cs typeface="Times New Roman" panose="02020603050405020304" pitchFamily="18" charset="0"/>
              </a:rPr>
              <a:t>14</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(4), 564–581.</a:t>
            </a:r>
          </a:p>
          <a:p>
            <a:pPr marL="0" indent="-457200">
              <a:spcBef>
                <a:spcPts val="0"/>
              </a:spcBef>
              <a:buNone/>
            </a:pPr>
            <a:r>
              <a:rPr lang="en-KE" sz="2400" dirty="0" err="1">
                <a:effectLst/>
                <a:latin typeface="Times New Roman" panose="02020603050405020304" pitchFamily="18" charset="0"/>
                <a:ea typeface="Calibri" panose="020F0502020204030204" pitchFamily="34" charset="0"/>
                <a:cs typeface="Times New Roman" panose="02020603050405020304" pitchFamily="18" charset="0"/>
              </a:rPr>
              <a:t>Tsinaslanidis</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G., </a:t>
            </a:r>
            <a:r>
              <a:rPr lang="en-KE" sz="2400" dirty="0" err="1">
                <a:effectLst/>
                <a:latin typeface="Times New Roman" panose="02020603050405020304" pitchFamily="18" charset="0"/>
                <a:ea typeface="Calibri" panose="020F0502020204030204" pitchFamily="34" charset="0"/>
                <a:cs typeface="Times New Roman" panose="02020603050405020304" pitchFamily="18" charset="0"/>
              </a:rPr>
              <a:t>Tsinaslanidis</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P., &amp; Mahajan, R. H. (2020). Perioperative Pain Management in Patients Undergoing Total Hip Arthroplasty: Where Do We Currently Stand? </a:t>
            </a:r>
            <a:r>
              <a:rPr lang="en-KE" sz="2400" i="1" dirty="0" err="1">
                <a:effectLst/>
                <a:latin typeface="Times New Roman" panose="02020603050405020304" pitchFamily="18" charset="0"/>
                <a:ea typeface="Calibri" panose="020F0502020204030204" pitchFamily="34" charset="0"/>
                <a:cs typeface="Times New Roman" panose="02020603050405020304" pitchFamily="18" charset="0"/>
              </a:rPr>
              <a:t>Cureus</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 </a:t>
            </a:r>
            <a:r>
              <a:rPr lang="en-KE" sz="2400" i="1" dirty="0">
                <a:effectLst/>
                <a:latin typeface="Times New Roman" panose="02020603050405020304" pitchFamily="18" charset="0"/>
                <a:ea typeface="Calibri" panose="020F0502020204030204" pitchFamily="34" charset="0"/>
                <a:cs typeface="Times New Roman" panose="02020603050405020304" pitchFamily="18" charset="0"/>
              </a:rPr>
              <a:t>12</a:t>
            </a:r>
            <a:r>
              <a:rPr lang="en-KE" sz="2400" dirty="0">
                <a:effectLst/>
                <a:latin typeface="Times New Roman" panose="02020603050405020304" pitchFamily="18" charset="0"/>
                <a:ea typeface="Calibri" panose="020F0502020204030204" pitchFamily="34" charset="0"/>
                <a:cs typeface="Times New Roman" panose="02020603050405020304" pitchFamily="18" charset="0"/>
              </a:rPr>
              <a:t>(7), e9049. https://doi.org/10.7759/cureus.9049</a:t>
            </a:r>
          </a:p>
          <a:p>
            <a:pPr marL="0" indent="0">
              <a:buNone/>
            </a:pPr>
            <a:endParaRPr lang="en-US" dirty="0"/>
          </a:p>
        </p:txBody>
      </p:sp>
    </p:spTree>
    <p:extLst>
      <p:ext uri="{BB962C8B-B14F-4D97-AF65-F5344CB8AC3E}">
        <p14:creationId xmlns:p14="http://schemas.microsoft.com/office/powerpoint/2010/main" val="901123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489F756-ECCC-472F-9017-521913C3A21D}"/>
              </a:ext>
            </a:extLst>
          </p:cNvPr>
          <p:cNvSpPr>
            <a:spLocks noGrp="1"/>
          </p:cNvSpPr>
          <p:nvPr>
            <p:ph type="title"/>
          </p:nvPr>
        </p:nvSpPr>
        <p:spPr>
          <a:xfrm>
            <a:off x="838200" y="391629"/>
            <a:ext cx="10515600" cy="1325563"/>
          </a:xfrm>
        </p:spPr>
        <p:txBody>
          <a:bodyPr/>
          <a:lstStyle/>
          <a:p>
            <a:r>
              <a:rPr lang="en-US" b="1" dirty="0">
                <a:latin typeface="Times New Roman" panose="02020603050405020304" pitchFamily="18" charset="0"/>
                <a:cs typeface="Times New Roman" panose="02020603050405020304" pitchFamily="18" charset="0"/>
              </a:rPr>
              <a:t>Introduction</a:t>
            </a:r>
            <a:endParaRPr lang="en-KE" b="1" dirty="0">
              <a:latin typeface="Times New Roman" panose="02020603050405020304" pitchFamily="18" charset="0"/>
              <a:cs typeface="Times New Roman" panose="02020603050405020304" pitchFamily="18" charset="0"/>
            </a:endParaRPr>
          </a:p>
        </p:txBody>
      </p:sp>
      <p:sp>
        <p:nvSpPr>
          <p:cNvPr id="5" name="Content Placeholder 4">
            <a:extLst>
              <a:ext uri="{FF2B5EF4-FFF2-40B4-BE49-F238E27FC236}">
                <a16:creationId xmlns:a16="http://schemas.microsoft.com/office/drawing/2014/main" id="{2CEC2BC7-EC33-4775-B85A-691050A92443}"/>
              </a:ext>
            </a:extLst>
          </p:cNvPr>
          <p:cNvSpPr>
            <a:spLocks noGrp="1"/>
          </p:cNvSpPr>
          <p:nvPr>
            <p:ph idx="1"/>
          </p:nvPr>
        </p:nvSpPr>
        <p:spPr>
          <a:xfrm>
            <a:off x="838200" y="1336431"/>
            <a:ext cx="10515600" cy="5275384"/>
          </a:xfrm>
        </p:spPr>
        <p:txBody>
          <a:bodyPr>
            <a:normAutofit/>
          </a:bodyPr>
          <a:lstStyle/>
          <a:p>
            <a:r>
              <a:rPr lang="en-US" dirty="0">
                <a:latin typeface="Times New Roman" panose="02020603050405020304" pitchFamily="18" charset="0"/>
                <a:cs typeface="Times New Roman" panose="02020603050405020304" pitchFamily="18" charset="0"/>
              </a:rPr>
              <a:t>Total hip replacement (THR) is a painful surgery which needs to effective pain management</a:t>
            </a:r>
          </a:p>
          <a:p>
            <a:r>
              <a:rPr lang="en-US" dirty="0">
                <a:latin typeface="Times New Roman" panose="02020603050405020304" pitchFamily="18" charset="0"/>
                <a:cs typeface="Times New Roman" panose="02020603050405020304" pitchFamily="18" charset="0"/>
              </a:rPr>
              <a:t>However, 50% of THR do not have effective pain management in the post-operative phase.</a:t>
            </a:r>
          </a:p>
          <a:p>
            <a:r>
              <a:rPr lang="en-US" dirty="0">
                <a:latin typeface="Times New Roman" panose="02020603050405020304" pitchFamily="18" charset="0"/>
                <a:cs typeface="Times New Roman" panose="02020603050405020304" pitchFamily="18" charset="0"/>
              </a:rPr>
              <a:t>More so, 75% of patient complains of moderate to severe pain in THR (De Luca et al., 2018)</a:t>
            </a:r>
          </a:p>
          <a:p>
            <a:r>
              <a:rPr lang="en-US" dirty="0">
                <a:latin typeface="Times New Roman" panose="02020603050405020304" pitchFamily="18" charset="0"/>
                <a:cs typeface="Times New Roman" panose="02020603050405020304" pitchFamily="18" charset="0"/>
              </a:rPr>
              <a:t>This meta-analysis research will provide suggestion of the best way to enhance effective pain management</a:t>
            </a:r>
            <a:endParaRPr lang="en-KE" dirty="0"/>
          </a:p>
        </p:txBody>
      </p:sp>
    </p:spTree>
    <p:extLst>
      <p:ext uri="{BB962C8B-B14F-4D97-AF65-F5344CB8AC3E}">
        <p14:creationId xmlns:p14="http://schemas.microsoft.com/office/powerpoint/2010/main" val="2799364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484E05-2EB2-47DB-91B6-544967838ED9}"/>
              </a:ext>
            </a:extLst>
          </p:cNvPr>
          <p:cNvSpPr>
            <a:spLocks noGrp="1"/>
          </p:cNvSpPr>
          <p:nvPr>
            <p:ph type="title"/>
          </p:nvPr>
        </p:nvSpPr>
        <p:spPr/>
        <p:txBody>
          <a:bodyPr/>
          <a:lstStyle/>
          <a:p>
            <a:r>
              <a:rPr lang="en-US" b="1" dirty="0"/>
              <a:t>Research Questions</a:t>
            </a:r>
            <a:endParaRPr lang="en-KE" b="1" dirty="0"/>
          </a:p>
        </p:txBody>
      </p:sp>
      <p:sp>
        <p:nvSpPr>
          <p:cNvPr id="3" name="Content Placeholder 2">
            <a:extLst>
              <a:ext uri="{FF2B5EF4-FFF2-40B4-BE49-F238E27FC236}">
                <a16:creationId xmlns:a16="http://schemas.microsoft.com/office/drawing/2014/main" id="{152CD21E-531F-4F01-852E-3CF7385EBFBD}"/>
              </a:ext>
            </a:extLst>
          </p:cNvPr>
          <p:cNvSpPr>
            <a:spLocks noGrp="1"/>
          </p:cNvSpPr>
          <p:nvPr>
            <p:ph idx="1"/>
          </p:nvPr>
        </p:nvSpPr>
        <p:spPr/>
        <p:txBody>
          <a:bodyPr/>
          <a:lstStyle/>
          <a:p>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Is pain medication an effective strategy to enhance post-operative pain management in THR?</a:t>
            </a:r>
            <a:endParaRPr lang="en-KE"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 effective is aerobic stretching in enhancing post-operative pain management in THR?</a:t>
            </a:r>
            <a:endParaRPr lang="en-KE"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 effective is pain medication in enhancing perioperative and recovery time in THR?</a:t>
            </a:r>
            <a:endParaRPr lang="en-KE"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How effective is aerobic stretching in enhancing perioperative and recovery time in THR?</a:t>
            </a:r>
            <a:endParaRPr lang="en-KE"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7195153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D4DAE3-97C3-4EBC-9233-313A901FF3AF}"/>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Objectives</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F5367440-07CE-4D77-88DE-7CE022DB8352}"/>
              </a:ext>
            </a:extLst>
          </p:cNvPr>
          <p:cNvSpPr>
            <a:spLocks noGrp="1"/>
          </p:cNvSpPr>
          <p:nvPr>
            <p:ph idx="1"/>
          </p:nvPr>
        </p:nvSpPr>
        <p:spPr>
          <a:xfrm>
            <a:off x="838200" y="1470991"/>
            <a:ext cx="10515600" cy="4705972"/>
          </a:xfrm>
        </p:spPr>
        <p:txBody>
          <a:bodyPr>
            <a:normAutofit/>
          </a:bodyPr>
          <a:lstStyle/>
          <a:p>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determine the effectiveness of pain medication in enhancing post-operative management in THR.</a:t>
            </a:r>
            <a:endParaRPr lang="en-KE"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determine the effectiveness of aerobic stretching in enhancing post-operative management in THR</a:t>
            </a:r>
          </a:p>
          <a:p>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evaluate the effectiveness of pain medication in enhancing perioperative and recovery time in THR.</a:t>
            </a:r>
            <a:endParaRPr lang="en-KE"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 evaluate the effectiveness of aerobic stretching in enhancing perioperative and recovery time in THR.</a:t>
            </a:r>
            <a:endParaRPr lang="en-KE"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buNone/>
            </a:pPr>
            <a:endParaRPr lang="en-US" sz="1800" dirty="0">
              <a:solidFill>
                <a:srgbClr val="000000"/>
              </a:solidFill>
              <a:latin typeface="Times New Roman" panose="02020603050405020304" pitchFamily="18" charset="0"/>
            </a:endParaRPr>
          </a:p>
        </p:txBody>
      </p:sp>
    </p:spTree>
    <p:extLst>
      <p:ext uri="{BB962C8B-B14F-4D97-AF65-F5344CB8AC3E}">
        <p14:creationId xmlns:p14="http://schemas.microsoft.com/office/powerpoint/2010/main" val="885362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06D9AD-92C3-4D69-A3B4-95AE73C70F79}"/>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Methods</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8F0ED4EF-1146-4E5C-BB2D-868B0036F312}"/>
              </a:ext>
            </a:extLst>
          </p:cNvPr>
          <p:cNvSpPr>
            <a:spLocks noGrp="1"/>
          </p:cNvSpPr>
          <p:nvPr>
            <p:ph idx="1"/>
          </p:nvPr>
        </p:nvSpPr>
        <p:spPr/>
        <p:txBody>
          <a:bodyPr>
            <a:normAutofit/>
          </a:bodyPr>
          <a:lstStyle/>
          <a:p>
            <a:r>
              <a:rPr lang="en-US" b="1" dirty="0">
                <a:latin typeface="Times New Roman" panose="02020603050405020304" pitchFamily="18" charset="0"/>
                <a:cs typeface="Times New Roman" panose="02020603050405020304" pitchFamily="18" charset="0"/>
              </a:rPr>
              <a:t>Eligibility criteria:</a:t>
            </a:r>
          </a:p>
          <a:p>
            <a:r>
              <a:rPr lang="en-US" dirty="0">
                <a:latin typeface="Times New Roman" panose="02020603050405020304" pitchFamily="18" charset="0"/>
                <a:cs typeface="Times New Roman" panose="02020603050405020304" pitchFamily="18" charset="0"/>
              </a:rPr>
              <a:t>Types of studies- articles that provide information concerning pain medications and stretch exercises. </a:t>
            </a:r>
          </a:p>
          <a:p>
            <a:r>
              <a:rPr lang="en-US" dirty="0">
                <a:latin typeface="Times New Roman" panose="02020603050405020304" pitchFamily="18" charset="0"/>
                <a:cs typeface="Times New Roman" panose="02020603050405020304" pitchFamily="18" charset="0"/>
              </a:rPr>
              <a:t>Both primary and secondary sources not older than 5 years</a:t>
            </a:r>
          </a:p>
          <a:p>
            <a:r>
              <a:rPr lang="en-US" dirty="0">
                <a:latin typeface="Times New Roman" panose="02020603050405020304" pitchFamily="18" charset="0"/>
                <a:cs typeface="Times New Roman" panose="02020603050405020304" pitchFamily="18" charset="0"/>
              </a:rPr>
              <a:t>Types of participants- 18 year and above</a:t>
            </a:r>
          </a:p>
          <a:p>
            <a:r>
              <a:rPr lang="en-US" dirty="0">
                <a:latin typeface="Times New Roman" panose="02020603050405020304" pitchFamily="18" charset="0"/>
                <a:cs typeface="Times New Roman" panose="02020603050405020304" pitchFamily="18" charset="0"/>
              </a:rPr>
              <a:t>Interventions- pain medications and aerobic stretch. </a:t>
            </a:r>
          </a:p>
          <a:p>
            <a:r>
              <a:rPr lang="en-US" dirty="0">
                <a:latin typeface="Times New Roman" panose="02020603050405020304" pitchFamily="18" charset="0"/>
                <a:cs typeface="Times New Roman" panose="02020603050405020304" pitchFamily="18" charset="0"/>
              </a:rPr>
              <a:t>Types of outcomes measures- comparing the pain medication or aerobic stretch in enhancing post operative pain management in THR.</a:t>
            </a:r>
            <a:endParaRPr lang="en-KE"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300257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2F8F9-7C5D-4A48-8C0E-197BEEBE23DA}"/>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Methods</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3F94265-5689-4FD3-BE1A-2096F670300D}"/>
              </a:ext>
            </a:extLst>
          </p:cNvPr>
          <p:cNvSpPr>
            <a:spLocks noGrp="1"/>
          </p:cNvSpPr>
          <p:nvPr>
            <p:ph idx="1"/>
          </p:nvPr>
        </p:nvSpPr>
        <p:spPr>
          <a:xfrm>
            <a:off x="838200" y="1325216"/>
            <a:ext cx="10515600" cy="5532783"/>
          </a:xfrm>
        </p:spPr>
        <p:txBody>
          <a:bodyPr>
            <a:noAutofit/>
          </a:bodyPr>
          <a:lstStyle/>
          <a:p>
            <a:r>
              <a:rPr lang="en-US" sz="2400" b="1" dirty="0">
                <a:latin typeface="Times New Roman" panose="02020603050405020304" pitchFamily="18" charset="0"/>
                <a:cs typeface="Times New Roman" panose="02020603050405020304" pitchFamily="18" charset="0"/>
              </a:rPr>
              <a:t>Search Strategies and Data Sources</a:t>
            </a:r>
          </a:p>
          <a:p>
            <a:r>
              <a:rPr lang="en-US" sz="2400" dirty="0">
                <a:latin typeface="Times New Roman" panose="02020603050405020304" pitchFamily="18" charset="0"/>
                <a:cs typeface="Times New Roman" panose="02020603050405020304" pitchFamily="18" charset="0"/>
              </a:rPr>
              <a:t>Systematic search of data bases such as </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Google scholar, PubMed, Research Gate, Musculoskeletal Medicine, JAMA Network, Springer Link, MAG Online Library, BMJ and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Tand</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sz="2400" dirty="0" err="1">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Fonline</a:t>
            </a:r>
            <a:r>
              <a:rPr lang="en-US" sz="24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r>
              <a:rPr lang="en-US" sz="2400" dirty="0">
                <a:solidFill>
                  <a:srgbClr val="000000"/>
                </a:solidFill>
                <a:latin typeface="Times New Roman" panose="02020603050405020304" pitchFamily="18" charset="0"/>
                <a:cs typeface="Times New Roman" panose="02020603050405020304" pitchFamily="18" charset="0"/>
              </a:rPr>
              <a:t>Date: between 2017-2021</a:t>
            </a:r>
          </a:p>
          <a:p>
            <a:r>
              <a:rPr lang="en-US" sz="2400" dirty="0">
                <a:solidFill>
                  <a:srgbClr val="000000"/>
                </a:solidFill>
                <a:latin typeface="Times New Roman" panose="02020603050405020304" pitchFamily="18" charset="0"/>
                <a:cs typeface="Times New Roman" panose="02020603050405020304" pitchFamily="18" charset="0"/>
              </a:rPr>
              <a:t>English language </a:t>
            </a:r>
          </a:p>
          <a:p>
            <a:r>
              <a:rPr lang="en-US" sz="2400" dirty="0">
                <a:solidFill>
                  <a:srgbClr val="000000"/>
                </a:solidFill>
                <a:latin typeface="Times New Roman" panose="02020603050405020304" pitchFamily="18" charset="0"/>
                <a:cs typeface="Times New Roman" panose="02020603050405020304" pitchFamily="18" charset="0"/>
              </a:rPr>
              <a:t>Different terms were used in the search of articles.</a:t>
            </a:r>
          </a:p>
        </p:txBody>
      </p:sp>
    </p:spTree>
    <p:extLst>
      <p:ext uri="{BB962C8B-B14F-4D97-AF65-F5344CB8AC3E}">
        <p14:creationId xmlns:p14="http://schemas.microsoft.com/office/powerpoint/2010/main" val="166538093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E8F5DD-1CD0-420C-9836-8F0D4BD96110}"/>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Methods </a:t>
            </a:r>
            <a:endParaRPr lang="en-KE" b="1"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5BBC8567-7964-46B6-9F26-8944EE85A328}"/>
              </a:ext>
            </a:extLst>
          </p:cNvPr>
          <p:cNvSpPr>
            <a:spLocks noGrp="1"/>
          </p:cNvSpPr>
          <p:nvPr>
            <p:ph idx="1"/>
          </p:nvPr>
        </p:nvSpPr>
        <p:spPr>
          <a:xfrm>
            <a:off x="838200" y="1325216"/>
            <a:ext cx="10515600" cy="5380383"/>
          </a:xfrm>
        </p:spPr>
        <p:txBody>
          <a:bodyPr>
            <a:normAutofit/>
          </a:bodyPr>
          <a:lstStyle/>
          <a:p>
            <a:r>
              <a:rPr lang="en-US" u="sng" dirty="0">
                <a:latin typeface="Times New Roman" panose="02020603050405020304" pitchFamily="18" charset="0"/>
                <a:cs typeface="Times New Roman" panose="02020603050405020304" pitchFamily="18" charset="0"/>
              </a:rPr>
              <a:t>M</a:t>
            </a:r>
            <a:r>
              <a:rPr lang="en-US" b="1" u="sng" dirty="0">
                <a:latin typeface="Times New Roman" panose="02020603050405020304" pitchFamily="18" charset="0"/>
                <a:cs typeface="Times New Roman" panose="02020603050405020304" pitchFamily="18" charset="0"/>
              </a:rPr>
              <a:t>ethodological Quality Assessment</a:t>
            </a:r>
          </a:p>
          <a:p>
            <a:pPr>
              <a:buFont typeface="Courier New" panose="02070309020205020404" pitchFamily="49" charset="0"/>
              <a:buChar char="o"/>
            </a:pPr>
            <a:r>
              <a:rPr lang="en-US" dirty="0">
                <a:latin typeface="Times New Roman" panose="02020603050405020304" pitchFamily="18" charset="0"/>
                <a:cs typeface="Times New Roman" panose="02020603050405020304" pitchFamily="18" charset="0"/>
              </a:rPr>
              <a:t>Research published in the last five years</a:t>
            </a:r>
          </a:p>
          <a:p>
            <a:pPr>
              <a:buFont typeface="Courier New" panose="02070309020205020404" pitchFamily="49" charset="0"/>
              <a:buChar char="o"/>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Exclusions criteria- S</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tudies that did not provide relevant information concerning THR </a:t>
            </a:r>
          </a:p>
          <a:p>
            <a:pPr>
              <a:buFont typeface="Courier New" panose="02070309020205020404" pitchFamily="49" charset="0"/>
              <a:buChar char="o"/>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Research articles with eligible titles and well-established abstract were chosen. </a:t>
            </a:r>
          </a:p>
          <a:p>
            <a:pPr marL="0" indent="0">
              <a:buNone/>
            </a:pPr>
            <a:endParaRPr lang="en-KE" dirty="0"/>
          </a:p>
        </p:txBody>
      </p:sp>
    </p:spTree>
    <p:extLst>
      <p:ext uri="{BB962C8B-B14F-4D97-AF65-F5344CB8AC3E}">
        <p14:creationId xmlns:p14="http://schemas.microsoft.com/office/powerpoint/2010/main" val="14813802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047005-F932-4363-B812-F81157F2B88C}"/>
              </a:ext>
            </a:extLst>
          </p:cNvPr>
          <p:cNvSpPr>
            <a:spLocks noGrp="1"/>
          </p:cNvSpPr>
          <p:nvPr>
            <p:ph idx="4294967295"/>
          </p:nvPr>
        </p:nvSpPr>
        <p:spPr>
          <a:xfrm>
            <a:off x="503583" y="1253331"/>
            <a:ext cx="10515600" cy="4351338"/>
          </a:xfrm>
        </p:spPr>
        <p:txBody>
          <a:bodyPr>
            <a:normAutofit/>
          </a:bodyPr>
          <a:lstStyle/>
          <a:p>
            <a:r>
              <a:rPr lang="en-US" b="1" u="sng" dirty="0">
                <a:latin typeface="Times New Roman" panose="02020603050405020304" pitchFamily="18" charset="0"/>
                <a:cs typeface="Times New Roman" panose="02020603050405020304" pitchFamily="18" charset="0"/>
              </a:rPr>
              <a:t>Data Extraction</a:t>
            </a:r>
          </a:p>
          <a:p>
            <a:pPr>
              <a:buFont typeface="Courier New" panose="02070309020205020404" pitchFamily="49" charset="0"/>
              <a:buChar char="o"/>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Name of the authors, year of publication, number of participants and interventions carried out</a:t>
            </a:r>
          </a:p>
          <a:p>
            <a:pPr>
              <a:buFont typeface="Courier New" panose="02070309020205020404" pitchFamily="49" charset="0"/>
              <a:buChar char="o"/>
            </a:pPr>
            <a:r>
              <a:rPr lang="en-US" dirty="0">
                <a:solidFill>
                  <a:srgbClr val="000000"/>
                </a:solidFill>
                <a:latin typeface="Times New Roman" panose="02020603050405020304" pitchFamily="18" charset="0"/>
                <a:cs typeface="Times New Roman" panose="02020603050405020304" pitchFamily="18" charset="0"/>
              </a:rPr>
              <a:t>Results obtained from tables, discussions and conclusions. </a:t>
            </a:r>
          </a:p>
          <a:p>
            <a:r>
              <a:rPr lang="en-US" b="1" u="sng" dirty="0">
                <a:solidFill>
                  <a:srgbClr val="000000"/>
                </a:solidFill>
                <a:latin typeface="Times New Roman" panose="02020603050405020304" pitchFamily="18" charset="0"/>
                <a:cs typeface="Times New Roman" panose="02020603050405020304" pitchFamily="18" charset="0"/>
              </a:rPr>
              <a:t>Data Synthesis</a:t>
            </a:r>
          </a:p>
          <a:p>
            <a:pPr>
              <a:buFont typeface="Courier New" panose="02070309020205020404" pitchFamily="49" charset="0"/>
              <a:buChar char="o"/>
            </a:pPr>
            <a:r>
              <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ombining information from each study.</a:t>
            </a:r>
          </a:p>
          <a:p>
            <a:pPr>
              <a:buFont typeface="Courier New" panose="02070309020205020404" pitchFamily="49" charset="0"/>
              <a:buChar char="o"/>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Development of conclusion from various studies</a:t>
            </a:r>
            <a:endParaRPr lang="en-US" dirty="0">
              <a:solidFill>
                <a:srgbClr val="000000"/>
              </a:solidFill>
              <a:latin typeface="Times New Roman" panose="02020603050405020304" pitchFamily="18" charset="0"/>
              <a:cs typeface="Times New Roman" panose="02020603050405020304" pitchFamily="18" charset="0"/>
            </a:endParaRPr>
          </a:p>
          <a:p>
            <a:endParaRPr lang="en-KE" dirty="0"/>
          </a:p>
        </p:txBody>
      </p:sp>
    </p:spTree>
    <p:extLst>
      <p:ext uri="{BB962C8B-B14F-4D97-AF65-F5344CB8AC3E}">
        <p14:creationId xmlns:p14="http://schemas.microsoft.com/office/powerpoint/2010/main" val="3392538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61A27-10C4-4694-B215-EE030F3275F7}"/>
              </a:ext>
            </a:extLst>
          </p:cNvPr>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Results</a:t>
            </a:r>
            <a:endParaRPr lang="en-KE" b="1" dirty="0">
              <a:latin typeface="Times New Roman" panose="02020603050405020304" pitchFamily="18" charset="0"/>
              <a:cs typeface="Times New Roman" panose="02020603050405020304" pitchFamily="18" charset="0"/>
            </a:endParaRPr>
          </a:p>
        </p:txBody>
      </p:sp>
      <p:pic>
        <p:nvPicPr>
          <p:cNvPr id="33" name="Content Placeholder 32">
            <a:extLst>
              <a:ext uri="{FF2B5EF4-FFF2-40B4-BE49-F238E27FC236}">
                <a16:creationId xmlns:a16="http://schemas.microsoft.com/office/drawing/2014/main" id="{74C19867-2A24-4D26-BF7A-EEC55219E85E}"/>
              </a:ext>
            </a:extLst>
          </p:cNvPr>
          <p:cNvPicPr>
            <a:picLocks noGrp="1" noChangeAspect="1"/>
          </p:cNvPicPr>
          <p:nvPr>
            <p:ph idx="1"/>
          </p:nvPr>
        </p:nvPicPr>
        <p:blipFill rotWithShape="1">
          <a:blip r:embed="rId3">
            <a:extLst>
              <a:ext uri="{28A0092B-C50C-407E-A947-70E740481C1C}">
                <a14:useLocalDpi xmlns:a14="http://schemas.microsoft.com/office/drawing/2010/main" val="0"/>
              </a:ext>
            </a:extLst>
          </a:blip>
          <a:srcRect l="5350" t="5419" r="8778" b="10067"/>
          <a:stretch/>
        </p:blipFill>
        <p:spPr>
          <a:xfrm>
            <a:off x="675249" y="1308295"/>
            <a:ext cx="10515600" cy="5549705"/>
          </a:xfrm>
        </p:spPr>
      </p:pic>
    </p:spTree>
    <p:extLst>
      <p:ext uri="{BB962C8B-B14F-4D97-AF65-F5344CB8AC3E}">
        <p14:creationId xmlns:p14="http://schemas.microsoft.com/office/powerpoint/2010/main" val="6660955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274</TotalTime>
  <Words>1960</Words>
  <Application>Microsoft Office PowerPoint</Application>
  <PresentationFormat>Widescreen</PresentationFormat>
  <Paragraphs>98</Paragraphs>
  <Slides>17</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17</vt:i4>
      </vt:variant>
    </vt:vector>
  </HeadingPairs>
  <TitlesOfParts>
    <vt:vector size="23" baseType="lpstr">
      <vt:lpstr>Arial</vt:lpstr>
      <vt:lpstr>Calibri</vt:lpstr>
      <vt:lpstr>Calibri Light</vt:lpstr>
      <vt:lpstr>Courier New</vt:lpstr>
      <vt:lpstr>Times New Roman</vt:lpstr>
      <vt:lpstr>Office Theme</vt:lpstr>
      <vt:lpstr>Effectiveness of pain medication compared to aerobic stretching in controlling post operative pain</vt:lpstr>
      <vt:lpstr>Introduction</vt:lpstr>
      <vt:lpstr>Research Questions</vt:lpstr>
      <vt:lpstr>Objectives</vt:lpstr>
      <vt:lpstr>Methods</vt:lpstr>
      <vt:lpstr>Methods</vt:lpstr>
      <vt:lpstr>Methods </vt:lpstr>
      <vt:lpstr>PowerPoint Presentation</vt:lpstr>
      <vt:lpstr>Results</vt:lpstr>
      <vt:lpstr>PowerPoint Presentation</vt:lpstr>
      <vt:lpstr>PowerPoint Presentation</vt:lpstr>
      <vt:lpstr>Limitations</vt:lpstr>
      <vt:lpstr>Conclusions</vt:lpstr>
      <vt:lpstr>Implications</vt:lpstr>
      <vt:lpstr>Acknowledgement!</vt:lpstr>
      <vt:lpstr>Thank you</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hp</dc:creator>
  <cp:lastModifiedBy>hp</cp:lastModifiedBy>
  <cp:revision>25</cp:revision>
  <dcterms:created xsi:type="dcterms:W3CDTF">2021-03-10T01:31:11Z</dcterms:created>
  <dcterms:modified xsi:type="dcterms:W3CDTF">2021-03-16T18:57:01Z</dcterms:modified>
</cp:coreProperties>
</file>