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A2EB8E6-439C-4063-A1AE-9E24B06CB4B6}">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21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F6AE1-48AE-402D-83E8-D4F54831FB1B}" type="datetimeFigureOut">
              <a:rPr lang="en-US" smtClean="0"/>
              <a:t>12/21/2020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458EA9-612C-4012-9858-581FAF127FCA}" type="slidenum">
              <a:rPr lang="en-US" smtClean="0"/>
              <a:t>‹#›</a:t>
            </a:fld>
            <a:endParaRPr lang="en-US"/>
          </a:p>
        </p:txBody>
      </p:sp>
    </p:spTree>
    <p:extLst>
      <p:ext uri="{BB962C8B-B14F-4D97-AF65-F5344CB8AC3E}">
        <p14:creationId xmlns:p14="http://schemas.microsoft.com/office/powerpoint/2010/main" val="1944135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environment is important because it reduces the risks on human health by eliminating pollutive production as well as managing of global wastes. </a:t>
            </a:r>
          </a:p>
        </p:txBody>
      </p:sp>
      <p:sp>
        <p:nvSpPr>
          <p:cNvPr id="4" name="Slide Number Placeholder 3"/>
          <p:cNvSpPr>
            <a:spLocks noGrp="1"/>
          </p:cNvSpPr>
          <p:nvPr>
            <p:ph type="sldNum" sz="quarter" idx="5"/>
          </p:nvPr>
        </p:nvSpPr>
        <p:spPr/>
        <p:txBody>
          <a:bodyPr/>
          <a:lstStyle/>
          <a:p>
            <a:fld id="{6E458EA9-612C-4012-9858-581FAF127FCA}" type="slidenum">
              <a:rPr lang="en-US" smtClean="0"/>
              <a:t>2</a:t>
            </a:fld>
            <a:endParaRPr lang="en-US"/>
          </a:p>
        </p:txBody>
      </p:sp>
    </p:spTree>
    <p:extLst>
      <p:ext uri="{BB962C8B-B14F-4D97-AF65-F5344CB8AC3E}">
        <p14:creationId xmlns:p14="http://schemas.microsoft.com/office/powerpoint/2010/main" val="280560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energy sources release substances into the air can  mix and react with water, oxygen and other compounds in the air to form more acidic compounds. </a:t>
            </a:r>
          </a:p>
          <a:p>
            <a:r>
              <a:rPr lang="en-US" dirty="0"/>
              <a:t>Acid rain has the ability to burn vehicles and even power plants.</a:t>
            </a:r>
          </a:p>
        </p:txBody>
      </p:sp>
      <p:sp>
        <p:nvSpPr>
          <p:cNvPr id="4" name="Slide Number Placeholder 3"/>
          <p:cNvSpPr>
            <a:spLocks noGrp="1"/>
          </p:cNvSpPr>
          <p:nvPr>
            <p:ph type="sldNum" sz="quarter" idx="5"/>
          </p:nvPr>
        </p:nvSpPr>
        <p:spPr/>
        <p:txBody>
          <a:bodyPr/>
          <a:lstStyle/>
          <a:p>
            <a:fld id="{6E458EA9-612C-4012-9858-581FAF127FCA}" type="slidenum">
              <a:rPr lang="en-US" smtClean="0"/>
              <a:t>3</a:t>
            </a:fld>
            <a:endParaRPr lang="en-US"/>
          </a:p>
        </p:txBody>
      </p:sp>
    </p:spTree>
    <p:extLst>
      <p:ext uri="{BB962C8B-B14F-4D97-AF65-F5344CB8AC3E}">
        <p14:creationId xmlns:p14="http://schemas.microsoft.com/office/powerpoint/2010/main" val="3416986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countries are often affected by alteration In the pH of the soil thus affecting the balance in their ecosystem. </a:t>
            </a:r>
          </a:p>
        </p:txBody>
      </p:sp>
      <p:sp>
        <p:nvSpPr>
          <p:cNvPr id="4" name="Slide Number Placeholder 3"/>
          <p:cNvSpPr>
            <a:spLocks noGrp="1"/>
          </p:cNvSpPr>
          <p:nvPr>
            <p:ph type="sldNum" sz="quarter" idx="5"/>
          </p:nvPr>
        </p:nvSpPr>
        <p:spPr/>
        <p:txBody>
          <a:bodyPr/>
          <a:lstStyle/>
          <a:p>
            <a:fld id="{6E458EA9-612C-4012-9858-581FAF127FCA}" type="slidenum">
              <a:rPr lang="en-US" smtClean="0"/>
              <a:t>4</a:t>
            </a:fld>
            <a:endParaRPr lang="en-US"/>
          </a:p>
        </p:txBody>
      </p:sp>
    </p:spTree>
    <p:extLst>
      <p:ext uri="{BB962C8B-B14F-4D97-AF65-F5344CB8AC3E}">
        <p14:creationId xmlns:p14="http://schemas.microsoft.com/office/powerpoint/2010/main" val="577842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energy </a:t>
            </a:r>
            <a:r>
              <a:rPr lang="en-US" dirty="0" err="1"/>
              <a:t>dources</a:t>
            </a:r>
            <a:r>
              <a:rPr lang="en-US" dirty="0"/>
              <a:t> do not directly affect population. That is, a person can swim in acid water and no effect would be seen in their skin.</a:t>
            </a:r>
          </a:p>
          <a:p>
            <a:r>
              <a:rPr lang="en-US" dirty="0"/>
              <a:t>However, they affect the plants and trees causing them to turn brown.  Moreover, aquatic ecosystem are highly affected since little or no air is able to flow into the water.</a:t>
            </a:r>
          </a:p>
        </p:txBody>
      </p:sp>
      <p:sp>
        <p:nvSpPr>
          <p:cNvPr id="4" name="Slide Number Placeholder 3"/>
          <p:cNvSpPr>
            <a:spLocks noGrp="1"/>
          </p:cNvSpPr>
          <p:nvPr>
            <p:ph type="sldNum" sz="quarter" idx="5"/>
          </p:nvPr>
        </p:nvSpPr>
        <p:spPr/>
        <p:txBody>
          <a:bodyPr/>
          <a:lstStyle/>
          <a:p>
            <a:fld id="{6E458EA9-612C-4012-9858-581FAF127FCA}" type="slidenum">
              <a:rPr lang="en-US" smtClean="0"/>
              <a:t>5</a:t>
            </a:fld>
            <a:endParaRPr lang="en-US"/>
          </a:p>
        </p:txBody>
      </p:sp>
    </p:spTree>
    <p:extLst>
      <p:ext uri="{BB962C8B-B14F-4D97-AF65-F5344CB8AC3E}">
        <p14:creationId xmlns:p14="http://schemas.microsoft.com/office/powerpoint/2010/main" val="1531347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Greenhouse gas pumps carbon dioxide, methane and other gases into the atmosphere. </a:t>
            </a:r>
          </a:p>
          <a:p>
            <a:r>
              <a:rPr lang="en-US" dirty="0"/>
              <a:t>These gases become harmful when they are collected in the air causing them to absorb the sunlight and the solar radiation that bounces off the surface of the earth causing increase in heat levels. </a:t>
            </a:r>
          </a:p>
        </p:txBody>
      </p:sp>
      <p:sp>
        <p:nvSpPr>
          <p:cNvPr id="4" name="Slide Number Placeholder 3"/>
          <p:cNvSpPr>
            <a:spLocks noGrp="1"/>
          </p:cNvSpPr>
          <p:nvPr>
            <p:ph type="sldNum" sz="quarter" idx="5"/>
          </p:nvPr>
        </p:nvSpPr>
        <p:spPr/>
        <p:txBody>
          <a:bodyPr/>
          <a:lstStyle/>
          <a:p>
            <a:fld id="{6E458EA9-612C-4012-9858-581FAF127FCA}" type="slidenum">
              <a:rPr lang="en-US" smtClean="0"/>
              <a:t>7</a:t>
            </a:fld>
            <a:endParaRPr lang="en-US"/>
          </a:p>
        </p:txBody>
      </p:sp>
    </p:spTree>
    <p:extLst>
      <p:ext uri="{BB962C8B-B14F-4D97-AF65-F5344CB8AC3E}">
        <p14:creationId xmlns:p14="http://schemas.microsoft.com/office/powerpoint/2010/main" val="737009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avoid the increasing effects of global warming, the world should reduce the overdependence in utilization of fossil fuels and begin the utilization of clean energy instead. </a:t>
            </a:r>
          </a:p>
        </p:txBody>
      </p:sp>
      <p:sp>
        <p:nvSpPr>
          <p:cNvPr id="4" name="Slide Number Placeholder 3"/>
          <p:cNvSpPr>
            <a:spLocks noGrp="1"/>
          </p:cNvSpPr>
          <p:nvPr>
            <p:ph type="sldNum" sz="quarter" idx="5"/>
          </p:nvPr>
        </p:nvSpPr>
        <p:spPr/>
        <p:txBody>
          <a:bodyPr/>
          <a:lstStyle/>
          <a:p>
            <a:fld id="{6E458EA9-612C-4012-9858-581FAF127FCA}" type="slidenum">
              <a:rPr lang="en-US" smtClean="0"/>
              <a:t>9</a:t>
            </a:fld>
            <a:endParaRPr lang="en-US"/>
          </a:p>
        </p:txBody>
      </p:sp>
    </p:spTree>
    <p:extLst>
      <p:ext uri="{BB962C8B-B14F-4D97-AF65-F5344CB8AC3E}">
        <p14:creationId xmlns:p14="http://schemas.microsoft.com/office/powerpoint/2010/main" val="1716242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Globalization has also led to increase in transportation of raw materials . Transportation leads to pollution of air since it releases some gases into the atmosphere that destroy the ozone layer.</a:t>
            </a:r>
          </a:p>
        </p:txBody>
      </p:sp>
      <p:sp>
        <p:nvSpPr>
          <p:cNvPr id="4" name="Slide Number Placeholder 3"/>
          <p:cNvSpPr>
            <a:spLocks noGrp="1"/>
          </p:cNvSpPr>
          <p:nvPr>
            <p:ph type="sldNum" sz="quarter" idx="5"/>
          </p:nvPr>
        </p:nvSpPr>
        <p:spPr/>
        <p:txBody>
          <a:bodyPr/>
          <a:lstStyle/>
          <a:p>
            <a:fld id="{6E458EA9-612C-4012-9858-581FAF127FCA}" type="slidenum">
              <a:rPr lang="en-US" smtClean="0"/>
              <a:t>11</a:t>
            </a:fld>
            <a:endParaRPr lang="en-US"/>
          </a:p>
        </p:txBody>
      </p:sp>
    </p:spTree>
    <p:extLst>
      <p:ext uri="{BB962C8B-B14F-4D97-AF65-F5344CB8AC3E}">
        <p14:creationId xmlns:p14="http://schemas.microsoft.com/office/powerpoint/2010/main" val="1536528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Deforestation cases can be reduced by raising awareness of effects of deforestation, going paperless to avoid wastage, tree planting, frequent recycling and buying certified wood products.  Therefore, to ensure that there is effective harmony between globalization and the environment, policies need to be implemented so that the environment is not damaged. </a:t>
            </a:r>
          </a:p>
        </p:txBody>
      </p:sp>
      <p:sp>
        <p:nvSpPr>
          <p:cNvPr id="4" name="Slide Number Placeholder 3"/>
          <p:cNvSpPr>
            <a:spLocks noGrp="1"/>
          </p:cNvSpPr>
          <p:nvPr>
            <p:ph type="sldNum" sz="quarter" idx="5"/>
          </p:nvPr>
        </p:nvSpPr>
        <p:spPr/>
        <p:txBody>
          <a:bodyPr/>
          <a:lstStyle/>
          <a:p>
            <a:fld id="{6E458EA9-612C-4012-9858-581FAF127FCA}" type="slidenum">
              <a:rPr lang="en-US" smtClean="0"/>
              <a:t>13</a:t>
            </a:fld>
            <a:endParaRPr lang="en-US"/>
          </a:p>
        </p:txBody>
      </p:sp>
    </p:spTree>
    <p:extLst>
      <p:ext uri="{BB962C8B-B14F-4D97-AF65-F5344CB8AC3E}">
        <p14:creationId xmlns:p14="http://schemas.microsoft.com/office/powerpoint/2010/main" val="4251178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exists seven different types of pollution. That is, water, radioactive, land, soil, thermal, light and sound pollutions. Therefore, building sustainable military forces and develop sustainable and renewable military equipment to avoid destruction of the environment</a:t>
            </a:r>
          </a:p>
        </p:txBody>
      </p:sp>
      <p:sp>
        <p:nvSpPr>
          <p:cNvPr id="4" name="Slide Number Placeholder 3"/>
          <p:cNvSpPr>
            <a:spLocks noGrp="1"/>
          </p:cNvSpPr>
          <p:nvPr>
            <p:ph type="sldNum" sz="quarter" idx="5"/>
          </p:nvPr>
        </p:nvSpPr>
        <p:spPr/>
        <p:txBody>
          <a:bodyPr/>
          <a:lstStyle/>
          <a:p>
            <a:fld id="{6E458EA9-612C-4012-9858-581FAF127FCA}" type="slidenum">
              <a:rPr lang="en-US" smtClean="0"/>
              <a:t>15</a:t>
            </a:fld>
            <a:endParaRPr lang="en-US"/>
          </a:p>
        </p:txBody>
      </p:sp>
    </p:spTree>
    <p:extLst>
      <p:ext uri="{BB962C8B-B14F-4D97-AF65-F5344CB8AC3E}">
        <p14:creationId xmlns:p14="http://schemas.microsoft.com/office/powerpoint/2010/main" val="1596455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Weapons and materials used during the war leave landmines, cluster munitions and other explosive remnants that can restrict access to agricultural lands, pollutes water sources and leads to soil erosion. </a:t>
            </a:r>
          </a:p>
        </p:txBody>
      </p:sp>
      <p:sp>
        <p:nvSpPr>
          <p:cNvPr id="4" name="Slide Number Placeholder 3"/>
          <p:cNvSpPr>
            <a:spLocks noGrp="1"/>
          </p:cNvSpPr>
          <p:nvPr>
            <p:ph type="sldNum" sz="quarter" idx="5"/>
          </p:nvPr>
        </p:nvSpPr>
        <p:spPr/>
        <p:txBody>
          <a:bodyPr/>
          <a:lstStyle/>
          <a:p>
            <a:fld id="{6E458EA9-612C-4012-9858-581FAF127FCA}" type="slidenum">
              <a:rPr lang="en-US" smtClean="0"/>
              <a:t>17</a:t>
            </a:fld>
            <a:endParaRPr lang="en-US"/>
          </a:p>
        </p:txBody>
      </p:sp>
    </p:spTree>
    <p:extLst>
      <p:ext uri="{BB962C8B-B14F-4D97-AF65-F5344CB8AC3E}">
        <p14:creationId xmlns:p14="http://schemas.microsoft.com/office/powerpoint/2010/main" val="1772813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167154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120113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26877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10734A-E9BE-4D65-A54D-2FB038B7F936}" type="datetimeFigureOut">
              <a:rPr lang="en-US" smtClean="0"/>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1589548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10734A-E9BE-4D65-A54D-2FB038B7F936}" type="datetimeFigureOut">
              <a:rPr lang="en-US" smtClean="0"/>
              <a:t>12/21/2020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633633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10734A-E9BE-4D65-A54D-2FB038B7F936}" type="datetimeFigureOut">
              <a:rPr lang="en-US" smtClean="0"/>
              <a:t>12/21/2020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660942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10734A-E9BE-4D65-A54D-2FB038B7F936}" type="datetimeFigureOut">
              <a:rPr lang="en-US" smtClean="0"/>
              <a:t>12/21/2020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467005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10734A-E9BE-4D65-A54D-2FB038B7F936}" type="datetimeFigureOut">
              <a:rPr lang="en-US" smtClean="0"/>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709531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10734A-E9BE-4D65-A54D-2FB038B7F936}" type="datetimeFigureOut">
              <a:rPr lang="en-US" smtClean="0"/>
              <a:t>12/21/2020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411985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1286324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05757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2046821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3239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1446631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3180811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10734A-E9BE-4D65-A54D-2FB038B7F936}" type="datetimeFigureOut">
              <a:rPr lang="en-US" smtClean="0"/>
              <a:t>12/21/2020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E131C-41B7-4C5A-8FEF-F38A1D2B3AA3}" type="slidenum">
              <a:rPr lang="en-US" smtClean="0"/>
              <a:t>‹#›</a:t>
            </a:fld>
            <a:endParaRPr lang="en-US"/>
          </a:p>
        </p:txBody>
      </p:sp>
    </p:spTree>
    <p:extLst>
      <p:ext uri="{BB962C8B-B14F-4D97-AF65-F5344CB8AC3E}">
        <p14:creationId xmlns:p14="http://schemas.microsoft.com/office/powerpoint/2010/main" val="225271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10734A-E9BE-4D65-A54D-2FB038B7F936}" type="datetimeFigureOut">
              <a:rPr lang="en-US" smtClean="0"/>
              <a:t>12/21/2020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9E131C-41B7-4C5A-8FEF-F38A1D2B3AA3}" type="slidenum">
              <a:rPr lang="en-US" smtClean="0"/>
              <a:t>‹#›</a:t>
            </a:fld>
            <a:endParaRPr lang="en-US"/>
          </a:p>
        </p:txBody>
      </p:sp>
    </p:spTree>
    <p:extLst>
      <p:ext uri="{BB962C8B-B14F-4D97-AF65-F5344CB8AC3E}">
        <p14:creationId xmlns:p14="http://schemas.microsoft.com/office/powerpoint/2010/main" val="1696394144"/>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oogle.com/imgres?imgurl=https%3A%2F%2Fwww.eia.gov%2Ftodayinenergy%2Fimages%2F2019.09.24%2Fmain.svg&amp;imgrefurl=https%3A%2F%2Fwww.eia.gov%2Ftodayinenergy%2Fdetail.php%3Fid%3D41433&amp;tbnid=ZSm5QskLELwE3M&amp;vet=12ahUKEwiIsJmKgd_tAhUXwIUKHXijCbwQMygBegUIARCjAQ..i&amp;docid=_p4sR8n_aNhy_M&amp;w=588&amp;h=276&amp;q=energy%20source%20usage%20statistics&amp;ved=2ahUKEwiIsJmKgd_tAhUXwIUKHXijCbwQMygBegUIARCjAQ"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google.com/url?sa=i&amp;url=https%3A%2F%2Fwww.ucsusa.org%2Fresources%2Feach-countrys-share-co2-emissions&amp;psig=AOvVaw3j4D79-jbXoRQxJZao7wkB&amp;ust=1608624476785000&amp;source=images&amp;cd=vfe&amp;ved=0CAIQjRxqFwoTCKi7xPTN3u0CFQAAAAAdAAAAABA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google.com/imgres?imgurl=https%3A%2F%2Fvittana.org%2Fwp-content%2Fuploads%2F2018%2F12%2FGlobalization-Statistics.png&amp;imgrefurl=https%3A%2F%2Fvittana.org%2F19-advantages-and-disadvantages-of-globalization&amp;tbnid=FjDvkh8LxSEiiM&amp;vet=12ahUKEwiQibHAgd_tAhUS-4UKHdnhCn0QMygCegUIARCnAQ..i&amp;docid=lSVT71mycW7vFM&amp;w=1000&amp;h=875&amp;q=globalization%20and%20environment%20stats&amp;ved=2ahUKEwiQibHAgd_tAhUS-4UKHdnhCn0QMygCegUIARCnAQ"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ogle.com/imgres?imgurl=https%3A%2F%2Fsites.google.com%2Fsite%2Fteachingenvironmentalhistory%2F_%2Frsrc%2F1468741877142%2Fthe-environment-and-the-u-s-civil-war%2Fslavery-africa-map.jpg%3Fheight%3D302%26width%3D400&amp;imgrefurl=https%3A%2F%2Fsites.google.com%2Fsite%2Fteachingenvironmentalhistory%2Fthe-environment-and-the-u-s-civil-war&amp;tbnid=QsoTb7sleKSTJM&amp;vet=12ahUKEwjq5ZG_gt_tAhUKdBoKHUDtBlwQMygDegUIARCvAQ..i&amp;docid=cFGeUybIQMeJDM&amp;w=400&amp;h=302&amp;q=environmental%20impacts%20of%20civil%20wart%20stats&amp;ved=2ahUKEwjq5ZG_gt_tAhUKdBoKHUDtBlwQMygDegUIARCvAQ" TargetMode="Externa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41AF4-435D-474F-AF77-50C4D7415808}"/>
              </a:ext>
            </a:extLst>
          </p:cNvPr>
          <p:cNvSpPr>
            <a:spLocks noGrp="1"/>
          </p:cNvSpPr>
          <p:nvPr>
            <p:ph type="ctrTitle"/>
          </p:nvPr>
        </p:nvSpPr>
        <p:spPr>
          <a:xfrm>
            <a:off x="1524000" y="1122362"/>
            <a:ext cx="9144000" cy="5304195"/>
          </a:xfrm>
        </p:spPr>
        <p:txBody>
          <a:bodyPr/>
          <a:lstStyle/>
          <a:p>
            <a:r>
              <a:rPr lang="en-US" b="1" dirty="0">
                <a:latin typeface="Times New Roman" panose="02020603050405020304" pitchFamily="18" charset="0"/>
                <a:cs typeface="Times New Roman" panose="02020603050405020304" pitchFamily="18" charset="0"/>
              </a:rPr>
              <a:t>THREATS TO GLOBAL ENVIRONMENT</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Student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 affiliations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23373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FE33-69CC-4CE0-87D9-D983FE7A025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B9385F73-41F2-4CFD-8A68-D0A84B91C284}"/>
              </a:ext>
            </a:extLst>
          </p:cNvPr>
          <p:cNvSpPr>
            <a:spLocks noGrp="1"/>
          </p:cNvSpPr>
          <p:nvPr>
            <p:ph idx="1"/>
          </p:nvPr>
        </p:nvSpPr>
        <p:spPr>
          <a:xfrm>
            <a:off x="838200" y="1825624"/>
            <a:ext cx="10393907" cy="5032375"/>
          </a:xfrm>
        </p:spPr>
        <p:txBody>
          <a:bodyPr>
            <a:noAutofit/>
          </a:bodyPr>
          <a:lstStyle/>
          <a:p>
            <a:pPr algn="ctr"/>
            <a:r>
              <a:rPr lang="en-US" sz="3200" dirty="0">
                <a:latin typeface="Times New Roman" panose="02020603050405020304" pitchFamily="18" charset="0"/>
                <a:cs typeface="Times New Roman" panose="02020603050405020304" pitchFamily="18" charset="0"/>
              </a:rPr>
              <a:t>Global environment encompasses of aspects of the environment that are worldwide and beyond the scope and control of the a state, a community or an nation. </a:t>
            </a:r>
          </a:p>
          <a:p>
            <a:pPr algn="ctr"/>
            <a:r>
              <a:rPr lang="en-US" sz="3200" b="1" dirty="0">
                <a:latin typeface="Times New Roman" panose="02020603050405020304" pitchFamily="18" charset="0"/>
                <a:cs typeface="Times New Roman" panose="02020603050405020304" pitchFamily="18" charset="0"/>
              </a:rPr>
              <a:t>Global environment is faced with threats that involve the following:</a:t>
            </a:r>
          </a:p>
          <a:p>
            <a:pPr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 Energy sources</a:t>
            </a:r>
          </a:p>
          <a:p>
            <a:pPr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Globalization</a:t>
            </a:r>
          </a:p>
          <a:p>
            <a:pPr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Climate change</a:t>
            </a:r>
          </a:p>
          <a:p>
            <a:pPr algn="ctr">
              <a:buFont typeface="Wingdings" panose="05000000000000000000" pitchFamily="2" charset="2"/>
              <a:buChar char="Ø"/>
            </a:pPr>
            <a:r>
              <a:rPr lang="en-US" sz="3200" dirty="0">
                <a:latin typeface="Times New Roman" panose="02020603050405020304" pitchFamily="18" charset="0"/>
                <a:cs typeface="Times New Roman" panose="02020603050405020304" pitchFamily="18" charset="0"/>
              </a:rPr>
              <a:t>The civil war.</a:t>
            </a:r>
          </a:p>
        </p:txBody>
      </p:sp>
    </p:spTree>
    <p:extLst>
      <p:ext uri="{BB962C8B-B14F-4D97-AF65-F5344CB8AC3E}">
        <p14:creationId xmlns:p14="http://schemas.microsoft.com/office/powerpoint/2010/main" val="205764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B9A87-A0A2-4F28-AB3D-73A5FCEE29F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ENERGY SOURCE.</a:t>
            </a:r>
          </a:p>
        </p:txBody>
      </p:sp>
      <p:sp>
        <p:nvSpPr>
          <p:cNvPr id="3" name="Content Placeholder 2">
            <a:extLst>
              <a:ext uri="{FF2B5EF4-FFF2-40B4-BE49-F238E27FC236}">
                <a16:creationId xmlns:a16="http://schemas.microsoft.com/office/drawing/2014/main" id="{1343B49B-44DB-447B-8E13-82FD87800CC8}"/>
              </a:ext>
            </a:extLst>
          </p:cNvPr>
          <p:cNvSpPr>
            <a:spLocks noGrp="1"/>
          </p:cNvSpPr>
          <p:nvPr>
            <p:ph idx="1"/>
          </p:nvPr>
        </p:nvSpPr>
        <p:spPr>
          <a:xfrm>
            <a:off x="341195" y="1825625"/>
            <a:ext cx="11491414" cy="4351338"/>
          </a:xfrm>
        </p:spPr>
        <p:txBody>
          <a:bodyPr>
            <a:noAutofit/>
          </a:bodyPr>
          <a:lstStyle/>
          <a:p>
            <a:pPr algn="ctr"/>
            <a:r>
              <a:rPr lang="en-US" sz="3200" dirty="0">
                <a:latin typeface="Times New Roman" panose="02020603050405020304" pitchFamily="18" charset="0"/>
                <a:cs typeface="Times New Roman" panose="02020603050405020304" pitchFamily="18" charset="0"/>
              </a:rPr>
              <a:t>Energy sources involve forms like fossil energy, nuclear energy, natural gas and renewable sources.</a:t>
            </a:r>
          </a:p>
          <a:p>
            <a:pPr algn="ctr"/>
            <a:r>
              <a:rPr lang="en-US" sz="3200" dirty="0">
                <a:latin typeface="Times New Roman" panose="02020603050405020304" pitchFamily="18" charset="0"/>
                <a:cs typeface="Times New Roman" panose="02020603050405020304" pitchFamily="18" charset="0"/>
              </a:rPr>
              <a:t>From the beginning, fire was the essential source of energy and homes were oriented with respect to he sun. </a:t>
            </a:r>
          </a:p>
          <a:p>
            <a:pPr algn="ctr"/>
            <a:r>
              <a:rPr lang="en-US" sz="3200" dirty="0">
                <a:latin typeface="Times New Roman" panose="02020603050405020304" pitchFamily="18" charset="0"/>
                <a:cs typeface="Times New Roman" panose="02020603050405020304" pitchFamily="18" charset="0"/>
              </a:rPr>
              <a:t>However, industrialization led to the use of fossil fuels such as oil that lead to destruction of environment through acid rains, global warming and pollution. </a:t>
            </a:r>
          </a:p>
        </p:txBody>
      </p:sp>
    </p:spTree>
    <p:extLst>
      <p:ext uri="{BB962C8B-B14F-4D97-AF65-F5344CB8AC3E}">
        <p14:creationId xmlns:p14="http://schemas.microsoft.com/office/powerpoint/2010/main" val="123063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6BD3E-F5BD-4A35-8BC1-6AE20E87422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Nations affected by ineffective use of energy sources.</a:t>
            </a:r>
          </a:p>
        </p:txBody>
      </p:sp>
      <p:sp>
        <p:nvSpPr>
          <p:cNvPr id="3" name="Content Placeholder 2">
            <a:extLst>
              <a:ext uri="{FF2B5EF4-FFF2-40B4-BE49-F238E27FC236}">
                <a16:creationId xmlns:a16="http://schemas.microsoft.com/office/drawing/2014/main" id="{AE4251A0-DC04-4732-93A7-9FAA7D019646}"/>
              </a:ext>
            </a:extLst>
          </p:cNvPr>
          <p:cNvSpPr>
            <a:spLocks noGrp="1"/>
          </p:cNvSpPr>
          <p:nvPr>
            <p:ph idx="1"/>
          </p:nvPr>
        </p:nvSpPr>
        <p:spPr/>
        <p:txBody>
          <a:bodyPr>
            <a:normAutofit fontScale="92500" lnSpcReduction="10000"/>
          </a:bodyPr>
          <a:lstStyle/>
          <a:p>
            <a:pPr algn="ctr"/>
            <a:r>
              <a:rPr lang="en-US" sz="3200" dirty="0">
                <a:latin typeface="Times New Roman" panose="02020603050405020304" pitchFamily="18" charset="0"/>
                <a:cs typeface="Times New Roman" panose="02020603050405020304" pitchFamily="18" charset="0"/>
              </a:rPr>
              <a:t>China</a:t>
            </a:r>
          </a:p>
          <a:p>
            <a:pPr algn="ctr"/>
            <a:r>
              <a:rPr lang="en-US" sz="3200" dirty="0">
                <a:latin typeface="Times New Roman" panose="02020603050405020304" pitchFamily="18" charset="0"/>
                <a:cs typeface="Times New Roman" panose="02020603050405020304" pitchFamily="18" charset="0"/>
              </a:rPr>
              <a:t>India</a:t>
            </a:r>
          </a:p>
          <a:p>
            <a:pPr algn="ctr"/>
            <a:r>
              <a:rPr lang="en-US" sz="3200" dirty="0">
                <a:latin typeface="Times New Roman" panose="02020603050405020304" pitchFamily="18" charset="0"/>
                <a:cs typeface="Times New Roman" panose="02020603050405020304" pitchFamily="18" charset="0"/>
              </a:rPr>
              <a:t>Poland</a:t>
            </a:r>
          </a:p>
          <a:p>
            <a:pPr algn="ctr"/>
            <a:r>
              <a:rPr lang="en-US" sz="3200" dirty="0">
                <a:latin typeface="Times New Roman" panose="02020603050405020304" pitchFamily="18" charset="0"/>
                <a:cs typeface="Times New Roman" panose="02020603050405020304" pitchFamily="18" charset="0"/>
              </a:rPr>
              <a:t>Scandinavia</a:t>
            </a:r>
          </a:p>
          <a:p>
            <a:pPr algn="ctr"/>
            <a:r>
              <a:rPr lang="en-US" sz="3200" dirty="0">
                <a:latin typeface="Times New Roman" panose="02020603050405020304" pitchFamily="18" charset="0"/>
                <a:cs typeface="Times New Roman" panose="02020603050405020304" pitchFamily="18" charset="0"/>
              </a:rPr>
              <a:t>Canada </a:t>
            </a:r>
          </a:p>
          <a:p>
            <a:pPr algn="ctr"/>
            <a:r>
              <a:rPr lang="en-US" sz="3200" dirty="0">
                <a:latin typeface="Times New Roman" panose="02020603050405020304" pitchFamily="18" charset="0"/>
                <a:cs typeface="Times New Roman" panose="02020603050405020304" pitchFamily="18" charset="0"/>
              </a:rPr>
              <a:t>Taiwan.</a:t>
            </a:r>
          </a:p>
          <a:p>
            <a:pPr algn="ctr"/>
            <a:r>
              <a:rPr lang="en-US" sz="3200" dirty="0">
                <a:latin typeface="Times New Roman" panose="02020603050405020304" pitchFamily="18" charset="0"/>
                <a:cs typeface="Times New Roman" panose="02020603050405020304" pitchFamily="18" charset="0"/>
              </a:rPr>
              <a:t>North eastern parts of the United States of America.</a:t>
            </a:r>
          </a:p>
        </p:txBody>
      </p:sp>
    </p:spTree>
    <p:extLst>
      <p:ext uri="{BB962C8B-B14F-4D97-AF65-F5344CB8AC3E}">
        <p14:creationId xmlns:p14="http://schemas.microsoft.com/office/powerpoint/2010/main" val="1422865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E760F-05DA-405C-BEFD-B8886E98AAC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Negative impacts of energy sources to population.</a:t>
            </a:r>
          </a:p>
        </p:txBody>
      </p:sp>
      <p:sp>
        <p:nvSpPr>
          <p:cNvPr id="3" name="Content Placeholder 2">
            <a:extLst>
              <a:ext uri="{FF2B5EF4-FFF2-40B4-BE49-F238E27FC236}">
                <a16:creationId xmlns:a16="http://schemas.microsoft.com/office/drawing/2014/main" id="{1C063E80-196E-4906-9F7E-34743C8B3156}"/>
              </a:ext>
            </a:extLst>
          </p:cNvPr>
          <p:cNvSpPr>
            <a:spLocks noGrp="1"/>
          </p:cNvSpPr>
          <p:nvPr>
            <p:ph idx="1"/>
          </p:nvPr>
        </p:nvSpPr>
        <p:spPr>
          <a:xfrm>
            <a:off x="504967" y="1825625"/>
            <a:ext cx="11354937" cy="4351338"/>
          </a:xfrm>
        </p:spPr>
        <p:txBody>
          <a:bodyPr>
            <a:noAutofit/>
          </a:bodyPr>
          <a:lstStyle/>
          <a:p>
            <a:pPr algn="ctr"/>
            <a:r>
              <a:rPr lang="en-US" sz="3200" dirty="0">
                <a:latin typeface="Times New Roman" panose="02020603050405020304" pitchFamily="18" charset="0"/>
                <a:cs typeface="Times New Roman" panose="02020603050405020304" pitchFamily="18" charset="0"/>
              </a:rPr>
              <a:t>Sulphur dioxide particles in air and water can lead to development of chronic lung problems such as asthma and bronchitis.</a:t>
            </a:r>
          </a:p>
          <a:p>
            <a:pPr algn="ctr"/>
            <a:r>
              <a:rPr lang="en-US" sz="3200" dirty="0">
                <a:latin typeface="Times New Roman" panose="02020603050405020304" pitchFamily="18" charset="0"/>
                <a:cs typeface="Times New Roman" panose="02020603050405020304" pitchFamily="18" charset="0"/>
              </a:rPr>
              <a:t>Acid rain lead to formation of ground level ozone layer that blocks the ultraviolet rays leading to severe health problems such as pneumonia and emphysema.</a:t>
            </a:r>
          </a:p>
          <a:p>
            <a:pPr algn="ctr"/>
            <a:r>
              <a:rPr lang="en-US" sz="3200" dirty="0">
                <a:latin typeface="Times New Roman" panose="02020603050405020304" pitchFamily="18" charset="0"/>
                <a:cs typeface="Times New Roman" panose="02020603050405020304" pitchFamily="18" charset="0"/>
              </a:rPr>
              <a:t>Gases released by some sources affect visibility and causes irritation of eyes and nose.</a:t>
            </a:r>
          </a:p>
          <a:p>
            <a:pPr algn="ctr"/>
            <a:r>
              <a:rPr lang="en-US" sz="3200" dirty="0">
                <a:latin typeface="Times New Roman" panose="02020603050405020304" pitchFamily="18" charset="0"/>
                <a:cs typeface="Times New Roman" panose="02020603050405020304" pitchFamily="18" charset="0"/>
              </a:rPr>
              <a:t>Huge complications of the large infections can cause death of permanent disabilities. </a:t>
            </a:r>
          </a:p>
        </p:txBody>
      </p:sp>
    </p:spTree>
    <p:extLst>
      <p:ext uri="{BB962C8B-B14F-4D97-AF65-F5344CB8AC3E}">
        <p14:creationId xmlns:p14="http://schemas.microsoft.com/office/powerpoint/2010/main" val="3733055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3E3DDB-AB17-4AA5-95D8-71325276147E}"/>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Statistics</a:t>
            </a:r>
            <a:br>
              <a:rPr lang="en-US"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image link: </a:t>
            </a:r>
            <a:r>
              <a:rPr lang="en-US" sz="1200" b="1" dirty="0">
                <a:latin typeface="Times New Roman" panose="02020603050405020304" pitchFamily="18" charset="0"/>
                <a:cs typeface="Times New Roman" panose="02020603050405020304" pitchFamily="18" charset="0"/>
                <a:hlinkClick r:id="rId2"/>
              </a:rPr>
              <a:t>Energy sources and the environment</a:t>
            </a:r>
            <a:endParaRPr lang="en-US" b="1" dirty="0">
              <a:latin typeface="Times New Roman" panose="02020603050405020304" pitchFamily="18" charset="0"/>
              <a:cs typeface="Times New Roman" panose="02020603050405020304" pitchFamily="18" charset="0"/>
            </a:endParaRPr>
          </a:p>
        </p:txBody>
      </p:sp>
      <p:pic>
        <p:nvPicPr>
          <p:cNvPr id="11" name="Content Placeholder 10">
            <a:extLst>
              <a:ext uri="{FF2B5EF4-FFF2-40B4-BE49-F238E27FC236}">
                <a16:creationId xmlns:a16="http://schemas.microsoft.com/office/drawing/2014/main" id="{01227939-388E-4A42-837A-87A086DAC98C}"/>
              </a:ext>
            </a:extLst>
          </p:cNvPr>
          <p:cNvPicPr>
            <a:picLocks noGrp="1" noChangeAspect="1"/>
          </p:cNvPicPr>
          <p:nvPr>
            <p:ph idx="1"/>
          </p:nvPr>
        </p:nvPicPr>
        <p:blipFill>
          <a:blip r:embed="rId3"/>
          <a:stretch>
            <a:fillRect/>
          </a:stretch>
        </p:blipFill>
        <p:spPr>
          <a:xfrm>
            <a:off x="1767539" y="1930400"/>
            <a:ext cx="8004258" cy="4318000"/>
          </a:xfrm>
        </p:spPr>
      </p:pic>
    </p:spTree>
    <p:extLst>
      <p:ext uri="{BB962C8B-B14F-4D97-AF65-F5344CB8AC3E}">
        <p14:creationId xmlns:p14="http://schemas.microsoft.com/office/powerpoint/2010/main" val="243392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A47804-1DB5-4965-861E-8D0FB83F2A0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CLIMATE CHANGE</a:t>
            </a:r>
            <a:br>
              <a:rPr lang="en-US" b="1"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(GLOBAL WARMING)</a:t>
            </a:r>
          </a:p>
        </p:txBody>
      </p:sp>
      <p:sp>
        <p:nvSpPr>
          <p:cNvPr id="6" name="Content Placeholder 5">
            <a:extLst>
              <a:ext uri="{FF2B5EF4-FFF2-40B4-BE49-F238E27FC236}">
                <a16:creationId xmlns:a16="http://schemas.microsoft.com/office/drawing/2014/main" id="{7F7A3BF4-8431-4559-99AE-32F667E878DA}"/>
              </a:ext>
            </a:extLst>
          </p:cNvPr>
          <p:cNvSpPr>
            <a:spLocks noGrp="1"/>
          </p:cNvSpPr>
          <p:nvPr>
            <p:ph idx="1"/>
          </p:nvPr>
        </p:nvSpPr>
        <p:spPr>
          <a:xfrm>
            <a:off x="627797" y="1825625"/>
            <a:ext cx="11041039" cy="4351338"/>
          </a:xfrm>
        </p:spPr>
        <p:txBody>
          <a:bodyPr>
            <a:normAutofit lnSpcReduction="10000"/>
          </a:bodyPr>
          <a:lstStyle/>
          <a:p>
            <a:pPr algn="ctr"/>
            <a:r>
              <a:rPr lang="en-US" sz="3200" dirty="0">
                <a:latin typeface="Times New Roman" panose="02020603050405020304" pitchFamily="18" charset="0"/>
                <a:cs typeface="Times New Roman" panose="02020603050405020304" pitchFamily="18" charset="0"/>
              </a:rPr>
              <a:t>Global warming refers to excessive heating of the climate of the earth.</a:t>
            </a:r>
          </a:p>
          <a:p>
            <a:pPr algn="ctr"/>
            <a:r>
              <a:rPr lang="en-US" sz="3200" dirty="0">
                <a:latin typeface="Times New Roman" panose="02020603050405020304" pitchFamily="18" charset="0"/>
                <a:cs typeface="Times New Roman" panose="02020603050405020304" pitchFamily="18" charset="0"/>
              </a:rPr>
              <a:t>It was observed between 1850 and 1900 and it was due to the irresponsible human activities such as burning of fossil fuels that traps greenhouse gas thus increasing their levels in the atmosphere.</a:t>
            </a:r>
          </a:p>
          <a:p>
            <a:pPr algn="ctr"/>
            <a:r>
              <a:rPr lang="en-US" sz="3200" dirty="0">
                <a:latin typeface="Times New Roman" panose="02020603050405020304" pitchFamily="18" charset="0"/>
                <a:cs typeface="Times New Roman" panose="02020603050405020304" pitchFamily="18" charset="0"/>
              </a:rPr>
              <a:t>Global warming can also be caused by the increase in the intensity of the sun, industrial and agricultural activities, deforestation and the earths own feedback loop. </a:t>
            </a:r>
          </a:p>
          <a:p>
            <a:endParaRPr lang="en-US" dirty="0"/>
          </a:p>
        </p:txBody>
      </p:sp>
    </p:spTree>
    <p:extLst>
      <p:ext uri="{BB962C8B-B14F-4D97-AF65-F5344CB8AC3E}">
        <p14:creationId xmlns:p14="http://schemas.microsoft.com/office/powerpoint/2010/main" val="3824239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7D26-50C3-4E6C-82C4-F5775AD3ECE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Countries affected by global warming.</a:t>
            </a:r>
          </a:p>
        </p:txBody>
      </p:sp>
      <p:sp>
        <p:nvSpPr>
          <p:cNvPr id="3" name="Content Placeholder 2">
            <a:extLst>
              <a:ext uri="{FF2B5EF4-FFF2-40B4-BE49-F238E27FC236}">
                <a16:creationId xmlns:a16="http://schemas.microsoft.com/office/drawing/2014/main" id="{8D7F66EE-8099-4169-B02F-BFEA447C4955}"/>
              </a:ext>
            </a:extLst>
          </p:cNvPr>
          <p:cNvSpPr>
            <a:spLocks noGrp="1"/>
          </p:cNvSpPr>
          <p:nvPr>
            <p:ph sz="half" idx="1"/>
          </p:nvPr>
        </p:nvSpPr>
        <p:spPr/>
        <p:txBody>
          <a:bodyPr/>
          <a:lstStyle/>
          <a:p>
            <a:pPr algn="ctr"/>
            <a:r>
              <a:rPr lang="en-US" sz="4000" dirty="0">
                <a:latin typeface="Times New Roman" panose="02020603050405020304" pitchFamily="18" charset="0"/>
                <a:cs typeface="Times New Roman" panose="02020603050405020304" pitchFamily="18" charset="0"/>
              </a:rPr>
              <a:t>Japan.</a:t>
            </a:r>
          </a:p>
          <a:p>
            <a:pPr algn="ctr"/>
            <a:r>
              <a:rPr lang="en-US" sz="4000" dirty="0">
                <a:latin typeface="Times New Roman" panose="02020603050405020304" pitchFamily="18" charset="0"/>
                <a:cs typeface="Times New Roman" panose="02020603050405020304" pitchFamily="18" charset="0"/>
              </a:rPr>
              <a:t>Philippines.</a:t>
            </a:r>
          </a:p>
          <a:p>
            <a:pPr algn="ctr"/>
            <a:r>
              <a:rPr lang="en-US" sz="4000" dirty="0">
                <a:latin typeface="Times New Roman" panose="02020603050405020304" pitchFamily="18" charset="0"/>
                <a:cs typeface="Times New Roman" panose="02020603050405020304" pitchFamily="18" charset="0"/>
              </a:rPr>
              <a:t>Germany</a:t>
            </a:r>
          </a:p>
          <a:p>
            <a:pPr algn="ctr"/>
            <a:r>
              <a:rPr lang="en-US" sz="4000" dirty="0">
                <a:latin typeface="Times New Roman" panose="02020603050405020304" pitchFamily="18" charset="0"/>
                <a:cs typeface="Times New Roman" panose="02020603050405020304" pitchFamily="18" charset="0"/>
              </a:rPr>
              <a:t>Madagascar</a:t>
            </a:r>
          </a:p>
          <a:p>
            <a:pPr algn="ctr"/>
            <a:r>
              <a:rPr lang="en-US" sz="4000" dirty="0">
                <a:latin typeface="Times New Roman" panose="02020603050405020304" pitchFamily="18" charset="0"/>
                <a:cs typeface="Times New Roman" panose="02020603050405020304" pitchFamily="18" charset="0"/>
              </a:rPr>
              <a:t>India</a:t>
            </a:r>
          </a:p>
          <a:p>
            <a:endParaRPr lang="en-US" dirty="0"/>
          </a:p>
        </p:txBody>
      </p:sp>
      <p:sp>
        <p:nvSpPr>
          <p:cNvPr id="4" name="Content Placeholder 3">
            <a:extLst>
              <a:ext uri="{FF2B5EF4-FFF2-40B4-BE49-F238E27FC236}">
                <a16:creationId xmlns:a16="http://schemas.microsoft.com/office/drawing/2014/main" id="{A841818E-88A7-49DA-AD8F-4F9733B84536}"/>
              </a:ext>
            </a:extLst>
          </p:cNvPr>
          <p:cNvSpPr>
            <a:spLocks noGrp="1"/>
          </p:cNvSpPr>
          <p:nvPr>
            <p:ph sz="half" idx="2"/>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Sri Lanka</a:t>
            </a:r>
          </a:p>
          <a:p>
            <a:pPr algn="ctr"/>
            <a:r>
              <a:rPr lang="en-US" sz="4000" dirty="0">
                <a:latin typeface="Times New Roman" panose="02020603050405020304" pitchFamily="18" charset="0"/>
                <a:cs typeface="Times New Roman" panose="02020603050405020304" pitchFamily="18" charset="0"/>
              </a:rPr>
              <a:t>Kenya</a:t>
            </a:r>
          </a:p>
          <a:p>
            <a:pPr algn="ctr"/>
            <a:r>
              <a:rPr lang="en-US" sz="4000" dirty="0">
                <a:latin typeface="Times New Roman" panose="02020603050405020304" pitchFamily="18" charset="0"/>
                <a:cs typeface="Times New Roman" panose="02020603050405020304" pitchFamily="18" charset="0"/>
              </a:rPr>
              <a:t>Rwanda</a:t>
            </a:r>
          </a:p>
          <a:p>
            <a:pPr algn="ctr"/>
            <a:r>
              <a:rPr lang="en-US" sz="4000" dirty="0">
                <a:latin typeface="Times New Roman" panose="02020603050405020304" pitchFamily="18" charset="0"/>
                <a:cs typeface="Times New Roman" panose="02020603050405020304" pitchFamily="18" charset="0"/>
              </a:rPr>
              <a:t>Canada</a:t>
            </a:r>
          </a:p>
          <a:p>
            <a:pPr algn="ctr"/>
            <a:r>
              <a:rPr lang="en-US" sz="4000" dirty="0">
                <a:latin typeface="Times New Roman" panose="02020603050405020304" pitchFamily="18" charset="0"/>
                <a:cs typeface="Times New Roman" panose="02020603050405020304" pitchFamily="18" charset="0"/>
              </a:rPr>
              <a:t>Fiji </a:t>
            </a:r>
          </a:p>
        </p:txBody>
      </p:sp>
    </p:spTree>
    <p:extLst>
      <p:ext uri="{BB962C8B-B14F-4D97-AF65-F5344CB8AC3E}">
        <p14:creationId xmlns:p14="http://schemas.microsoft.com/office/powerpoint/2010/main" val="690378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CDB748-D100-4C22-A48E-4BBB900B51D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Effects of global warming to population.</a:t>
            </a:r>
          </a:p>
        </p:txBody>
      </p:sp>
      <p:sp>
        <p:nvSpPr>
          <p:cNvPr id="6" name="Content Placeholder 5">
            <a:extLst>
              <a:ext uri="{FF2B5EF4-FFF2-40B4-BE49-F238E27FC236}">
                <a16:creationId xmlns:a16="http://schemas.microsoft.com/office/drawing/2014/main" id="{F93E73B7-3016-4A71-A2C0-E29A7C8D7D36}"/>
              </a:ext>
            </a:extLst>
          </p:cNvPr>
          <p:cNvSpPr>
            <a:spLocks noGrp="1"/>
          </p:cNvSpPr>
          <p:nvPr>
            <p:ph idx="1"/>
          </p:nvPr>
        </p:nvSpPr>
        <p:spPr/>
        <p:txBody>
          <a:bodyPr>
            <a:normAutofit/>
          </a:bodyPr>
          <a:lstStyle/>
          <a:p>
            <a:pPr algn="ctr"/>
            <a:r>
              <a:rPr lang="en-US" dirty="0">
                <a:latin typeface="Times New Roman" panose="02020603050405020304" pitchFamily="18" charset="0"/>
                <a:cs typeface="Times New Roman" panose="02020603050405020304" pitchFamily="18" charset="0"/>
              </a:rPr>
              <a:t>High temperatures lead to development of many disasters such as storms, heat waves, floods and drought that causes death and reduction in health levels, destruction of habitats.</a:t>
            </a:r>
          </a:p>
          <a:p>
            <a:pPr algn="ctr"/>
            <a:r>
              <a:rPr lang="en-US" dirty="0">
                <a:latin typeface="Times New Roman" panose="02020603050405020304" pitchFamily="18" charset="0"/>
                <a:cs typeface="Times New Roman" panose="02020603050405020304" pitchFamily="18" charset="0"/>
              </a:rPr>
              <a:t>Melting glaciers and droughts causes dramatic water shortages in some places leading to wildlife risks.</a:t>
            </a:r>
          </a:p>
          <a:p>
            <a:pPr algn="ctr"/>
            <a:r>
              <a:rPr lang="en-US" dirty="0">
                <a:latin typeface="Times New Roman" panose="02020603050405020304" pitchFamily="18" charset="0"/>
                <a:cs typeface="Times New Roman" panose="02020603050405020304" pitchFamily="18" charset="0"/>
              </a:rPr>
              <a:t>Forests, farms and people will face new pests and diseases that may ruin agricultural activities and create health hazards. </a:t>
            </a:r>
          </a:p>
          <a:p>
            <a:pPr algn="ctr"/>
            <a:r>
              <a:rPr lang="en-US" dirty="0">
                <a:latin typeface="Times New Roman" panose="02020603050405020304" pitchFamily="18" charset="0"/>
                <a:cs typeface="Times New Roman" panose="02020603050405020304" pitchFamily="18" charset="0"/>
              </a:rPr>
              <a:t>Global warming leads to increased levels of pollen-producing ragweed that causes allergies, asthma and other infections. </a:t>
            </a:r>
          </a:p>
        </p:txBody>
      </p:sp>
    </p:spTree>
    <p:extLst>
      <p:ext uri="{BB962C8B-B14F-4D97-AF65-F5344CB8AC3E}">
        <p14:creationId xmlns:p14="http://schemas.microsoft.com/office/powerpoint/2010/main" val="300726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4D7B-0262-4795-A17C-2CF5C4F28E5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Statistics.</a:t>
            </a:r>
          </a:p>
        </p:txBody>
      </p:sp>
      <p:sp>
        <p:nvSpPr>
          <p:cNvPr id="7" name="Content Placeholder 6">
            <a:extLst>
              <a:ext uri="{FF2B5EF4-FFF2-40B4-BE49-F238E27FC236}">
                <a16:creationId xmlns:a16="http://schemas.microsoft.com/office/drawing/2014/main" id="{5DA4D1A3-305E-439C-9D2C-28BF892794E5}"/>
              </a:ext>
            </a:extLst>
          </p:cNvPr>
          <p:cNvSpPr>
            <a:spLocks noGrp="1"/>
          </p:cNvSpPr>
          <p:nvPr>
            <p:ph idx="1"/>
          </p:nvPr>
        </p:nvSpPr>
        <p:spPr>
          <a:xfrm>
            <a:off x="838200" y="1655184"/>
            <a:ext cx="10515600" cy="5202815"/>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endParaRPr lang="en-US" sz="1050" dirty="0"/>
          </a:p>
          <a:p>
            <a:pPr marL="0" indent="0" algn="ctr">
              <a:buNone/>
            </a:pPr>
            <a:endParaRPr lang="en-US" sz="1050" dirty="0"/>
          </a:p>
          <a:p>
            <a:pPr marL="0" indent="0" algn="ctr">
              <a:buNone/>
            </a:pPr>
            <a:endParaRPr lang="en-US" sz="1050" dirty="0"/>
          </a:p>
          <a:p>
            <a:pPr marL="0" indent="0" algn="ctr">
              <a:buNone/>
            </a:pPr>
            <a:endParaRPr lang="en-US" sz="1050" dirty="0"/>
          </a:p>
          <a:p>
            <a:pPr marL="0" indent="0" algn="ctr">
              <a:buNone/>
            </a:pPr>
            <a:r>
              <a:rPr lang="en-US" sz="1050" dirty="0"/>
              <a:t>Image link: </a:t>
            </a:r>
            <a:r>
              <a:rPr lang="en-US" sz="1050" dirty="0">
                <a:hlinkClick r:id="rId2"/>
              </a:rPr>
              <a:t>global warming statistics worldwide</a:t>
            </a:r>
            <a:endParaRPr lang="en-US" sz="1050" dirty="0"/>
          </a:p>
          <a:p>
            <a:pPr marL="0" indent="0">
              <a:buNone/>
            </a:pPr>
            <a:endParaRPr lang="en-US" dirty="0"/>
          </a:p>
        </p:txBody>
      </p:sp>
      <p:pic>
        <p:nvPicPr>
          <p:cNvPr id="8" name="Content Placeholder 4">
            <a:extLst>
              <a:ext uri="{FF2B5EF4-FFF2-40B4-BE49-F238E27FC236}">
                <a16:creationId xmlns:a16="http://schemas.microsoft.com/office/drawing/2014/main" id="{247CACF8-83AD-4C2A-96EC-2C694A845BA3}"/>
              </a:ext>
            </a:extLst>
          </p:cNvPr>
          <p:cNvPicPr>
            <a:picLocks noChangeAspect="1"/>
          </p:cNvPicPr>
          <p:nvPr/>
        </p:nvPicPr>
        <p:blipFill rotWithShape="1">
          <a:blip r:embed="rId3"/>
          <a:srcRect l="507" t="6379"/>
          <a:stretch/>
        </p:blipFill>
        <p:spPr>
          <a:xfrm>
            <a:off x="2920621" y="1803407"/>
            <a:ext cx="6018663" cy="3996892"/>
          </a:xfrm>
          <a:prstGeom prst="rect">
            <a:avLst/>
          </a:prstGeom>
        </p:spPr>
      </p:pic>
    </p:spTree>
    <p:extLst>
      <p:ext uri="{BB962C8B-B14F-4D97-AF65-F5344CB8AC3E}">
        <p14:creationId xmlns:p14="http://schemas.microsoft.com/office/powerpoint/2010/main" val="2523580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616C-8CEF-4EEC-9819-30C699ECB9E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GLOBALIZATION.</a:t>
            </a:r>
          </a:p>
        </p:txBody>
      </p:sp>
      <p:sp>
        <p:nvSpPr>
          <p:cNvPr id="3" name="Content Placeholder 2">
            <a:extLst>
              <a:ext uri="{FF2B5EF4-FFF2-40B4-BE49-F238E27FC236}">
                <a16:creationId xmlns:a16="http://schemas.microsoft.com/office/drawing/2014/main" id="{B87ED270-FD95-4914-970A-8D31078843D9}"/>
              </a:ext>
            </a:extLst>
          </p:cNvPr>
          <p:cNvSpPr>
            <a:spLocks noGrp="1"/>
          </p:cNvSpPr>
          <p:nvPr>
            <p:ph idx="1"/>
          </p:nvPr>
        </p:nvSpPr>
        <p:spPr>
          <a:xfrm>
            <a:off x="838200" y="2265528"/>
            <a:ext cx="10515600" cy="4026089"/>
          </a:xfrm>
        </p:spPr>
        <p:txBody>
          <a:bodyPr>
            <a:normAutofit lnSpcReduction="10000"/>
          </a:bodyPr>
          <a:lstStyle/>
          <a:p>
            <a:pPr algn="ctr"/>
            <a:r>
              <a:rPr lang="en-US" sz="3200" dirty="0">
                <a:latin typeface="Times New Roman" panose="02020603050405020304" pitchFamily="18" charset="0"/>
                <a:cs typeface="Times New Roman" panose="02020603050405020304" pitchFamily="18" charset="0"/>
              </a:rPr>
              <a:t>Globalization has enabled us to have faster access to technology, improved communication, better production of goods and services and advanced innovation.</a:t>
            </a:r>
          </a:p>
          <a:p>
            <a:pPr algn="ctr"/>
            <a:r>
              <a:rPr lang="en-US" sz="3200" dirty="0">
                <a:latin typeface="Times New Roman" panose="02020603050405020304" pitchFamily="18" charset="0"/>
                <a:cs typeface="Times New Roman" panose="02020603050405020304" pitchFamily="18" charset="0"/>
              </a:rPr>
              <a:t>It ushered a new era of economic prosperity and has opened bigger channels of development.</a:t>
            </a:r>
          </a:p>
          <a:p>
            <a:pPr algn="ctr"/>
            <a:r>
              <a:rPr lang="en-US" sz="3200" dirty="0">
                <a:latin typeface="Times New Roman" panose="02020603050405020304" pitchFamily="18" charset="0"/>
                <a:cs typeface="Times New Roman" panose="02020603050405020304" pitchFamily="18" charset="0"/>
              </a:rPr>
              <a:t>However, increase in consumption of products leads to an increased demand in production thus straining the resources of the environment. </a:t>
            </a:r>
          </a:p>
        </p:txBody>
      </p:sp>
    </p:spTree>
    <p:extLst>
      <p:ext uri="{BB962C8B-B14F-4D97-AF65-F5344CB8AC3E}">
        <p14:creationId xmlns:p14="http://schemas.microsoft.com/office/powerpoint/2010/main" val="158363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1AFC7-0D36-4B38-B221-CEA863FD6F9D}"/>
              </a:ext>
            </a:extLst>
          </p:cNvPr>
          <p:cNvSpPr>
            <a:spLocks noGrp="1"/>
          </p:cNvSpPr>
          <p:nvPr>
            <p:ph type="title"/>
          </p:nvPr>
        </p:nvSpPr>
        <p:spPr>
          <a:xfrm>
            <a:off x="838200" y="1009933"/>
            <a:ext cx="10515600" cy="1337481"/>
          </a:xfrm>
        </p:spPr>
        <p:txBody>
          <a:bodyPr/>
          <a:lstStyle/>
          <a:p>
            <a:pPr algn="ctr"/>
            <a:r>
              <a:rPr lang="en-US" b="1" dirty="0">
                <a:latin typeface="Times New Roman" panose="02020603050405020304" pitchFamily="18" charset="0"/>
                <a:cs typeface="Times New Roman" panose="02020603050405020304" pitchFamily="18" charset="0"/>
              </a:rPr>
              <a:t>Nations affected by globalization.</a:t>
            </a:r>
          </a:p>
        </p:txBody>
      </p:sp>
      <p:sp>
        <p:nvSpPr>
          <p:cNvPr id="8" name="Content Placeholder 7">
            <a:extLst>
              <a:ext uri="{FF2B5EF4-FFF2-40B4-BE49-F238E27FC236}">
                <a16:creationId xmlns:a16="http://schemas.microsoft.com/office/drawing/2014/main" id="{E73D2391-37B7-4611-B634-0580C26EFFEF}"/>
              </a:ext>
            </a:extLst>
          </p:cNvPr>
          <p:cNvSpPr>
            <a:spLocks noGrp="1"/>
          </p:cNvSpPr>
          <p:nvPr>
            <p:ph sz="half" idx="1"/>
          </p:nvPr>
        </p:nvSpPr>
        <p:spPr>
          <a:xfrm>
            <a:off x="838200" y="2729551"/>
            <a:ext cx="5181600" cy="3447411"/>
          </a:xfrm>
        </p:spPr>
        <p:txBody>
          <a:bodyPr/>
          <a:lstStyle/>
          <a:p>
            <a:pPr algn="ctr"/>
            <a:r>
              <a:rPr lang="en-US" dirty="0">
                <a:latin typeface="Times New Roman" panose="02020603050405020304" pitchFamily="18" charset="0"/>
                <a:cs typeface="Times New Roman" panose="02020603050405020304" pitchFamily="18" charset="0"/>
              </a:rPr>
              <a:t>India</a:t>
            </a:r>
          </a:p>
          <a:p>
            <a:pPr algn="ctr"/>
            <a:r>
              <a:rPr lang="en-US" dirty="0">
                <a:latin typeface="Times New Roman" panose="02020603050405020304" pitchFamily="18" charset="0"/>
                <a:cs typeface="Times New Roman" panose="02020603050405020304" pitchFamily="18" charset="0"/>
              </a:rPr>
              <a:t>China</a:t>
            </a:r>
          </a:p>
          <a:p>
            <a:pPr algn="ctr"/>
            <a:r>
              <a:rPr lang="en-US" dirty="0">
                <a:latin typeface="Times New Roman" panose="02020603050405020304" pitchFamily="18" charset="0"/>
                <a:cs typeface="Times New Roman" panose="02020603050405020304" pitchFamily="18" charset="0"/>
              </a:rPr>
              <a:t>Iraq</a:t>
            </a:r>
          </a:p>
          <a:p>
            <a:pPr algn="ctr"/>
            <a:r>
              <a:rPr lang="en-US" dirty="0">
                <a:latin typeface="Times New Roman" panose="02020603050405020304" pitchFamily="18" charset="0"/>
                <a:cs typeface="Times New Roman" panose="02020603050405020304" pitchFamily="18" charset="0"/>
              </a:rPr>
              <a:t>Syria</a:t>
            </a:r>
          </a:p>
          <a:p>
            <a:pPr algn="ctr"/>
            <a:r>
              <a:rPr lang="en-US" dirty="0">
                <a:latin typeface="Times New Roman" panose="02020603050405020304" pitchFamily="18" charset="0"/>
                <a:cs typeface="Times New Roman" panose="02020603050405020304" pitchFamily="18" charset="0"/>
              </a:rPr>
              <a:t>Lebanon</a:t>
            </a:r>
          </a:p>
        </p:txBody>
      </p:sp>
      <p:sp>
        <p:nvSpPr>
          <p:cNvPr id="9" name="Content Placeholder 8">
            <a:extLst>
              <a:ext uri="{FF2B5EF4-FFF2-40B4-BE49-F238E27FC236}">
                <a16:creationId xmlns:a16="http://schemas.microsoft.com/office/drawing/2014/main" id="{122AD7BC-432C-4962-A35B-CFA1D883F139}"/>
              </a:ext>
            </a:extLst>
          </p:cNvPr>
          <p:cNvSpPr>
            <a:spLocks noGrp="1"/>
          </p:cNvSpPr>
          <p:nvPr>
            <p:ph sz="half" idx="2"/>
          </p:nvPr>
        </p:nvSpPr>
        <p:spPr>
          <a:xfrm>
            <a:off x="6172200" y="2729551"/>
            <a:ext cx="5181600" cy="3447412"/>
          </a:xfrm>
        </p:spPr>
        <p:txBody>
          <a:bodyPr/>
          <a:lstStyle/>
          <a:p>
            <a:pPr algn="ctr"/>
            <a:r>
              <a:rPr lang="en-US" dirty="0">
                <a:latin typeface="Times New Roman" panose="02020603050405020304" pitchFamily="18" charset="0"/>
                <a:cs typeface="Times New Roman" panose="02020603050405020304" pitchFamily="18" charset="0"/>
              </a:rPr>
              <a:t>Jordan </a:t>
            </a:r>
          </a:p>
          <a:p>
            <a:pPr algn="ctr"/>
            <a:r>
              <a:rPr lang="en-US" dirty="0">
                <a:latin typeface="Times New Roman" panose="02020603050405020304" pitchFamily="18" charset="0"/>
                <a:cs typeface="Times New Roman" panose="02020603050405020304" pitchFamily="18" charset="0"/>
              </a:rPr>
              <a:t>South Africa</a:t>
            </a:r>
          </a:p>
          <a:p>
            <a:pPr algn="ctr"/>
            <a:r>
              <a:rPr lang="en-US" dirty="0">
                <a:latin typeface="Times New Roman" panose="02020603050405020304" pitchFamily="18" charset="0"/>
                <a:cs typeface="Times New Roman" panose="02020603050405020304" pitchFamily="18" charset="0"/>
              </a:rPr>
              <a:t>Russia </a:t>
            </a:r>
          </a:p>
          <a:p>
            <a:pPr algn="ctr"/>
            <a:r>
              <a:rPr lang="en-US" dirty="0">
                <a:latin typeface="Times New Roman" panose="02020603050405020304" pitchFamily="18" charset="0"/>
                <a:cs typeface="Times New Roman" panose="02020603050405020304" pitchFamily="18" charset="0"/>
              </a:rPr>
              <a:t>Iran</a:t>
            </a:r>
          </a:p>
          <a:p>
            <a:pPr algn="ctr"/>
            <a:r>
              <a:rPr lang="en-US" dirty="0">
                <a:latin typeface="Times New Roman" panose="02020603050405020304" pitchFamily="18" charset="0"/>
                <a:cs typeface="Times New Roman" panose="02020603050405020304" pitchFamily="18" charset="0"/>
              </a:rPr>
              <a:t>USA</a:t>
            </a:r>
          </a:p>
          <a:p>
            <a:pPr algn="ct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2029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56A7-B1E6-4211-9B7B-F683DA824590}"/>
              </a:ext>
            </a:extLst>
          </p:cNvPr>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Environmental effects of globalization to the population.</a:t>
            </a:r>
            <a:endParaRPr lang="en-US" dirty="0"/>
          </a:p>
        </p:txBody>
      </p:sp>
      <p:sp>
        <p:nvSpPr>
          <p:cNvPr id="5" name="Content Placeholder 4">
            <a:extLst>
              <a:ext uri="{FF2B5EF4-FFF2-40B4-BE49-F238E27FC236}">
                <a16:creationId xmlns:a16="http://schemas.microsoft.com/office/drawing/2014/main" id="{18B10D2D-D643-4B82-B955-A7588294F63F}"/>
              </a:ext>
            </a:extLst>
          </p:cNvPr>
          <p:cNvSpPr>
            <a:spLocks noGrp="1"/>
          </p:cNvSpPr>
          <p:nvPr>
            <p:ph idx="1"/>
          </p:nvPr>
        </p:nvSpPr>
        <p:spPr>
          <a:xfrm>
            <a:off x="191069" y="1825625"/>
            <a:ext cx="11764370" cy="4351338"/>
          </a:xfrm>
        </p:spPr>
        <p:txBody>
          <a:bodyPr>
            <a:noAutofit/>
          </a:bodyPr>
          <a:lstStyle/>
          <a:p>
            <a:pPr algn="ctr"/>
            <a:r>
              <a:rPr lang="en-US" sz="3200" dirty="0">
                <a:latin typeface="Times New Roman" panose="02020603050405020304" pitchFamily="18" charset="0"/>
                <a:cs typeface="Times New Roman" panose="02020603050405020304" pitchFamily="18" charset="0"/>
              </a:rPr>
              <a:t>Industrialization leads to accumulation of greenhouse gases that cause problems to indigenous people and leads to global warming. </a:t>
            </a:r>
          </a:p>
          <a:p>
            <a:pPr algn="ctr"/>
            <a:r>
              <a:rPr lang="en-US" sz="3200" dirty="0">
                <a:latin typeface="Times New Roman" panose="02020603050405020304" pitchFamily="18" charset="0"/>
                <a:cs typeface="Times New Roman" panose="02020603050405020304" pitchFamily="18" charset="0"/>
              </a:rPr>
              <a:t>It also leads to damage of plants because it interferes with their genetic make up thus putting pressure on the available land resources.</a:t>
            </a:r>
          </a:p>
          <a:p>
            <a:pPr algn="ctr"/>
            <a:r>
              <a:rPr lang="en-US" sz="3200" dirty="0">
                <a:latin typeface="Times New Roman" panose="02020603050405020304" pitchFamily="18" charset="0"/>
                <a:cs typeface="Times New Roman" panose="02020603050405020304" pitchFamily="18" charset="0"/>
              </a:rPr>
              <a:t>Cutting down of forest to set up industries may lead to increased levels of deforestation that causes global warming while the industries may increase the levels of acid rains.</a:t>
            </a:r>
          </a:p>
        </p:txBody>
      </p:sp>
    </p:spTree>
    <p:extLst>
      <p:ext uri="{BB962C8B-B14F-4D97-AF65-F5344CB8AC3E}">
        <p14:creationId xmlns:p14="http://schemas.microsoft.com/office/powerpoint/2010/main" val="185803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277642-70BA-436E-A697-3A9B49FA28E6}"/>
              </a:ext>
            </a:extLst>
          </p:cNvPr>
          <p:cNvSpPr>
            <a:spLocks noGrp="1"/>
          </p:cNvSpPr>
          <p:nvPr>
            <p:ph type="title"/>
          </p:nvPr>
        </p:nvSpPr>
        <p:spPr>
          <a:xfrm>
            <a:off x="838200" y="365125"/>
            <a:ext cx="10515600" cy="767639"/>
          </a:xfrm>
        </p:spPr>
        <p:txBody>
          <a:bodyPr/>
          <a:lstStyle/>
          <a:p>
            <a:pPr algn="ctr"/>
            <a:r>
              <a:rPr lang="en-US" b="1" dirty="0">
                <a:latin typeface="Times New Roman" panose="02020603050405020304" pitchFamily="18" charset="0"/>
                <a:cs typeface="Times New Roman" panose="02020603050405020304" pitchFamily="18" charset="0"/>
              </a:rPr>
              <a:t>Statistics.</a:t>
            </a:r>
          </a:p>
        </p:txBody>
      </p:sp>
      <p:sp>
        <p:nvSpPr>
          <p:cNvPr id="6" name="Content Placeholder 5">
            <a:extLst>
              <a:ext uri="{FF2B5EF4-FFF2-40B4-BE49-F238E27FC236}">
                <a16:creationId xmlns:a16="http://schemas.microsoft.com/office/drawing/2014/main" id="{DC4FE2F0-3850-4B5A-A9AF-FDBABA6C8C05}"/>
              </a:ext>
            </a:extLst>
          </p:cNvPr>
          <p:cNvSpPr>
            <a:spLocks noGrp="1"/>
          </p:cNvSpPr>
          <p:nvPr>
            <p:ph idx="1"/>
          </p:nvPr>
        </p:nvSpPr>
        <p:spPr>
          <a:xfrm>
            <a:off x="838200" y="1825624"/>
            <a:ext cx="10515600" cy="5032375"/>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sz="1700" dirty="0"/>
              <a:t>Image link: </a:t>
            </a:r>
            <a:r>
              <a:rPr lang="en-US" sz="1700" dirty="0">
                <a:hlinkClick r:id="rId2"/>
              </a:rPr>
              <a:t>globalization and the environment</a:t>
            </a:r>
            <a:endParaRPr lang="en-US" dirty="0"/>
          </a:p>
        </p:txBody>
      </p:sp>
      <p:pic>
        <p:nvPicPr>
          <p:cNvPr id="3" name="Picture 2">
            <a:extLst>
              <a:ext uri="{FF2B5EF4-FFF2-40B4-BE49-F238E27FC236}">
                <a16:creationId xmlns:a16="http://schemas.microsoft.com/office/drawing/2014/main" id="{CD6401E0-B990-45EE-8ACC-26B0C02880D4}"/>
              </a:ext>
            </a:extLst>
          </p:cNvPr>
          <p:cNvPicPr>
            <a:picLocks noChangeAspect="1"/>
          </p:cNvPicPr>
          <p:nvPr/>
        </p:nvPicPr>
        <p:blipFill>
          <a:blip r:embed="rId3"/>
          <a:stretch>
            <a:fillRect/>
          </a:stretch>
        </p:blipFill>
        <p:spPr>
          <a:xfrm>
            <a:off x="3705225" y="1825624"/>
            <a:ext cx="4781550" cy="3698876"/>
          </a:xfrm>
          <a:prstGeom prst="rect">
            <a:avLst/>
          </a:prstGeom>
        </p:spPr>
      </p:pic>
    </p:spTree>
    <p:extLst>
      <p:ext uri="{BB962C8B-B14F-4D97-AF65-F5344CB8AC3E}">
        <p14:creationId xmlns:p14="http://schemas.microsoft.com/office/powerpoint/2010/main" val="1269136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8D41-11C8-4D64-9148-48D05F188D3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CIVIL WAR.</a:t>
            </a:r>
          </a:p>
        </p:txBody>
      </p:sp>
      <p:sp>
        <p:nvSpPr>
          <p:cNvPr id="3" name="Content Placeholder 2">
            <a:extLst>
              <a:ext uri="{FF2B5EF4-FFF2-40B4-BE49-F238E27FC236}">
                <a16:creationId xmlns:a16="http://schemas.microsoft.com/office/drawing/2014/main" id="{D1686AC2-C871-4D1E-B312-10E18685C7E9}"/>
              </a:ext>
            </a:extLst>
          </p:cNvPr>
          <p:cNvSpPr>
            <a:spLocks noGrp="1"/>
          </p:cNvSpPr>
          <p:nvPr>
            <p:ph idx="1"/>
          </p:nvPr>
        </p:nvSpPr>
        <p:spPr/>
        <p:txBody>
          <a:bodyPr>
            <a:normAutofit fontScale="92500" lnSpcReduction="20000"/>
          </a:bodyPr>
          <a:lstStyle/>
          <a:p>
            <a:pPr algn="ctr"/>
            <a:r>
              <a:rPr lang="en-US" sz="3600" dirty="0">
                <a:latin typeface="Times New Roman" panose="02020603050405020304" pitchFamily="18" charset="0"/>
                <a:cs typeface="Times New Roman" panose="02020603050405020304" pitchFamily="18" charset="0"/>
              </a:rPr>
              <a:t>Military activities and equipment used during this can produce a lot of greenhouse gases that contribute to climate change through globalization and pollution, and causes depletion of natural resources.</a:t>
            </a:r>
          </a:p>
          <a:p>
            <a:pPr algn="ctr"/>
            <a:r>
              <a:rPr lang="en-US" sz="3600" dirty="0">
                <a:latin typeface="Times New Roman" panose="02020603050405020304" pitchFamily="18" charset="0"/>
                <a:cs typeface="Times New Roman" panose="02020603050405020304" pitchFamily="18" charset="0"/>
              </a:rPr>
              <a:t>Some civil war may last over  a decade and fought at a high intensity. Therefore, these wars may require huge quantities of fuel, leading to huge emissions of carbon dioxide. </a:t>
            </a:r>
          </a:p>
          <a:p>
            <a:endParaRPr lang="en-US" dirty="0"/>
          </a:p>
          <a:p>
            <a:endParaRPr lang="en-US" dirty="0"/>
          </a:p>
        </p:txBody>
      </p:sp>
    </p:spTree>
    <p:extLst>
      <p:ext uri="{BB962C8B-B14F-4D97-AF65-F5344CB8AC3E}">
        <p14:creationId xmlns:p14="http://schemas.microsoft.com/office/powerpoint/2010/main" val="798564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7D329-5684-4C37-AB1C-8A9EE1BE9C2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Nations affected by the civil war.</a:t>
            </a:r>
          </a:p>
        </p:txBody>
      </p:sp>
      <p:sp>
        <p:nvSpPr>
          <p:cNvPr id="4" name="Content Placeholder 3">
            <a:extLst>
              <a:ext uri="{FF2B5EF4-FFF2-40B4-BE49-F238E27FC236}">
                <a16:creationId xmlns:a16="http://schemas.microsoft.com/office/drawing/2014/main" id="{A8381235-FFA0-4345-B1FE-69468C3A362E}"/>
              </a:ext>
            </a:extLst>
          </p:cNvPr>
          <p:cNvSpPr>
            <a:spLocks noGrp="1"/>
          </p:cNvSpPr>
          <p:nvPr>
            <p:ph sz="half" idx="1"/>
          </p:nvPr>
        </p:nvSpPr>
        <p:spPr>
          <a:xfrm>
            <a:off x="838200" y="1825625"/>
            <a:ext cx="5181600" cy="3469706"/>
          </a:xfrm>
        </p:spPr>
        <p:txBody>
          <a:bodyPr>
            <a:normAutofit lnSpcReduction="10000"/>
          </a:bodyPr>
          <a:lstStyle/>
          <a:p>
            <a:pPr algn="ctr"/>
            <a:r>
              <a:rPr lang="en-US" sz="3200" dirty="0">
                <a:latin typeface="Times New Roman" panose="02020603050405020304" pitchFamily="18" charset="0"/>
                <a:cs typeface="Times New Roman" panose="02020603050405020304" pitchFamily="18" charset="0"/>
              </a:rPr>
              <a:t>Indonesia</a:t>
            </a:r>
          </a:p>
          <a:p>
            <a:pPr algn="ctr"/>
            <a:r>
              <a:rPr lang="en-US" sz="3200" dirty="0">
                <a:latin typeface="Times New Roman" panose="02020603050405020304" pitchFamily="18" charset="0"/>
                <a:cs typeface="Times New Roman" panose="02020603050405020304" pitchFamily="18" charset="0"/>
              </a:rPr>
              <a:t>Congo</a:t>
            </a:r>
          </a:p>
          <a:p>
            <a:pPr algn="ctr"/>
            <a:r>
              <a:rPr lang="en-US" sz="3200" dirty="0">
                <a:latin typeface="Times New Roman" panose="02020603050405020304" pitchFamily="18" charset="0"/>
                <a:cs typeface="Times New Roman" panose="02020603050405020304" pitchFamily="18" charset="0"/>
              </a:rPr>
              <a:t>Syria</a:t>
            </a:r>
          </a:p>
          <a:p>
            <a:pPr algn="ctr"/>
            <a:r>
              <a:rPr lang="en-US" sz="3200" dirty="0">
                <a:latin typeface="Times New Roman" panose="02020603050405020304" pitchFamily="18" charset="0"/>
                <a:cs typeface="Times New Roman" panose="02020603050405020304" pitchFamily="18" charset="0"/>
              </a:rPr>
              <a:t>Burundi</a:t>
            </a:r>
          </a:p>
          <a:p>
            <a:pPr algn="ctr"/>
            <a:r>
              <a:rPr lang="en-US" sz="3200" dirty="0">
                <a:latin typeface="Times New Roman" panose="02020603050405020304" pitchFamily="18" charset="0"/>
                <a:cs typeface="Times New Roman" panose="02020603050405020304" pitchFamily="18" charset="0"/>
              </a:rPr>
              <a:t>Sierra Leone.</a:t>
            </a:r>
          </a:p>
          <a:p>
            <a:endParaRPr lang="en-US" dirty="0"/>
          </a:p>
        </p:txBody>
      </p:sp>
      <p:sp>
        <p:nvSpPr>
          <p:cNvPr id="5" name="Content Placeholder 4">
            <a:extLst>
              <a:ext uri="{FF2B5EF4-FFF2-40B4-BE49-F238E27FC236}">
                <a16:creationId xmlns:a16="http://schemas.microsoft.com/office/drawing/2014/main" id="{653A57B5-4E9E-43F8-A7D0-BBEFE5F80B93}"/>
              </a:ext>
            </a:extLst>
          </p:cNvPr>
          <p:cNvSpPr>
            <a:spLocks noGrp="1"/>
          </p:cNvSpPr>
          <p:nvPr>
            <p:ph sz="half" idx="2"/>
          </p:nvPr>
        </p:nvSpPr>
        <p:spPr>
          <a:xfrm>
            <a:off x="6172200" y="1825625"/>
            <a:ext cx="5181600" cy="3019330"/>
          </a:xfrm>
        </p:spPr>
        <p:txBody>
          <a:bodyPr>
            <a:normAutofit lnSpcReduction="10000"/>
          </a:bodyPr>
          <a:lstStyle/>
          <a:p>
            <a:pPr algn="ctr"/>
            <a:r>
              <a:rPr lang="en-US" sz="3200" dirty="0">
                <a:latin typeface="Times New Roman" panose="02020603050405020304" pitchFamily="18" charset="0"/>
                <a:cs typeface="Times New Roman" panose="02020603050405020304" pitchFamily="18" charset="0"/>
              </a:rPr>
              <a:t>China</a:t>
            </a:r>
          </a:p>
          <a:p>
            <a:pPr algn="ctr"/>
            <a:r>
              <a:rPr lang="en-US" sz="3200" dirty="0">
                <a:latin typeface="Times New Roman" panose="02020603050405020304" pitchFamily="18" charset="0"/>
                <a:cs typeface="Times New Roman" panose="02020603050405020304" pitchFamily="18" charset="0"/>
              </a:rPr>
              <a:t>Sudan</a:t>
            </a:r>
          </a:p>
          <a:p>
            <a:pPr algn="ctr"/>
            <a:r>
              <a:rPr lang="en-US" sz="3200" dirty="0">
                <a:latin typeface="Times New Roman" panose="02020603050405020304" pitchFamily="18" charset="0"/>
                <a:cs typeface="Times New Roman" panose="02020603050405020304" pitchFamily="18" charset="0"/>
              </a:rPr>
              <a:t>Egypt</a:t>
            </a:r>
          </a:p>
          <a:p>
            <a:pPr algn="ctr"/>
            <a:r>
              <a:rPr lang="en-US" sz="3200" dirty="0">
                <a:latin typeface="Times New Roman" panose="02020603050405020304" pitchFamily="18" charset="0"/>
                <a:cs typeface="Times New Roman" panose="02020603050405020304" pitchFamily="18" charset="0"/>
              </a:rPr>
              <a:t>Philippines</a:t>
            </a:r>
          </a:p>
          <a:p>
            <a:pPr algn="ctr"/>
            <a:r>
              <a:rPr lang="en-US" sz="3200" dirty="0">
                <a:latin typeface="Times New Roman" panose="02020603050405020304" pitchFamily="18" charset="0"/>
                <a:cs typeface="Times New Roman" panose="02020603050405020304" pitchFamily="18" charset="0"/>
              </a:rPr>
              <a:t>Colombia</a:t>
            </a:r>
          </a:p>
        </p:txBody>
      </p:sp>
    </p:spTree>
    <p:extLst>
      <p:ext uri="{BB962C8B-B14F-4D97-AF65-F5344CB8AC3E}">
        <p14:creationId xmlns:p14="http://schemas.microsoft.com/office/powerpoint/2010/main" val="3185444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AB78-E2AB-4A7C-9FAE-3F05CFA542C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Environmental effects of the civil war</a:t>
            </a:r>
            <a:r>
              <a:rPr lang="en-US" dirty="0"/>
              <a:t>.</a:t>
            </a:r>
          </a:p>
        </p:txBody>
      </p:sp>
      <p:sp>
        <p:nvSpPr>
          <p:cNvPr id="5" name="Content Placeholder 4">
            <a:extLst>
              <a:ext uri="{FF2B5EF4-FFF2-40B4-BE49-F238E27FC236}">
                <a16:creationId xmlns:a16="http://schemas.microsoft.com/office/drawing/2014/main" id="{E2B8039A-B4C7-4B71-BDB6-9E8C325FC823}"/>
              </a:ext>
            </a:extLst>
          </p:cNvPr>
          <p:cNvSpPr>
            <a:spLocks noGrp="1"/>
          </p:cNvSpPr>
          <p:nvPr>
            <p:ph idx="1"/>
          </p:nvPr>
        </p:nvSpPr>
        <p:spPr/>
        <p:txBody>
          <a:bodyPr>
            <a:normAutofit fontScale="92500" lnSpcReduction="20000"/>
          </a:bodyPr>
          <a:lstStyle/>
          <a:p>
            <a:pPr algn="ctr"/>
            <a:r>
              <a:rPr lang="en-US" sz="3200" dirty="0">
                <a:latin typeface="Times New Roman" panose="02020603050405020304" pitchFamily="18" charset="0"/>
                <a:cs typeface="Times New Roman" panose="02020603050405020304" pitchFamily="18" charset="0"/>
              </a:rPr>
              <a:t>Pollution increases the risk of contracting respiratory diseases such as asthma or lung cancer, accumulation of gases into the atmosphere leading to development of acid rains, Pollution may lead to formation of gases that depletes the ozone layer forming a coat that reflects the harmful ultraviolet rays risking both human and animal life.</a:t>
            </a:r>
          </a:p>
          <a:p>
            <a:pPr algn="ctr"/>
            <a:r>
              <a:rPr lang="en-US" sz="3200" dirty="0">
                <a:latin typeface="Times New Roman" panose="02020603050405020304" pitchFamily="18" charset="0"/>
                <a:cs typeface="Times New Roman" panose="02020603050405020304" pitchFamily="18" charset="0"/>
              </a:rPr>
              <a:t>Destruction of forests, disruption of waterways and wastage of natural resources led to increased droughts, drainage of healthy lands and poverty.</a:t>
            </a:r>
          </a:p>
          <a:p>
            <a:endParaRPr lang="en-US" dirty="0"/>
          </a:p>
        </p:txBody>
      </p:sp>
    </p:spTree>
    <p:extLst>
      <p:ext uri="{BB962C8B-B14F-4D97-AF65-F5344CB8AC3E}">
        <p14:creationId xmlns:p14="http://schemas.microsoft.com/office/powerpoint/2010/main" val="551236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D2CF-EA38-499B-9346-F697BDCD79F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Statistics.</a:t>
            </a:r>
          </a:p>
        </p:txBody>
      </p:sp>
      <p:sp>
        <p:nvSpPr>
          <p:cNvPr id="3" name="Content Placeholder 2">
            <a:extLst>
              <a:ext uri="{FF2B5EF4-FFF2-40B4-BE49-F238E27FC236}">
                <a16:creationId xmlns:a16="http://schemas.microsoft.com/office/drawing/2014/main" id="{8DCB6D61-D830-43B7-9CEA-F91080D9457B}"/>
              </a:ext>
            </a:extLst>
          </p:cNvPr>
          <p:cNvSpPr>
            <a:spLocks noGrp="1"/>
          </p:cNvSpPr>
          <p:nvPr>
            <p:ph sz="half" idx="1"/>
          </p:nvPr>
        </p:nvSpPr>
        <p:spPr/>
        <p:txBody>
          <a:bodyPr>
            <a:normAutofit fontScale="40000" lnSpcReduction="2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dirty="0"/>
              <a:t>Image link: </a:t>
            </a:r>
            <a:r>
              <a:rPr lang="en-US" dirty="0">
                <a:hlinkClick r:id="rId2"/>
              </a:rPr>
              <a:t>civil war and the environment</a:t>
            </a:r>
            <a:endParaRPr lang="en-US" dirty="0"/>
          </a:p>
        </p:txBody>
      </p:sp>
      <p:pic>
        <p:nvPicPr>
          <p:cNvPr id="13" name="Content Placeholder 12">
            <a:extLst>
              <a:ext uri="{FF2B5EF4-FFF2-40B4-BE49-F238E27FC236}">
                <a16:creationId xmlns:a16="http://schemas.microsoft.com/office/drawing/2014/main" id="{A47F54B7-CCED-4185-8A39-A24E2DFC49E9}"/>
              </a:ext>
            </a:extLst>
          </p:cNvPr>
          <p:cNvPicPr>
            <a:picLocks noGrp="1" noChangeAspect="1"/>
          </p:cNvPicPr>
          <p:nvPr>
            <p:ph sz="half" idx="2"/>
          </p:nvPr>
        </p:nvPicPr>
        <p:blipFill>
          <a:blip r:embed="rId3"/>
          <a:stretch>
            <a:fillRect/>
          </a:stretch>
        </p:blipFill>
        <p:spPr>
          <a:xfrm>
            <a:off x="6172202" y="1859568"/>
            <a:ext cx="4591047" cy="3795266"/>
          </a:xfrm>
        </p:spPr>
      </p:pic>
      <p:pic>
        <p:nvPicPr>
          <p:cNvPr id="11" name="Picture 10">
            <a:extLst>
              <a:ext uri="{FF2B5EF4-FFF2-40B4-BE49-F238E27FC236}">
                <a16:creationId xmlns:a16="http://schemas.microsoft.com/office/drawing/2014/main" id="{04C29D95-82F3-4C2F-A3B4-5E1C375D13EB}"/>
              </a:ext>
            </a:extLst>
          </p:cNvPr>
          <p:cNvPicPr>
            <a:picLocks noChangeAspect="1"/>
          </p:cNvPicPr>
          <p:nvPr/>
        </p:nvPicPr>
        <p:blipFill>
          <a:blip r:embed="rId4"/>
          <a:stretch>
            <a:fillRect/>
          </a:stretch>
        </p:blipFill>
        <p:spPr>
          <a:xfrm>
            <a:off x="1428750" y="1851348"/>
            <a:ext cx="4355970" cy="3777927"/>
          </a:xfrm>
          <a:prstGeom prst="rect">
            <a:avLst/>
          </a:prstGeom>
        </p:spPr>
      </p:pic>
    </p:spTree>
    <p:extLst>
      <p:ext uri="{BB962C8B-B14F-4D97-AF65-F5344CB8AC3E}">
        <p14:creationId xmlns:p14="http://schemas.microsoft.com/office/powerpoint/2010/main" val="2679303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E494F-7A09-49E0-A0CB-A9EDFAC5D01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55111F35-155E-407E-AF1D-D1C3408B6315}"/>
              </a:ext>
            </a:extLst>
          </p:cNvPr>
          <p:cNvSpPr>
            <a:spLocks noGrp="1"/>
          </p:cNvSpPr>
          <p:nvPr>
            <p:ph idx="1"/>
          </p:nvPr>
        </p:nvSpPr>
        <p:spPr>
          <a:xfrm>
            <a:off x="838200" y="1825625"/>
            <a:ext cx="10515600" cy="5032375"/>
          </a:xfrm>
        </p:spPr>
        <p:txBody>
          <a:bodyPr>
            <a:normAutofit/>
          </a:bodyPr>
          <a:lstStyle/>
          <a:p>
            <a:pPr algn="ctr"/>
            <a:r>
              <a:rPr lang="en-US" sz="2800" dirty="0">
                <a:latin typeface="Times New Roman" panose="02020603050405020304" pitchFamily="18" charset="0"/>
                <a:cs typeface="Times New Roman" panose="02020603050405020304" pitchFamily="18" charset="0"/>
              </a:rPr>
              <a:t>Global environment faces threat that involve energy sources, globalization, lack of education opportunities, poor health of the entire population, climate change and cultural taboos.</a:t>
            </a:r>
          </a:p>
          <a:p>
            <a:pPr algn="ctr"/>
            <a:r>
              <a:rPr lang="en-US" sz="2800" dirty="0">
                <a:latin typeface="Times New Roman" panose="02020603050405020304" pitchFamily="18" charset="0"/>
                <a:cs typeface="Times New Roman" panose="02020603050405020304" pitchFamily="18" charset="0"/>
              </a:rPr>
              <a:t>Humans play a major role in the increase in these threats. Therefore effective maintenance of climatic changes, globalization and other factors can ensure that global environment is effectively maintained. </a:t>
            </a:r>
          </a:p>
          <a:p>
            <a:pPr algn="ctr"/>
            <a:r>
              <a:rPr lang="en-US" sz="2800" dirty="0">
                <a:latin typeface="Times New Roman" panose="02020603050405020304" pitchFamily="18" charset="0"/>
                <a:cs typeface="Times New Roman" panose="02020603050405020304" pitchFamily="18" charset="0"/>
              </a:rPr>
              <a:t>To reduce the risks of pollution, the population can reduce the utilization of fossil fuels and practice the use of clean energy. For instance, avoid using cars when unnecessary, avoid burning of leaves and trash, and avoid using gas powered lawn and garden equipment. </a:t>
            </a:r>
          </a:p>
          <a:p>
            <a:pPr algn="ct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082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FADE-C710-4C8B-BAF6-2CB389A0BE7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a:t>
            </a:r>
          </a:p>
        </p:txBody>
      </p:sp>
      <p:sp>
        <p:nvSpPr>
          <p:cNvPr id="3" name="Content Placeholder 2">
            <a:extLst>
              <a:ext uri="{FF2B5EF4-FFF2-40B4-BE49-F238E27FC236}">
                <a16:creationId xmlns:a16="http://schemas.microsoft.com/office/drawing/2014/main" id="{3B124319-CD18-4867-BDF0-D30C5E7C69CE}"/>
              </a:ext>
            </a:extLst>
          </p:cNvPr>
          <p:cNvSpPr>
            <a:spLocks noGrp="1"/>
          </p:cNvSpPr>
          <p:nvPr>
            <p:ph idx="1"/>
          </p:nvPr>
        </p:nvSpPr>
        <p:spPr/>
        <p:txBody>
          <a:bodyPr>
            <a:normAutofit/>
          </a:bodyPr>
          <a:lstStyle/>
          <a:p>
            <a:pPr algn="ctr"/>
            <a:r>
              <a:rPr lang="en-US" sz="2400" b="0" i="0" dirty="0" err="1">
                <a:solidFill>
                  <a:schemeClr val="tx1"/>
                </a:solidFill>
                <a:effectLst/>
                <a:latin typeface="Times New Roman" panose="02020603050405020304" pitchFamily="18" charset="0"/>
                <a:cs typeface="Times New Roman" panose="02020603050405020304" pitchFamily="18" charset="0"/>
              </a:rPr>
              <a:t>Tienhaara</a:t>
            </a:r>
            <a:r>
              <a:rPr lang="en-US" sz="2400" b="0" i="0" dirty="0">
                <a:solidFill>
                  <a:schemeClr val="tx1"/>
                </a:solidFill>
                <a:effectLst/>
                <a:latin typeface="Times New Roman" panose="02020603050405020304" pitchFamily="18" charset="0"/>
                <a:cs typeface="Times New Roman" panose="02020603050405020304" pitchFamily="18" charset="0"/>
              </a:rPr>
              <a:t>, K. (2010). A tale of two crises: what the global financial crisis means for the global environmental crisis. </a:t>
            </a:r>
            <a:r>
              <a:rPr lang="en-US" sz="2400" b="0" i="1" dirty="0">
                <a:solidFill>
                  <a:schemeClr val="tx1"/>
                </a:solidFill>
                <a:effectLst/>
                <a:latin typeface="Times New Roman" panose="02020603050405020304" pitchFamily="18" charset="0"/>
                <a:cs typeface="Times New Roman" panose="02020603050405020304" pitchFamily="18" charset="0"/>
              </a:rPr>
              <a:t>Environmental Policy and Governance</a:t>
            </a:r>
            <a:r>
              <a:rPr lang="en-US" sz="2400" b="0" i="0" dirty="0">
                <a:solidFill>
                  <a:schemeClr val="tx1"/>
                </a:solidFill>
                <a:effectLst/>
                <a:latin typeface="Times New Roman" panose="02020603050405020304" pitchFamily="18" charset="0"/>
                <a:cs typeface="Times New Roman" panose="02020603050405020304" pitchFamily="18" charset="0"/>
              </a:rPr>
              <a:t>, </a:t>
            </a:r>
            <a:r>
              <a:rPr lang="en-US" sz="2400" b="0" i="1" dirty="0">
                <a:solidFill>
                  <a:schemeClr val="tx1"/>
                </a:solidFill>
                <a:effectLst/>
                <a:latin typeface="Times New Roman" panose="02020603050405020304" pitchFamily="18" charset="0"/>
                <a:cs typeface="Times New Roman" panose="02020603050405020304" pitchFamily="18" charset="0"/>
              </a:rPr>
              <a:t>20</a:t>
            </a:r>
            <a:r>
              <a:rPr lang="en-US" sz="2400" b="0" i="0" dirty="0">
                <a:solidFill>
                  <a:schemeClr val="tx1"/>
                </a:solidFill>
                <a:effectLst/>
                <a:latin typeface="Times New Roman" panose="02020603050405020304" pitchFamily="18" charset="0"/>
                <a:cs typeface="Times New Roman" panose="02020603050405020304" pitchFamily="18" charset="0"/>
              </a:rPr>
              <a:t>(3), 197-208.</a:t>
            </a:r>
          </a:p>
          <a:p>
            <a:pPr algn="ctr"/>
            <a:r>
              <a:rPr lang="en-US" sz="2400" b="0" i="0" dirty="0">
                <a:solidFill>
                  <a:schemeClr val="tx1"/>
                </a:solidFill>
                <a:effectLst/>
                <a:latin typeface="Times New Roman" panose="02020603050405020304" pitchFamily="18" charset="0"/>
                <a:cs typeface="Times New Roman" panose="02020603050405020304" pitchFamily="18" charset="0"/>
              </a:rPr>
              <a:t>Hamilton, C., </a:t>
            </a:r>
            <a:r>
              <a:rPr lang="en-US" sz="2400" b="0" i="0" dirty="0" err="1">
                <a:solidFill>
                  <a:schemeClr val="tx1"/>
                </a:solidFill>
                <a:effectLst/>
                <a:latin typeface="Times New Roman" panose="02020603050405020304" pitchFamily="18" charset="0"/>
                <a:cs typeface="Times New Roman" panose="02020603050405020304" pitchFamily="18" charset="0"/>
              </a:rPr>
              <a:t>Gemenne</a:t>
            </a:r>
            <a:r>
              <a:rPr lang="en-US" sz="2400" b="0" i="0" dirty="0">
                <a:solidFill>
                  <a:schemeClr val="tx1"/>
                </a:solidFill>
                <a:effectLst/>
                <a:latin typeface="Times New Roman" panose="02020603050405020304" pitchFamily="18" charset="0"/>
                <a:cs typeface="Times New Roman" panose="02020603050405020304" pitchFamily="18" charset="0"/>
              </a:rPr>
              <a:t>, F., &amp; </a:t>
            </a:r>
            <a:r>
              <a:rPr lang="en-US" sz="2400" b="0" i="0" dirty="0" err="1">
                <a:solidFill>
                  <a:schemeClr val="tx1"/>
                </a:solidFill>
                <a:effectLst/>
                <a:latin typeface="Times New Roman" panose="02020603050405020304" pitchFamily="18" charset="0"/>
                <a:cs typeface="Times New Roman" panose="02020603050405020304" pitchFamily="18" charset="0"/>
              </a:rPr>
              <a:t>Bonneuil</a:t>
            </a:r>
            <a:r>
              <a:rPr lang="en-US" sz="2400" b="0" i="0" dirty="0">
                <a:solidFill>
                  <a:schemeClr val="tx1"/>
                </a:solidFill>
                <a:effectLst/>
                <a:latin typeface="Times New Roman" panose="02020603050405020304" pitchFamily="18" charset="0"/>
                <a:cs typeface="Times New Roman" panose="02020603050405020304" pitchFamily="18" charset="0"/>
              </a:rPr>
              <a:t>, C. (Eds.). (2015). </a:t>
            </a:r>
            <a:r>
              <a:rPr lang="en-US" sz="2400" b="0" i="1" dirty="0">
                <a:solidFill>
                  <a:schemeClr val="tx1"/>
                </a:solidFill>
                <a:effectLst/>
                <a:latin typeface="Times New Roman" panose="02020603050405020304" pitchFamily="18" charset="0"/>
                <a:cs typeface="Times New Roman" panose="02020603050405020304" pitchFamily="18" charset="0"/>
              </a:rPr>
              <a:t>The Anthropocene and the global environmental crisis: Rethinking modernity in a new epoch</a:t>
            </a:r>
            <a:r>
              <a:rPr lang="en-US" sz="2400" b="0" i="0" dirty="0">
                <a:solidFill>
                  <a:schemeClr val="tx1"/>
                </a:solidFill>
                <a:effectLst/>
                <a:latin typeface="Times New Roman" panose="02020603050405020304" pitchFamily="18" charset="0"/>
                <a:cs typeface="Times New Roman" panose="02020603050405020304" pitchFamily="18" charset="0"/>
              </a:rPr>
              <a:t>. Routledge.</a:t>
            </a:r>
            <a:endParaRPr lang="en-US"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07658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425</TotalTime>
  <Words>1399</Words>
  <Application>Microsoft Office PowerPoint</Application>
  <PresentationFormat>Widescreen</PresentationFormat>
  <Paragraphs>156</Paragraphs>
  <Slides>20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Times New Roman</vt:lpstr>
      <vt:lpstr>Trebuchet MS</vt:lpstr>
      <vt:lpstr>Wingdings</vt:lpstr>
      <vt:lpstr>Wingdings 3</vt:lpstr>
      <vt:lpstr>Facet</vt:lpstr>
      <vt:lpstr>THREATS TO GLOBAL ENVIRONMENT Student Name Institution affiliations Date</vt:lpstr>
      <vt:lpstr>Introduction.</vt:lpstr>
      <vt:lpstr>ENERGY SOURCE.</vt:lpstr>
      <vt:lpstr>Nations affected by ineffective use of energy sources.</vt:lpstr>
      <vt:lpstr>Negative impacts of energy sources to population.</vt:lpstr>
      <vt:lpstr>Statistics image link: Energy sources and the environment</vt:lpstr>
      <vt:lpstr>CLIMATE CHANGE (GLOBAL WARMING)</vt:lpstr>
      <vt:lpstr>Countries affected by global warming.</vt:lpstr>
      <vt:lpstr>Effects of global warming to population.</vt:lpstr>
      <vt:lpstr>Statistics.</vt:lpstr>
      <vt:lpstr>GLOBALIZATION.</vt:lpstr>
      <vt:lpstr>Nations affected by globalization.</vt:lpstr>
      <vt:lpstr>Environmental effects of globalization to the population.</vt:lpstr>
      <vt:lpstr>Statistics.</vt:lpstr>
      <vt:lpstr>CIVIL WAR.</vt:lpstr>
      <vt:lpstr>Nations affected by the civil war.</vt:lpstr>
      <vt:lpstr>Environmental effects of the civil war.</vt:lpstr>
      <vt:lpstr>Statistics.</vt:lpstr>
      <vt:lpstr>Conclusion.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THREATS TO GLOBAL ENVIRONMENT Student Name Institution affiliations Date</dc:title>
  <dc:creator>user</dc:creator>
  <cp:lastModifiedBy>user</cp:lastModifiedBy>
  <cp:revision>59</cp:revision>
  <dcterms:created xsi:type="dcterms:W3CDTF">2020-12-21T06:23:40Z</dcterms:created>
  <dcterms:modified xsi:type="dcterms:W3CDTF">2020-12-21T16:11:38Z</dcterms:modified>
</cp:coreProperties>
</file>