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3369" autoAdjust="0"/>
  </p:normalViewPr>
  <p:slideViewPr>
    <p:cSldViewPr snapToGrid="0">
      <p:cViewPr varScale="1">
        <p:scale>
          <a:sx n="54" d="100"/>
          <a:sy n="54" d="100"/>
        </p:scale>
        <p:origin x="138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E4939F-C4AF-4F3D-9A4A-6441724BCD37}" type="datetimeFigureOut">
              <a:rPr lang="en-US" smtClean="0"/>
              <a:t>6/17/2021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673F11-8953-45AE-AFAF-3182EA718462}" type="slidenum">
              <a:rPr lang="en-US" smtClean="0"/>
              <a:t>‹#›</a:t>
            </a:fld>
            <a:endParaRPr lang="en-US"/>
          </a:p>
        </p:txBody>
      </p:sp>
    </p:spTree>
    <p:extLst>
      <p:ext uri="{BB962C8B-B14F-4D97-AF65-F5344CB8AC3E}">
        <p14:creationId xmlns:p14="http://schemas.microsoft.com/office/powerpoint/2010/main" val="3658390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a nurse to ensure that he or she has conducted himself professionally, he or she must follow</a:t>
            </a:r>
            <a:r>
              <a:rPr lang="en-US" baseline="0" dirty="0" smtClean="0"/>
              <a:t> all the standards of conduct. The first thing that the nurses must ensure is that of putting the patients first. It is important for the nurses to not only uphold the patient’s rights – but also to treat them with compassion, respect, and kindness. Nurses must communicate effectively at all times to ensure that they have exchanged information clearly and accurately (</a:t>
            </a:r>
            <a:r>
              <a:rPr lang="en-US" sz="1200" dirty="0" smtClean="0"/>
              <a:t>USAHS, 2020</a:t>
            </a:r>
            <a:r>
              <a:rPr lang="en-US" baseline="0" dirty="0" smtClean="0"/>
              <a:t>). They must also work as a team.  They should also support each other as they handle their jobs. Nurses should monitor situations so that they can gain information and understand it or be aware of the functioning of the team.</a:t>
            </a:r>
            <a:endParaRPr lang="en-US" dirty="0"/>
          </a:p>
        </p:txBody>
      </p:sp>
      <p:sp>
        <p:nvSpPr>
          <p:cNvPr id="4" name="Slide Number Placeholder 3"/>
          <p:cNvSpPr>
            <a:spLocks noGrp="1"/>
          </p:cNvSpPr>
          <p:nvPr>
            <p:ph type="sldNum" sz="quarter" idx="10"/>
          </p:nvPr>
        </p:nvSpPr>
        <p:spPr/>
        <p:txBody>
          <a:bodyPr/>
          <a:lstStyle/>
          <a:p>
            <a:fld id="{CF673F11-8953-45AE-AFAF-3182EA718462}" type="slidenum">
              <a:rPr lang="en-US" smtClean="0"/>
              <a:t>2</a:t>
            </a:fld>
            <a:endParaRPr lang="en-US"/>
          </a:p>
        </p:txBody>
      </p:sp>
    </p:spTree>
    <p:extLst>
      <p:ext uri="{BB962C8B-B14F-4D97-AF65-F5344CB8AC3E}">
        <p14:creationId xmlns:p14="http://schemas.microsoft.com/office/powerpoint/2010/main" val="2280027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Medical reconciliation </a:t>
            </a:r>
            <a:r>
              <a:rPr lang="en-US" dirty="0" smtClean="0"/>
              <a:t>is </a:t>
            </a:r>
            <a:r>
              <a:rPr lang="en-US" dirty="0" smtClean="0"/>
              <a:t>a process through which comparison of medication</a:t>
            </a:r>
            <a:r>
              <a:rPr lang="en-US" baseline="0" dirty="0" smtClean="0"/>
              <a:t> orders for a certain patient is carried out. This process is carried out so that the clinical professionals can avoid medication errors. Whenever a care transition is </a:t>
            </a:r>
            <a:r>
              <a:rPr lang="en-US" baseline="0" dirty="0" smtClean="0"/>
              <a:t>carried </a:t>
            </a:r>
            <a:r>
              <a:rPr lang="en-US" baseline="0" dirty="0" smtClean="0"/>
              <a:t>out, medical reconciliation should be done. The nurses should work as a team whereby they communicate effectively about the transition care. In addition, they </a:t>
            </a:r>
            <a:r>
              <a:rPr lang="en-US" baseline="0" dirty="0" smtClean="0"/>
              <a:t>should </a:t>
            </a:r>
            <a:r>
              <a:rPr lang="en-US" baseline="0" dirty="0" smtClean="0"/>
              <a:t>communicate about the current medication list and the existing list so that they can avoid medication errors. The leader should ensure that each of the nurses is actively participating so that they can share any relevant information (</a:t>
            </a:r>
            <a:r>
              <a:rPr lang="en-US" sz="1200" kern="1200" dirty="0" smtClean="0">
                <a:solidFill>
                  <a:schemeClr val="tx1"/>
                </a:solidFill>
                <a:effectLst/>
                <a:latin typeface="+mn-lt"/>
                <a:ea typeface="+mn-ea"/>
                <a:cs typeface="+mn-cs"/>
              </a:rPr>
              <a:t>AHRQ, 2021</a:t>
            </a:r>
            <a:r>
              <a:rPr lang="en-US" baseline="0" dirty="0" smtClean="0"/>
              <a:t>). They should also monitor a patient’s situation to ascertain the need for care transition. In case of the need for care transition, the nurses should support each other to ensure even distribution of workload.</a:t>
            </a:r>
            <a:endParaRPr lang="en-US" dirty="0"/>
          </a:p>
        </p:txBody>
      </p:sp>
      <p:sp>
        <p:nvSpPr>
          <p:cNvPr id="4" name="Slide Number Placeholder 3"/>
          <p:cNvSpPr>
            <a:spLocks noGrp="1"/>
          </p:cNvSpPr>
          <p:nvPr>
            <p:ph type="sldNum" sz="quarter" idx="10"/>
          </p:nvPr>
        </p:nvSpPr>
        <p:spPr/>
        <p:txBody>
          <a:bodyPr/>
          <a:lstStyle/>
          <a:p>
            <a:fld id="{CF673F11-8953-45AE-AFAF-3182EA718462}" type="slidenum">
              <a:rPr lang="en-US" smtClean="0"/>
              <a:t>3</a:t>
            </a:fld>
            <a:endParaRPr lang="en-US"/>
          </a:p>
        </p:txBody>
      </p:sp>
    </p:spTree>
    <p:extLst>
      <p:ext uri="{BB962C8B-B14F-4D97-AF65-F5344CB8AC3E}">
        <p14:creationId xmlns:p14="http://schemas.microsoft.com/office/powerpoint/2010/main" val="230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existing disparity in healthcare delivery. There are people who do not have access to quality care due to various reasons. For instance, there are some people who lack access to quality healthcare due to lack of effective communication as well as coordination of care by the nurses. However, the nurses can address</a:t>
            </a:r>
            <a:r>
              <a:rPr lang="en-US" baseline="0" dirty="0" smtClean="0"/>
              <a:t> this disparity in healthcare through structuring their team in a way that permits them to coordinate well during healthcare delivery process. The nurses should communicate effectively with each other so that they can offer the best healthcare service possible. Also, through ensuring availability of the best leadership in nursing, there could be realized maximization of the activities carried out by the team members (</a:t>
            </a:r>
            <a:r>
              <a:rPr lang="en-US" sz="1200" kern="1200" dirty="0" smtClean="0">
                <a:solidFill>
                  <a:schemeClr val="tx1"/>
                </a:solidFill>
                <a:effectLst/>
                <a:latin typeface="+mn-lt"/>
                <a:ea typeface="+mn-ea"/>
                <a:cs typeface="+mn-cs"/>
              </a:rPr>
              <a:t>AHRQ, 2021</a:t>
            </a:r>
            <a:r>
              <a:rPr lang="en-US" baseline="0" dirty="0" smtClean="0"/>
              <a:t>). They can support each other as they monitor the situation of the healthcare service delivery to all people in order to minimize the existing healthcare disparity.  </a:t>
            </a:r>
            <a:endParaRPr lang="en-US" dirty="0"/>
          </a:p>
        </p:txBody>
      </p:sp>
      <p:sp>
        <p:nvSpPr>
          <p:cNvPr id="4" name="Slide Number Placeholder 3"/>
          <p:cNvSpPr>
            <a:spLocks noGrp="1"/>
          </p:cNvSpPr>
          <p:nvPr>
            <p:ph type="sldNum" sz="quarter" idx="10"/>
          </p:nvPr>
        </p:nvSpPr>
        <p:spPr/>
        <p:txBody>
          <a:bodyPr/>
          <a:lstStyle/>
          <a:p>
            <a:fld id="{CF673F11-8953-45AE-AFAF-3182EA718462}" type="slidenum">
              <a:rPr lang="en-US" smtClean="0"/>
              <a:t>4</a:t>
            </a:fld>
            <a:endParaRPr lang="en-US"/>
          </a:p>
        </p:txBody>
      </p:sp>
    </p:spTree>
    <p:extLst>
      <p:ext uri="{BB962C8B-B14F-4D97-AF65-F5344CB8AC3E}">
        <p14:creationId xmlns:p14="http://schemas.microsoft.com/office/powerpoint/2010/main" val="3511823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A1675C3-E604-4D40-A0C4-604B42F9B1BA}"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80320C-A493-4787-A349-28A070DDE57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6455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1675C3-E604-4D40-A0C4-604B42F9B1BA}"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80320C-A493-4787-A349-28A070DDE575}" type="slidenum">
              <a:rPr lang="en-US" smtClean="0"/>
              <a:t>‹#›</a:t>
            </a:fld>
            <a:endParaRPr lang="en-US"/>
          </a:p>
        </p:txBody>
      </p:sp>
    </p:spTree>
    <p:extLst>
      <p:ext uri="{BB962C8B-B14F-4D97-AF65-F5344CB8AC3E}">
        <p14:creationId xmlns:p14="http://schemas.microsoft.com/office/powerpoint/2010/main" val="742532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1675C3-E604-4D40-A0C4-604B42F9B1BA}"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80320C-A493-4787-A349-28A070DDE575}" type="slidenum">
              <a:rPr lang="en-US" smtClean="0"/>
              <a:t>‹#›</a:t>
            </a:fld>
            <a:endParaRPr lang="en-US"/>
          </a:p>
        </p:txBody>
      </p:sp>
    </p:spTree>
    <p:extLst>
      <p:ext uri="{BB962C8B-B14F-4D97-AF65-F5344CB8AC3E}">
        <p14:creationId xmlns:p14="http://schemas.microsoft.com/office/powerpoint/2010/main" val="3247136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1675C3-E604-4D40-A0C4-604B42F9B1BA}"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80320C-A493-4787-A349-28A070DDE575}" type="slidenum">
              <a:rPr lang="en-US" smtClean="0"/>
              <a:t>‹#›</a:t>
            </a:fld>
            <a:endParaRPr lang="en-US"/>
          </a:p>
        </p:txBody>
      </p:sp>
    </p:spTree>
    <p:extLst>
      <p:ext uri="{BB962C8B-B14F-4D97-AF65-F5344CB8AC3E}">
        <p14:creationId xmlns:p14="http://schemas.microsoft.com/office/powerpoint/2010/main" val="190272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1675C3-E604-4D40-A0C4-604B42F9B1BA}"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80320C-A493-4787-A349-28A070DDE57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1439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A1675C3-E604-4D40-A0C4-604B42F9B1BA}"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80320C-A493-4787-A349-28A070DDE575}" type="slidenum">
              <a:rPr lang="en-US" smtClean="0"/>
              <a:t>‹#›</a:t>
            </a:fld>
            <a:endParaRPr lang="en-US"/>
          </a:p>
        </p:txBody>
      </p:sp>
    </p:spTree>
    <p:extLst>
      <p:ext uri="{BB962C8B-B14F-4D97-AF65-F5344CB8AC3E}">
        <p14:creationId xmlns:p14="http://schemas.microsoft.com/office/powerpoint/2010/main" val="1234640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1675C3-E604-4D40-A0C4-604B42F9B1BA}" type="datetimeFigureOut">
              <a:rPr lang="en-US" smtClean="0"/>
              <a:t>6/17/2021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80320C-A493-4787-A349-28A070DDE575}" type="slidenum">
              <a:rPr lang="en-US" smtClean="0"/>
              <a:t>‹#›</a:t>
            </a:fld>
            <a:endParaRPr lang="en-US"/>
          </a:p>
        </p:txBody>
      </p:sp>
    </p:spTree>
    <p:extLst>
      <p:ext uri="{BB962C8B-B14F-4D97-AF65-F5344CB8AC3E}">
        <p14:creationId xmlns:p14="http://schemas.microsoft.com/office/powerpoint/2010/main" val="3790364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A1675C3-E604-4D40-A0C4-604B42F9B1BA}" type="datetimeFigureOut">
              <a:rPr lang="en-US" smtClean="0"/>
              <a:t>6/17/2021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80320C-A493-4787-A349-28A070DDE575}" type="slidenum">
              <a:rPr lang="en-US" smtClean="0"/>
              <a:t>‹#›</a:t>
            </a:fld>
            <a:endParaRPr lang="en-US"/>
          </a:p>
        </p:txBody>
      </p:sp>
    </p:spTree>
    <p:extLst>
      <p:ext uri="{BB962C8B-B14F-4D97-AF65-F5344CB8AC3E}">
        <p14:creationId xmlns:p14="http://schemas.microsoft.com/office/powerpoint/2010/main" val="1435418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A1675C3-E604-4D40-A0C4-604B42F9B1BA}" type="datetimeFigureOut">
              <a:rPr lang="en-US" smtClean="0"/>
              <a:t>6/17/2021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F80320C-A493-4787-A349-28A070DDE575}" type="slidenum">
              <a:rPr lang="en-US" smtClean="0"/>
              <a:t>‹#›</a:t>
            </a:fld>
            <a:endParaRPr lang="en-US"/>
          </a:p>
        </p:txBody>
      </p:sp>
    </p:spTree>
    <p:extLst>
      <p:ext uri="{BB962C8B-B14F-4D97-AF65-F5344CB8AC3E}">
        <p14:creationId xmlns:p14="http://schemas.microsoft.com/office/powerpoint/2010/main" val="413849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A1675C3-E604-4D40-A0C4-604B42F9B1BA}" type="datetimeFigureOut">
              <a:rPr lang="en-US" smtClean="0"/>
              <a:t>6/17/2021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F80320C-A493-4787-A349-28A070DDE575}" type="slidenum">
              <a:rPr lang="en-US" smtClean="0"/>
              <a:t>‹#›</a:t>
            </a:fld>
            <a:endParaRPr lang="en-US"/>
          </a:p>
        </p:txBody>
      </p:sp>
    </p:spTree>
    <p:extLst>
      <p:ext uri="{BB962C8B-B14F-4D97-AF65-F5344CB8AC3E}">
        <p14:creationId xmlns:p14="http://schemas.microsoft.com/office/powerpoint/2010/main" val="3332283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1675C3-E604-4D40-A0C4-604B42F9B1BA}"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80320C-A493-4787-A349-28A070DDE575}" type="slidenum">
              <a:rPr lang="en-US" smtClean="0"/>
              <a:t>‹#›</a:t>
            </a:fld>
            <a:endParaRPr lang="en-US"/>
          </a:p>
        </p:txBody>
      </p:sp>
    </p:spTree>
    <p:extLst>
      <p:ext uri="{BB962C8B-B14F-4D97-AF65-F5344CB8AC3E}">
        <p14:creationId xmlns:p14="http://schemas.microsoft.com/office/powerpoint/2010/main" val="2115880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A1675C3-E604-4D40-A0C4-604B42F9B1BA}" type="datetimeFigureOut">
              <a:rPr lang="en-US" smtClean="0"/>
              <a:t>6/17/2021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F80320C-A493-4787-A349-28A070DDE57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316287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TeamSTEPPS</a:t>
            </a:r>
            <a:r>
              <a:rPr lang="en-US" dirty="0" smtClean="0"/>
              <a:t> in Care</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Institution:</a:t>
            </a:r>
          </a:p>
          <a:p>
            <a:r>
              <a:rPr lang="en-US" dirty="0" smtClean="0"/>
              <a:t>Course:</a:t>
            </a:r>
          </a:p>
          <a:p>
            <a:r>
              <a:rPr lang="en-US" dirty="0" smtClean="0"/>
              <a:t>Name:</a:t>
            </a:r>
            <a:endParaRPr lang="en-US" dirty="0"/>
          </a:p>
        </p:txBody>
      </p:sp>
    </p:spTree>
    <p:extLst>
      <p:ext uri="{BB962C8B-B14F-4D97-AF65-F5344CB8AC3E}">
        <p14:creationId xmlns:p14="http://schemas.microsoft.com/office/powerpoint/2010/main" val="2352765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Professionalism in Nursing</a:t>
            </a:r>
            <a:endParaRPr lang="en-US" dirty="0"/>
          </a:p>
        </p:txBody>
      </p:sp>
      <p:sp>
        <p:nvSpPr>
          <p:cNvPr id="3" name="Content Placeholder 2"/>
          <p:cNvSpPr>
            <a:spLocks noGrp="1"/>
          </p:cNvSpPr>
          <p:nvPr>
            <p:ph idx="1"/>
          </p:nvPr>
        </p:nvSpPr>
        <p:spPr/>
        <p:txBody>
          <a:bodyPr/>
          <a:lstStyle/>
          <a:p>
            <a:r>
              <a:rPr lang="en-US" dirty="0" smtClean="0"/>
              <a:t>A great nurse demonstrates professionalism.</a:t>
            </a:r>
          </a:p>
          <a:p>
            <a:r>
              <a:rPr lang="en-US" dirty="0" smtClean="0"/>
              <a:t>He shows commitment, empathy, and compassion.</a:t>
            </a:r>
          </a:p>
          <a:p>
            <a:r>
              <a:rPr lang="en-US" dirty="0" smtClean="0"/>
              <a:t>Dedicates their carrier to professional development.</a:t>
            </a:r>
          </a:p>
          <a:p>
            <a:r>
              <a:rPr lang="en-US" dirty="0" smtClean="0"/>
              <a:t>Puts the patients first.</a:t>
            </a:r>
          </a:p>
          <a:p>
            <a:r>
              <a:rPr lang="en-US" dirty="0" smtClean="0"/>
              <a:t>Communicates </a:t>
            </a:r>
            <a:r>
              <a:rPr lang="en-US" dirty="0" smtClean="0"/>
              <a:t>with the rest of team members effectively.</a:t>
            </a:r>
          </a:p>
          <a:p>
            <a:r>
              <a:rPr lang="en-US" dirty="0" smtClean="0"/>
              <a:t>He/she is a </a:t>
            </a:r>
            <a:r>
              <a:rPr lang="en-US" dirty="0" smtClean="0"/>
              <a:t>team </a:t>
            </a:r>
            <a:r>
              <a:rPr lang="en-US" dirty="0" smtClean="0"/>
              <a:t>player and a mentor to the colleagues.</a:t>
            </a:r>
            <a:endParaRPr lang="en-US" dirty="0" smtClean="0"/>
          </a:p>
          <a:p>
            <a:r>
              <a:rPr lang="en-US" dirty="0" smtClean="0"/>
              <a:t>Ensures </a:t>
            </a:r>
            <a:r>
              <a:rPr lang="en-US" dirty="0" smtClean="0"/>
              <a:t>a positive attitude</a:t>
            </a:r>
          </a:p>
          <a:p>
            <a:r>
              <a:rPr lang="en-US" dirty="0" smtClean="0"/>
              <a:t>Guarantees a standard </a:t>
            </a:r>
            <a:r>
              <a:rPr lang="en-US" dirty="0" smtClean="0"/>
              <a:t>of care.</a:t>
            </a:r>
            <a:endParaRPr lang="en-US" dirty="0"/>
          </a:p>
        </p:txBody>
      </p:sp>
    </p:spTree>
    <p:extLst>
      <p:ext uri="{BB962C8B-B14F-4D97-AF65-F5344CB8AC3E}">
        <p14:creationId xmlns:p14="http://schemas.microsoft.com/office/powerpoint/2010/main" val="845121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Medication Reconciliation</a:t>
            </a:r>
            <a:endParaRPr lang="en-US" dirty="0"/>
          </a:p>
        </p:txBody>
      </p:sp>
      <p:sp>
        <p:nvSpPr>
          <p:cNvPr id="3" name="Content Placeholder 2"/>
          <p:cNvSpPr>
            <a:spLocks noGrp="1"/>
          </p:cNvSpPr>
          <p:nvPr>
            <p:ph idx="1"/>
          </p:nvPr>
        </p:nvSpPr>
        <p:spPr/>
        <p:txBody>
          <a:bodyPr>
            <a:normAutofit/>
          </a:bodyPr>
          <a:lstStyle/>
          <a:p>
            <a:r>
              <a:rPr lang="en-US" dirty="0" smtClean="0"/>
              <a:t>Medical reconciliation involves comparing medication orders </a:t>
            </a:r>
            <a:r>
              <a:rPr lang="en-US" dirty="0" err="1" smtClean="0"/>
              <a:t>fthe</a:t>
            </a:r>
            <a:r>
              <a:rPr lang="en-US" dirty="0" smtClean="0"/>
              <a:t> </a:t>
            </a:r>
            <a:r>
              <a:rPr lang="en-US" dirty="0" smtClean="0"/>
              <a:t>patient has been taking.</a:t>
            </a:r>
          </a:p>
          <a:p>
            <a:r>
              <a:rPr lang="en-US" dirty="0" smtClean="0"/>
              <a:t>It is </a:t>
            </a:r>
            <a:r>
              <a:rPr lang="en-US" dirty="0" smtClean="0"/>
              <a:t>done to avoid medication errors.</a:t>
            </a:r>
          </a:p>
          <a:p>
            <a:r>
              <a:rPr lang="en-US" dirty="0" smtClean="0"/>
              <a:t>Should be carried out whenever a transition of care takes place.</a:t>
            </a:r>
          </a:p>
          <a:p>
            <a:r>
              <a:rPr lang="en-US" dirty="0" smtClean="0"/>
              <a:t>Five steps involved in transition of </a:t>
            </a:r>
            <a:r>
              <a:rPr lang="en-US" dirty="0" smtClean="0"/>
              <a:t>care:</a:t>
            </a:r>
            <a:endParaRPr lang="en-US" dirty="0" smtClean="0"/>
          </a:p>
          <a:p>
            <a:pPr>
              <a:buFont typeface="Wingdings" panose="05000000000000000000" pitchFamily="2" charset="2"/>
              <a:buChar char="ü"/>
            </a:pPr>
            <a:r>
              <a:rPr lang="en-US" dirty="0" smtClean="0"/>
              <a:t>Come up with a list of the prevailing medications.</a:t>
            </a:r>
          </a:p>
          <a:p>
            <a:pPr>
              <a:buFont typeface="Wingdings" panose="05000000000000000000" pitchFamily="2" charset="2"/>
              <a:buChar char="ü"/>
            </a:pPr>
            <a:r>
              <a:rPr lang="en-US" dirty="0" smtClean="0"/>
              <a:t>Write down a list of the prescribed medications.</a:t>
            </a:r>
          </a:p>
          <a:p>
            <a:pPr>
              <a:buFont typeface="Wingdings" panose="05000000000000000000" pitchFamily="2" charset="2"/>
              <a:buChar char="ü"/>
            </a:pPr>
            <a:r>
              <a:rPr lang="en-US" dirty="0" smtClean="0"/>
              <a:t>Carry out comparison of the two lists.</a:t>
            </a:r>
          </a:p>
          <a:p>
            <a:pPr>
              <a:buFont typeface="Wingdings" panose="05000000000000000000" pitchFamily="2" charset="2"/>
              <a:buChar char="ü"/>
            </a:pPr>
            <a:r>
              <a:rPr lang="en-US" dirty="0" smtClean="0"/>
              <a:t>Establish a clinical decision.</a:t>
            </a:r>
          </a:p>
          <a:p>
            <a:pPr>
              <a:buFont typeface="Wingdings" panose="05000000000000000000" pitchFamily="2" charset="2"/>
              <a:buChar char="ü"/>
            </a:pPr>
            <a:r>
              <a:rPr lang="en-US" dirty="0" smtClean="0"/>
              <a:t>Communicate the current medication list with the caregiver.</a:t>
            </a:r>
            <a:endParaRPr lang="en-US" dirty="0"/>
          </a:p>
        </p:txBody>
      </p:sp>
    </p:spTree>
    <p:extLst>
      <p:ext uri="{BB962C8B-B14F-4D97-AF65-F5344CB8AC3E}">
        <p14:creationId xmlns:p14="http://schemas.microsoft.com/office/powerpoint/2010/main" val="11258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Healthcare Disparity of Patient </a:t>
            </a:r>
            <a:r>
              <a:rPr lang="en-US" dirty="0"/>
              <a:t>C</a:t>
            </a:r>
            <a:r>
              <a:rPr lang="en-US" dirty="0" smtClean="0"/>
              <a:t>are</a:t>
            </a:r>
            <a:endParaRPr lang="en-US" dirty="0"/>
          </a:p>
        </p:txBody>
      </p:sp>
      <p:sp>
        <p:nvSpPr>
          <p:cNvPr id="3" name="Content Placeholder 2"/>
          <p:cNvSpPr>
            <a:spLocks noGrp="1"/>
          </p:cNvSpPr>
          <p:nvPr>
            <p:ph idx="1"/>
          </p:nvPr>
        </p:nvSpPr>
        <p:spPr/>
        <p:txBody>
          <a:bodyPr/>
          <a:lstStyle/>
          <a:p>
            <a:r>
              <a:rPr lang="en-US" dirty="0" smtClean="0"/>
              <a:t>Healthcare disparities of patient care </a:t>
            </a:r>
            <a:r>
              <a:rPr lang="en-US" dirty="0" smtClean="0"/>
              <a:t>occur </a:t>
            </a:r>
            <a:r>
              <a:rPr lang="en-US" dirty="0" smtClean="0"/>
              <a:t>due to various reasons:</a:t>
            </a:r>
          </a:p>
          <a:p>
            <a:r>
              <a:rPr lang="en-US" dirty="0" smtClean="0"/>
              <a:t>Is caused by lack of effective communication as well as coordination of care.</a:t>
            </a:r>
          </a:p>
          <a:p>
            <a:r>
              <a:rPr lang="en-US" dirty="0" smtClean="0"/>
              <a:t>Lack of engaging family and each person as partners in their care.</a:t>
            </a:r>
          </a:p>
          <a:p>
            <a:r>
              <a:rPr lang="en-US" dirty="0" smtClean="0"/>
              <a:t>Lack of handling or reducing harm which is caused in the  delivery of care.</a:t>
            </a:r>
          </a:p>
          <a:p>
            <a:r>
              <a:rPr lang="en-US" dirty="0" smtClean="0"/>
              <a:t>Lack of affordable quality care for all people.</a:t>
            </a:r>
          </a:p>
          <a:p>
            <a:endParaRPr lang="en-US" dirty="0"/>
          </a:p>
        </p:txBody>
      </p:sp>
    </p:spTree>
    <p:extLst>
      <p:ext uri="{BB962C8B-B14F-4D97-AF65-F5344CB8AC3E}">
        <p14:creationId xmlns:p14="http://schemas.microsoft.com/office/powerpoint/2010/main" val="1792749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7872"/>
            <a:ext cx="10515600" cy="1325563"/>
          </a:xfrm>
        </p:spPr>
        <p:txBody>
          <a:bodyPr/>
          <a:lstStyle/>
          <a:p>
            <a:r>
              <a:rPr lang="en-US" dirty="0" smtClean="0"/>
              <a:t>References</a:t>
            </a:r>
            <a:endParaRPr lang="en-US" dirty="0"/>
          </a:p>
        </p:txBody>
      </p:sp>
      <p:sp>
        <p:nvSpPr>
          <p:cNvPr id="4" name="Rectangle 1"/>
          <p:cNvSpPr>
            <a:spLocks noGrp="1" noChangeArrowheads="1"/>
          </p:cNvSpPr>
          <p:nvPr>
            <p:ph idx="1"/>
          </p:nvPr>
        </p:nvSpPr>
        <p:spPr bwMode="auto">
          <a:xfrm>
            <a:off x="838199" y="3203416"/>
            <a:ext cx="9237452" cy="275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en-US" sz="1100" b="0" i="0" u="none" strike="noStrike" cap="none" normalizeH="0" baseline="0" dirty="0" smtClean="0">
              <a:ln>
                <a:noFill/>
              </a:ln>
              <a:solidFill>
                <a:schemeClr val="tx1"/>
              </a:solidFill>
              <a:effectLst/>
            </a:endParaRPr>
          </a:p>
          <a:p>
            <a:pPr marL="0" lvl="0" indent="0" eaLnBrk="0" fontAlgn="base" hangingPunct="0">
              <a:lnSpc>
                <a:spcPct val="100000"/>
              </a:lnSpc>
              <a:spcBef>
                <a:spcPct val="0"/>
              </a:spcBef>
              <a:spcAft>
                <a:spcPct val="0"/>
              </a:spcAft>
              <a:buNone/>
            </a:pPr>
            <a:r>
              <a:rPr kumimoji="0" lang="en-US" sz="18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AHRQ. </a:t>
            </a:r>
            <a:r>
              <a:rPr kumimoji="0" lang="en-US" sz="1800" b="0" i="1"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Team Strategies &amp; Tools to Enhance Performance and Patient Safety</a:t>
            </a:r>
            <a:r>
              <a:rPr kumimoji="0" lang="en-US" sz="18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sz="1800"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n.d.</a:t>
            </a:r>
            <a:r>
              <a:rPr kumimoji="0" lang="en-US" sz="18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Retrieved from: https://www.ahrq.gov/teamstepps/instructor/essentials/pocketguide.html. 17 June 2020</a:t>
            </a:r>
          </a:p>
          <a:p>
            <a:pPr marL="0" indent="0" eaLnBrk="0" fontAlgn="base" hangingPunct="0">
              <a:lnSpc>
                <a:spcPct val="100000"/>
              </a:lnSpc>
              <a:spcBef>
                <a:spcPct val="0"/>
              </a:spcBef>
              <a:spcAft>
                <a:spcPct val="0"/>
              </a:spcAft>
              <a:buNone/>
            </a:pPr>
            <a:endParaRPr lang="en-US" sz="1800" dirty="0" smtClean="0"/>
          </a:p>
          <a:p>
            <a:pPr marL="0" indent="0" eaLnBrk="0" fontAlgn="base" hangingPunct="0">
              <a:lnSpc>
                <a:spcPct val="100000"/>
              </a:lnSpc>
              <a:spcBef>
                <a:spcPct val="0"/>
              </a:spcBef>
              <a:spcAft>
                <a:spcPct val="0"/>
              </a:spcAft>
              <a:buNone/>
            </a:pPr>
            <a:r>
              <a:rPr lang="en-US" sz="1800" dirty="0" smtClean="0"/>
              <a:t>USAHS</a:t>
            </a:r>
            <a:r>
              <a:rPr lang="en-US" sz="1800" dirty="0"/>
              <a:t>. "6 Ways to Demonstrate Professionalism in Nursing." </a:t>
            </a:r>
            <a:r>
              <a:rPr lang="en-US" sz="1800" i="1" dirty="0"/>
              <a:t>Health Sciences</a:t>
            </a:r>
            <a:r>
              <a:rPr lang="en-US" sz="1800" dirty="0"/>
              <a:t> (2020). Retrieved from: https://www.usa.edu/blog/professionalism-in-nursing/#:~:text=Professionalism%20in%20nursing%20means%20providing,accountability%2C%20respect%2C%20and%20integrity.&amp;text=All%20stakeholders%20benefit%E2%80%94including%20patients,healthcare%20t.</a:t>
            </a:r>
          </a:p>
          <a:p>
            <a:pPr marL="0" lvl="0" indent="0" eaLnBrk="0" fontAlgn="base" hangingPunct="0">
              <a:lnSpc>
                <a:spcPct val="100000"/>
              </a:lnSpc>
              <a:spcBef>
                <a:spcPct val="0"/>
              </a:spcBef>
              <a:spcAft>
                <a:spcPct val="0"/>
              </a:spcAft>
              <a:buNone/>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983410" y="2641725"/>
            <a:ext cx="7798279"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AHRQ. </a:t>
            </a:r>
            <a:r>
              <a:rPr kumimoji="0" lang="en-US" sz="1600" b="0" i="1"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Disparities</a:t>
            </a:r>
            <a:r>
              <a:rPr kumimoji="0" lang="en-US"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 </a:t>
            </a:r>
            <a:r>
              <a:rPr kumimoji="0" lang="en-US" sz="1600" b="0" i="0" u="none" strike="noStrike" cap="none" normalizeH="0" baseline="0" dirty="0" err="1" smtClean="0">
                <a:ln>
                  <a:noFill/>
                </a:ln>
                <a:solidFill>
                  <a:schemeClr val="tx1"/>
                </a:solidFill>
                <a:effectLst/>
                <a:ea typeface="Calibri" panose="020F0502020204030204" pitchFamily="34" charset="0"/>
                <a:cs typeface="Times New Roman" panose="02020603050405020304" pitchFamily="18" charset="0"/>
              </a:rPr>
              <a:t>n.d.</a:t>
            </a:r>
            <a:r>
              <a:rPr kumimoji="0" lang="en-US"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 Retrieved from: https://www.ahrq.gov/topics/disparities.html#accordions. 17 June 2020.</a:t>
            </a:r>
            <a:endParaRPr kumimoji="0" lang="en-US"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2892641"/>
      </p:ext>
    </p:extLst>
  </p:cSld>
  <p:clrMapOvr>
    <a:masterClrMapping/>
  </p:clrMapOvr>
</p:sld>
</file>

<file path=ppt/theme/theme1.xml><?xml version="1.0" encoding="utf-8"?>
<a:theme xmlns:a="http://schemas.openxmlformats.org/drawingml/2006/main" name="Retrospect">
  <a:themeElements>
    <a:clrScheme name="Retrospect">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147</TotalTime>
  <Words>734</Words>
  <Application>Microsoft Office PowerPoint</Application>
  <PresentationFormat>Widescreen</PresentationFormat>
  <Paragraphs>41</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Times New Roman</vt:lpstr>
      <vt:lpstr>Wingdings</vt:lpstr>
      <vt:lpstr>Retrospect</vt:lpstr>
      <vt:lpstr>TeamSTEPPS in Care</vt:lpstr>
      <vt:lpstr>Professionalism in Nursing</vt:lpstr>
      <vt:lpstr>Medication Reconciliation</vt:lpstr>
      <vt:lpstr>Healthcare Disparity of Patient Care</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TUSH</cp:lastModifiedBy>
  <cp:revision>38</cp:revision>
  <dcterms:created xsi:type="dcterms:W3CDTF">2021-06-17T08:19:20Z</dcterms:created>
  <dcterms:modified xsi:type="dcterms:W3CDTF">2021-06-17T13:06:10Z</dcterms:modified>
</cp:coreProperties>
</file>