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7738" autoAdjust="0"/>
  </p:normalViewPr>
  <p:slideViewPr>
    <p:cSldViewPr snapToGrid="0">
      <p:cViewPr varScale="1">
        <p:scale>
          <a:sx n="56" d="100"/>
          <a:sy n="56" d="100"/>
        </p:scale>
        <p:origin x="-1236"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BED9D1-7AEA-4F4B-AAB3-3C3F782162FA}" type="datetimeFigureOut">
              <a:rPr lang="en-US" smtClean="0"/>
              <a:pPr/>
              <a:t>10/29/2020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506A65-C2EC-48B3-BC58-65FFEB1716B8}" type="slidenum">
              <a:rPr lang="en-US" smtClean="0"/>
              <a:pPr/>
              <a:t>‹#›</a:t>
            </a:fld>
            <a:endParaRPr lang="en-US" dirty="0"/>
          </a:p>
        </p:txBody>
      </p:sp>
    </p:spTree>
    <p:extLst>
      <p:ext uri="{BB962C8B-B14F-4D97-AF65-F5344CB8AC3E}">
        <p14:creationId xmlns="" xmlns:p14="http://schemas.microsoft.com/office/powerpoint/2010/main" val="4294497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Theodore Robert Cowell was the official name of Ted Bundy, who was born on November 24th, 1946. Buddy lived between 1946 and 2012, where he resided in Elizabeth Lund Home for Unwed Mothers and mothered by Eleanor Louise Cowell (Williams, 2020). Buddy's father is unknown to the public; however, a man who seduced him, Jack Worthington, a war veteran, is believed to be his father, according to King County Sherif's office records (Williams, 2020). According to the family members, Bundy is suspected of having been fathered by an extremely abusive Samuel Cowell who was the husband to Louise. </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2</a:t>
            </a:fld>
            <a:endParaRPr lang="en-US" dirty="0"/>
          </a:p>
        </p:txBody>
      </p:sp>
    </p:spTree>
    <p:extLst>
      <p:ext uri="{BB962C8B-B14F-4D97-AF65-F5344CB8AC3E}">
        <p14:creationId xmlns="" xmlns:p14="http://schemas.microsoft.com/office/powerpoint/2010/main" val="2614490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During the first three years, Bundy was brought up by his blood grandparents in Philadelphia since his father believed he was sired outside wedlock. As a result, the grandparents took him as their son to prevent him from social stigma (Williams, 2020). In 1950, Bundy left his grandparents' home for Tacoma, Washington, where he lived with cousins. Buddy did not know his birth parents since he was told that his grandparents (Samuel and Cowell) were his parents, and he referred to his mother as an elder sister (Williams, 2020). Bundy did not know who really he was until he found his birth certificate, and that moment marked the onset of his frustrations, claiming that his mother did not reveal his real identity. </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3</a:t>
            </a:fld>
            <a:endParaRPr lang="en-US" dirty="0"/>
          </a:p>
        </p:txBody>
      </p:sp>
    </p:spTree>
    <p:extLst>
      <p:ext uri="{BB962C8B-B14F-4D97-AF65-F5344CB8AC3E}">
        <p14:creationId xmlns="" xmlns:p14="http://schemas.microsoft.com/office/powerpoint/2010/main" val="3685625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Bundy had much interest in pursuing detective magazines, true crime documentaries, and sexual violence and crime novels during his childhood. Again, Bundy's close friends, including his cousins, revealed that the suspect had much interest in naked women. He had various social life accounts and stayed alone due to complexity in interpersonal relationships (Innes, 2017). Bundy engaged in high school athletic activities, where he pursued the action using forged lift tickets and stolen equipment (Innes, 2017). According to Washington customary laws, Bundy was convicted twice of auto theft and burglary, where the instances were removed from his records when he reached 18 years.</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4</a:t>
            </a:fld>
            <a:endParaRPr lang="en-US" dirty="0"/>
          </a:p>
        </p:txBody>
      </p:sp>
    </p:spTree>
    <p:extLst>
      <p:ext uri="{BB962C8B-B14F-4D97-AF65-F5344CB8AC3E}">
        <p14:creationId xmlns="" xmlns:p14="http://schemas.microsoft.com/office/powerpoint/2010/main" val="290188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Bundy began committing rape and murder crimes in 1974 and focused his activities within Washington, Utah, Colorado, Florida, Oregon, Idaho and California. In 1974, Bundy was directly involved in various rape and murder cases both in California and Orlando (Innes, 2017). The first incidence took place on January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that involved Joni Lenzi, an 18-year-old girl. The victim was sexually abused by Bundy while asleep in her bed, but she survived.  Lynda Ann Healy, a 21-year-old, was the next victim where the incident happened on February 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Bundy abducted Lynda as she was sleeping, and later the FBI detectives recovered her skull and mandible next to Tailor mountain site (Innes, 2017).  Besides, Bundy abducted Donna Gail, 19 years old, on March 12</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as she was locating her way to The Evergreen State College. Donna's body was abandoned in the Taylor Mountain site.  </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5</a:t>
            </a:fld>
            <a:endParaRPr lang="en-US" dirty="0"/>
          </a:p>
        </p:txBody>
      </p:sp>
    </p:spTree>
    <p:extLst>
      <p:ext uri="{BB962C8B-B14F-4D97-AF65-F5344CB8AC3E}">
        <p14:creationId xmlns="" xmlns:p14="http://schemas.microsoft.com/office/powerpoint/2010/main" val="1431539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 April 17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1974, Susan Elaine's 18-year-old disappearance was noticed after she was last seen attending advisors meeting in the evening at Central Washington State College. Her skull and mandible were discovered next to the Tailor mountain site in 1975 (Browne, 2016). A 22-year-old: Roberta Kathleen Parks disappeared on May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where the same site detectives later discovered her body. On June 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A 22-year-old Brenda Carol Ball lost after she left Flame Tavern in Burien, where her skull and mandible were discovered at the Taylor Mountain site in 1975 (Browne, 2016). On June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Bundy abducted an 18-year-old Hawkins while she was making a way into her house. Hawkins skeletal remains were found at the Issaquah site.        </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6</a:t>
            </a:fld>
            <a:endParaRPr lang="en-US" dirty="0"/>
          </a:p>
        </p:txBody>
      </p:sp>
    </p:spTree>
    <p:extLst>
      <p:ext uri="{BB962C8B-B14F-4D97-AF65-F5344CB8AC3E}">
        <p14:creationId xmlns="" xmlns:p14="http://schemas.microsoft.com/office/powerpoint/2010/main" val="3049509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1974, Bundy was also involved in other murder cases that took place specifically in Utah. The first Utah-based case involved a 16-year-old Nancy Wilcox on October 13</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where Bundy assaulted, ambushed and struggled her to death in Holiday and buried her body in Reef National Park, but never discovered (Browne, 2016). Again, an 18-year-old Melissa Anne Smith met Bundy on October 24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and she disappeared mysteriously, and her body was later discovered in the surrounding mountains after nine days (Browne, 2016). Another Bundy's case took place on October 31</a:t>
            </a:r>
            <a:r>
              <a:rPr lang="en-US" sz="1200" kern="1200" baseline="30000" dirty="0" smtClean="0">
                <a:solidFill>
                  <a:schemeClr val="tx1"/>
                </a:solidFill>
                <a:effectLst/>
                <a:latin typeface="+mn-lt"/>
                <a:ea typeface="+mn-ea"/>
                <a:cs typeface="+mn-cs"/>
              </a:rPr>
              <a:t>st, </a:t>
            </a:r>
            <a:r>
              <a:rPr lang="en-US" sz="1200" kern="1200" dirty="0" smtClean="0">
                <a:solidFill>
                  <a:schemeClr val="tx1"/>
                </a:solidFill>
                <a:effectLst/>
                <a:latin typeface="+mn-lt"/>
                <a:ea typeface="+mn-ea"/>
                <a:cs typeface="+mn-cs"/>
              </a:rPr>
              <a:t>where Laura Ann disappeared. Buddy abducted Laura, raped her and dumped the body at American Fork Canyon.</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7</a:t>
            </a:fld>
            <a:endParaRPr lang="en-US" dirty="0"/>
          </a:p>
        </p:txBody>
      </p:sp>
    </p:spTree>
    <p:extLst>
      <p:ext uri="{BB962C8B-B14F-4D97-AF65-F5344CB8AC3E}">
        <p14:creationId xmlns="" xmlns:p14="http://schemas.microsoft.com/office/powerpoint/2010/main" val="4033448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Other 1975 abduction cases that</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involved Bundy directly occurred in Utah, Colorado and Idaho. On January 12</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1975, Bundy abducted a 23-year-old Caryn Eileen Campbell as she was walking from a Hotel in Snowmass, Colorado. Carly's body was later discovered near the same hotel after a lapse of 35 days (Innes, 2017). On March 15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Bundy abducted a 26-year-old Julie Cunningham while walking to a tavern in Colorado, where he later buried her, and detectives never found her (Innes,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2017).  Later on April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Bundy abducted Denise Lynn as she was cycling to their home in Colorado, specifically in Grand Junction. </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8</a:t>
            </a:fld>
            <a:endParaRPr lang="en-US" dirty="0"/>
          </a:p>
        </p:txBody>
      </p:sp>
    </p:spTree>
    <p:extLst>
      <p:ext uri="{BB962C8B-B14F-4D97-AF65-F5344CB8AC3E}">
        <p14:creationId xmlns="" xmlns:p14="http://schemas.microsoft.com/office/powerpoint/2010/main" val="714043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Florida 1978</a:t>
            </a:r>
          </a:p>
          <a:p>
            <a:r>
              <a:rPr lang="en-US" sz="1200" kern="1200" dirty="0" smtClean="0">
                <a:solidFill>
                  <a:schemeClr val="tx1"/>
                </a:solidFill>
                <a:effectLst/>
                <a:latin typeface="+mn-lt"/>
                <a:ea typeface="+mn-ea"/>
                <a:cs typeface="+mn-cs"/>
              </a:rPr>
              <a:t>Ted Buddy</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was once again linked with rape and abduction cases in Florida. The first victim was Margaret Elizabeth Bowman, who was bludgeoned and struggled on January 15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by Buddy as she was asleep in FSU, specifically in Chi Omega </a:t>
            </a:r>
            <a:r>
              <a:rPr lang="en-US" sz="1200" i="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Williams, 2020). Similar to Margaret's case, Karen Chandler (21), Lisa Levy (20), Kathy Kleiner (21), Cheryl Thomas (21), were bludgeoned and struggled by Bundy on January 15th Bundy; however, Karen, Kathy and Cheryl survived </a:t>
            </a:r>
            <a:r>
              <a:rPr lang="en-US" sz="1200" i="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Williams, 2020). Last Florida's case took place on February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that involved Kimberly Dianne, a 12-year-old girl. Bundy abducted her while she was schooling in Lake City Junior School in Florida, and the remains of her body were found next to River State Park.</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9</a:t>
            </a:fld>
            <a:endParaRPr lang="en-US" dirty="0"/>
          </a:p>
        </p:txBody>
      </p:sp>
    </p:spTree>
    <p:extLst>
      <p:ext uri="{BB962C8B-B14F-4D97-AF65-F5344CB8AC3E}">
        <p14:creationId xmlns="" xmlns:p14="http://schemas.microsoft.com/office/powerpoint/2010/main" val="293450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smtClean="0">
                <a:solidFill>
                  <a:schemeClr val="tx1"/>
                </a:solidFill>
                <a:effectLst/>
                <a:latin typeface="+mn-lt"/>
                <a:ea typeface="+mn-ea"/>
                <a:cs typeface="+mn-cs"/>
              </a:rPr>
              <a:t>Ted Bundy’s wife was Carole Ann Boone, who existed between 1947 and 2018. Bundy and Boone met at the workplace where they worked at the same organization in Washington. The two became best friends since they used to help each other in conducting various activities in the organization (Williams, 2020). Boone did not have much interest in pursuing Bundy’s dark history. For instance, Bundy was on a murder trial in Florida during their courtship, yet Boone did not notice (Williams, 2020).  After marriage, Boone always believed that Bundy was innocent until towards the end of his journey before he was executed.   </a:t>
            </a:r>
            <a:endParaRPr lang="en-US" i="0"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10</a:t>
            </a:fld>
            <a:endParaRPr lang="en-US" dirty="0"/>
          </a:p>
        </p:txBody>
      </p:sp>
    </p:spTree>
    <p:extLst>
      <p:ext uri="{BB962C8B-B14F-4D97-AF65-F5344CB8AC3E}">
        <p14:creationId xmlns="" xmlns:p14="http://schemas.microsoft.com/office/powerpoint/2010/main" val="3302913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smtClean="0">
                <a:solidFill>
                  <a:schemeClr val="tx1"/>
                </a:solidFill>
                <a:effectLst/>
                <a:latin typeface="+mn-lt"/>
                <a:ea typeface="+mn-ea"/>
                <a:cs typeface="+mn-cs"/>
              </a:rPr>
              <a:t>Before meeting Boone, Ted Bundy had a girlfriend, Kendal, and both seemed to have similar characteristics. Specifically, they were both single mothers, believed Bundy was innocent and were always behind their backs in providing support (Williams, 2020). Boone and Bundy got their first child, Rosa, in 1981, where she grew to be among his mother’s significant pillars. It was surprising to see Boone acting as Bundy witness for behavioral characteristics, and it was at that moment when both married officially in a courtroom (Williams, 2020). Bundy, former law students, opted to marry Boone before the jury intentionally to win their sympathy. </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11</a:t>
            </a:fld>
            <a:endParaRPr lang="en-US" dirty="0"/>
          </a:p>
        </p:txBody>
      </p:sp>
    </p:spTree>
    <p:extLst>
      <p:ext uri="{BB962C8B-B14F-4D97-AF65-F5344CB8AC3E}">
        <p14:creationId xmlns="" xmlns:p14="http://schemas.microsoft.com/office/powerpoint/2010/main" val="97482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smtClean="0">
                <a:solidFill>
                  <a:schemeClr val="tx1"/>
                </a:solidFill>
                <a:effectLst/>
                <a:latin typeface="Times New Roman" panose="02020603050405020304" pitchFamily="18" charset="0"/>
                <a:ea typeface="+mn-ea"/>
                <a:cs typeface="Times New Roman" panose="02020603050405020304" pitchFamily="18" charset="0"/>
              </a:rPr>
              <a:t>Rose Bundy is the only known biological child of the serial killer Bundy. Rosa is now 40 years old, and she was born in late 1980 (Murray, 2017). Rosa was born while her parents were workmates at the Department of Emergency services. James is yet another Bundy child, but he was born in his mother’s previous marriage (Murray, 2017). Rosa went with her mother after she divorced Boone before he was legally executed. There is little known about Rosa since her mother is believed to have changed their names to start a new life while distancing themselves from media cameras.                         </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12</a:t>
            </a:fld>
            <a:endParaRPr lang="en-US" dirty="0"/>
          </a:p>
        </p:txBody>
      </p:sp>
    </p:spTree>
    <p:extLst>
      <p:ext uri="{BB962C8B-B14F-4D97-AF65-F5344CB8AC3E}">
        <p14:creationId xmlns="" xmlns:p14="http://schemas.microsoft.com/office/powerpoint/2010/main" val="1997187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being linked to a series of rape and murder cases attracting a series of trials, Bundy became hopeless since he knew that the situation he was in would lead to his execution. As a result, he booked interviews with Hugh Aynesworth to give a confession regarding all murder cases (Murray, 2017). To avoid the stigma associated with admission, Bundy ensured that the information was provided in the form of a third person. As part of the admission, Bundy referred to himself as a killer, thief and a rapist, and his career revolved around those three vices (Murray, 2017). Bundy reported himself through confession and confirmed that his primary motive for conducting such was the need to possess and kill at the same time.</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13</a:t>
            </a:fld>
            <a:endParaRPr lang="en-US" dirty="0"/>
          </a:p>
        </p:txBody>
      </p:sp>
    </p:spTree>
    <p:extLst>
      <p:ext uri="{BB962C8B-B14F-4D97-AF65-F5344CB8AC3E}">
        <p14:creationId xmlns="" xmlns:p14="http://schemas.microsoft.com/office/powerpoint/2010/main" val="1973518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offender was more than willing to provide comprehensive information regarding his crimes because he booked an interview with William Hagmaier, a special agent at the FBI under the department of Behavioral Analysis Unit (Murray, 2017). During the interview with the special agent, Bundy revealed that murder and rape were part of himself, and nothing could entirely change his situation. Bundy went ahead and announced that he had a plan to kill more persons in prison, but he did not get the chance, although he had assembled all the necessary tools, including a hammer and steal (Murray, 2017).  He suggested that the tools were discovered by prison wanders, but the owner was never known.  </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14</a:t>
            </a:fld>
            <a:endParaRPr lang="en-US" dirty="0"/>
          </a:p>
        </p:txBody>
      </p:sp>
    </p:spTree>
    <p:extLst>
      <p:ext uri="{BB962C8B-B14F-4D97-AF65-F5344CB8AC3E}">
        <p14:creationId xmlns="" xmlns:p14="http://schemas.microsoft.com/office/powerpoint/2010/main" val="3927623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Ted Bundy was provided with enough time to give a confession to all police departments in Utah, Colorado and Idaho, a situation the led the police department to schedule an immediate execution. Bundy came up with opinions that would trigger a delay in his performance by suggested that he had more cases yet to confess, and he requested more time to cover the entire confession content (Innes, 2017). The police demanded he to provide details of the remaining victims, but nothing could be found after pursuing the cases (Innes, 2017). Police officers learned that Bundy wanted to delay the scheduling of his execution further, and they planned to come up with a strategy to finalize his sentencing. </a:t>
            </a:r>
          </a:p>
        </p:txBody>
      </p:sp>
      <p:sp>
        <p:nvSpPr>
          <p:cNvPr id="4" name="Slide Number Placeholder 3"/>
          <p:cNvSpPr>
            <a:spLocks noGrp="1"/>
          </p:cNvSpPr>
          <p:nvPr>
            <p:ph type="sldNum" sz="quarter" idx="10"/>
          </p:nvPr>
        </p:nvSpPr>
        <p:spPr/>
        <p:txBody>
          <a:bodyPr/>
          <a:lstStyle/>
          <a:p>
            <a:fld id="{A8506A65-C2EC-48B3-BC58-65FFEB1716B8}" type="slidenum">
              <a:rPr lang="en-US" smtClean="0"/>
              <a:pPr/>
              <a:t>15</a:t>
            </a:fld>
            <a:endParaRPr lang="en-US" dirty="0"/>
          </a:p>
        </p:txBody>
      </p:sp>
    </p:spTree>
    <p:extLst>
      <p:ext uri="{BB962C8B-B14F-4D97-AF65-F5344CB8AC3E}">
        <p14:creationId xmlns="" xmlns:p14="http://schemas.microsoft.com/office/powerpoint/2010/main" val="19198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reached a time where the authorities saw no need for further confession. Bundy supporters, through the Florida governor, Bob Martinez, requested the victim's family and supervisors to ask the court to provide more time to reveal the remaining cases; however, no one was ready to negotiate (Innes, 2017). Families of the victims believed that their loved ones had already died, and it was confirmed that Bundy was their killer (Innes, 2017). Ted Bundy was scheduled for an execution that took place on January, 24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1989, at 7: 16 AM in Raiford Electric Chair. Bundy’s death was celebrated by many by dancing, singing and lighting fireworks.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16</a:t>
            </a:fld>
            <a:endParaRPr lang="en-US" dirty="0"/>
          </a:p>
        </p:txBody>
      </p:sp>
    </p:spTree>
    <p:extLst>
      <p:ext uri="{BB962C8B-B14F-4D97-AF65-F5344CB8AC3E}">
        <p14:creationId xmlns="" xmlns:p14="http://schemas.microsoft.com/office/powerpoint/2010/main" val="226409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Ted Bundy was subjected to various psychiatric examinations before his sentencing was initiated. According to the first diagnosis that was conducted in the New York University School of Medicine, Ted Bundy had Bipolar disorder, where the results were based on the serial killer's behavior (Browne, 2016). Other medical experts intervened in the situation and discovered that tend might be suffering from a series of physiological disorders, including antisocial personality disorder (Browne, 2016). According to an interview conducted by James Dobson, a Christian Evangelist, Bundy suggested that phonographic videos in the media were even worse and baseless than his actions.</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17</a:t>
            </a:fld>
            <a:endParaRPr lang="en-US" dirty="0"/>
          </a:p>
        </p:txBody>
      </p:sp>
    </p:spTree>
    <p:extLst>
      <p:ext uri="{BB962C8B-B14F-4D97-AF65-F5344CB8AC3E}">
        <p14:creationId xmlns="" xmlns:p14="http://schemas.microsoft.com/office/powerpoint/2010/main" val="4225988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information that was retrieved from Bundy's interviews revealed that he had a strange way of thinking.  Bundy seemed less concerned and surprised at the same time after he was notified about missing of one of his victims (Browne, 2016). He believed that America was a place where its residents could not be noticed unless they could do it for themselves. For each murder and rape case Bundy undertook, he associated it with a barrier he created long ago. Again, Bundy did not believe in human beings' relationship since there is much evidence of personal and even government denial (Browne, 2016).  Based on the above, it is evident that Bundy had a bipolar disorder that instigated him to commit rape and murder cases.   </a:t>
            </a:r>
          </a:p>
          <a:p>
            <a:endParaRPr lang="en-US" dirty="0"/>
          </a:p>
        </p:txBody>
      </p:sp>
      <p:sp>
        <p:nvSpPr>
          <p:cNvPr id="4" name="Slide Number Placeholder 3"/>
          <p:cNvSpPr>
            <a:spLocks noGrp="1"/>
          </p:cNvSpPr>
          <p:nvPr>
            <p:ph type="sldNum" sz="quarter" idx="10"/>
          </p:nvPr>
        </p:nvSpPr>
        <p:spPr/>
        <p:txBody>
          <a:bodyPr/>
          <a:lstStyle/>
          <a:p>
            <a:fld id="{A8506A65-C2EC-48B3-BC58-65FFEB1716B8}" type="slidenum">
              <a:rPr lang="en-US" smtClean="0"/>
              <a:pPr/>
              <a:t>18</a:t>
            </a:fld>
            <a:endParaRPr lang="en-US" dirty="0"/>
          </a:p>
        </p:txBody>
      </p:sp>
    </p:spTree>
    <p:extLst>
      <p:ext uri="{BB962C8B-B14F-4D97-AF65-F5344CB8AC3E}">
        <p14:creationId xmlns="" xmlns:p14="http://schemas.microsoft.com/office/powerpoint/2010/main" val="2566692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2511026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1394685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1254454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1100634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58563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2505785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2213923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832183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134383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580902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FB907-D61D-4B15-89B4-E4D3019A9258}" type="datetimeFigureOut">
              <a:rPr lang="en-US" smtClean="0"/>
              <a:pPr/>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2550076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3FB907-D61D-4B15-89B4-E4D3019A9258}" type="datetimeFigureOut">
              <a:rPr lang="en-US" smtClean="0"/>
              <a:pPr/>
              <a:t>10/29/2020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C4638C-DC2A-4CEE-AC88-57CBB10C0132}" type="slidenum">
              <a:rPr lang="en-US" smtClean="0"/>
              <a:pPr/>
              <a:t>‹#›</a:t>
            </a:fld>
            <a:endParaRPr lang="en-US" dirty="0"/>
          </a:p>
        </p:txBody>
      </p:sp>
    </p:spTree>
    <p:extLst>
      <p:ext uri="{BB962C8B-B14F-4D97-AF65-F5344CB8AC3E}">
        <p14:creationId xmlns="" xmlns:p14="http://schemas.microsoft.com/office/powerpoint/2010/main" val="2913584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6038" y="191337"/>
            <a:ext cx="9144000" cy="1306938"/>
          </a:xfrm>
        </p:spPr>
        <p:txBody>
          <a:bodyPr/>
          <a:lstStyle/>
          <a:p>
            <a:r>
              <a:rPr lang="en-US" i="1" dirty="0" smtClean="0">
                <a:latin typeface="Times New Roman" panose="02020603050405020304" pitchFamily="18" charset="0"/>
                <a:cs typeface="Times New Roman" panose="02020603050405020304" pitchFamily="18" charset="0"/>
              </a:rPr>
              <a:t>Presentation </a:t>
            </a:r>
            <a:endParaRPr lang="en-US" i="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16129" y="4089862"/>
            <a:ext cx="6445135" cy="2331720"/>
          </a:xfrm>
        </p:spPr>
        <p:txBody>
          <a:bodyPr>
            <a:normAutofit/>
          </a:bodyPr>
          <a:lstStyle/>
          <a:p>
            <a:r>
              <a:rPr lang="en-US" sz="3600" dirty="0" smtClean="0">
                <a:latin typeface="Times New Roman" panose="02020603050405020304" pitchFamily="18" charset="0"/>
                <a:cs typeface="Times New Roman" panose="02020603050405020304" pitchFamily="18" charset="0"/>
              </a:rPr>
              <a:t>Analysis of Ted Bundy, a Serial Killer. </a:t>
            </a:r>
            <a:endParaRPr lang="en-US" sz="3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6829937" y="3291030"/>
            <a:ext cx="5360201" cy="3566970"/>
          </a:xfrm>
          <a:prstGeom prst="rect">
            <a:avLst/>
          </a:prstGeom>
        </p:spPr>
      </p:pic>
    </p:spTree>
    <p:extLst>
      <p:ext uri="{BB962C8B-B14F-4D97-AF65-F5344CB8AC3E}">
        <p14:creationId xmlns="" xmlns:p14="http://schemas.microsoft.com/office/powerpoint/2010/main" val="3177122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142"/>
            <a:ext cx="10515600" cy="914400"/>
          </a:xfrm>
        </p:spPr>
        <p:txBody>
          <a:bodyPr>
            <a:normAutofit fontScale="90000"/>
          </a:bodyPr>
          <a:lstStyle/>
          <a:p>
            <a:pPr algn="ctr"/>
            <a:r>
              <a:rPr lang="en-US" sz="3600" dirty="0">
                <a:latin typeface="Times New Roman" panose="02020603050405020304" pitchFamily="18" charset="0"/>
                <a:cs typeface="Times New Roman" panose="02020603050405020304" pitchFamily="18" charset="0"/>
              </a:rPr>
              <a:t>History</a:t>
            </a:r>
            <a:r>
              <a:rPr lang="en-US" dirty="0"/>
              <a:t/>
            </a:r>
            <a:br>
              <a:rPr lang="en-US" dirty="0"/>
            </a:br>
            <a:endParaRPr lang="en-US" dirty="0"/>
          </a:p>
        </p:txBody>
      </p:sp>
      <p:sp>
        <p:nvSpPr>
          <p:cNvPr id="3" name="Content Placeholder 2"/>
          <p:cNvSpPr>
            <a:spLocks noGrp="1"/>
          </p:cNvSpPr>
          <p:nvPr>
            <p:ph idx="1"/>
          </p:nvPr>
        </p:nvSpPr>
        <p:spPr>
          <a:xfrm>
            <a:off x="838200" y="1529542"/>
            <a:ext cx="5429596" cy="4647421"/>
          </a:xfrm>
        </p:spPr>
        <p:txBody>
          <a:bodyPr/>
          <a:lstStyle/>
          <a:p>
            <a:r>
              <a:rPr lang="en-US" sz="2400" dirty="0">
                <a:latin typeface="Times New Roman" panose="02020603050405020304" pitchFamily="18" charset="0"/>
                <a:cs typeface="Times New Roman" panose="02020603050405020304" pitchFamily="18" charset="0"/>
              </a:rPr>
              <a:t>Ted </a:t>
            </a:r>
            <a:r>
              <a:rPr lang="en-US" sz="2400" dirty="0" smtClean="0">
                <a:latin typeface="Times New Roman" panose="02020603050405020304" pitchFamily="18" charset="0"/>
                <a:cs typeface="Times New Roman" panose="02020603050405020304" pitchFamily="18" charset="0"/>
              </a:rPr>
              <a:t>Bundy </a:t>
            </a:r>
            <a:r>
              <a:rPr lang="en-US" sz="2400" dirty="0">
                <a:latin typeface="Times New Roman" panose="02020603050405020304" pitchFamily="18" charset="0"/>
                <a:cs typeface="Times New Roman" panose="02020603050405020304" pitchFamily="18" charset="0"/>
              </a:rPr>
              <a:t>was born on November </a:t>
            </a:r>
            <a:r>
              <a:rPr lang="en-US" sz="2400" dirty="0" smtClean="0">
                <a:latin typeface="Times New Roman" panose="02020603050405020304" pitchFamily="18" charset="0"/>
                <a:cs typeface="Times New Roman" panose="02020603050405020304" pitchFamily="18" charset="0"/>
              </a:rPr>
              <a:t>24</a:t>
            </a:r>
            <a:r>
              <a:rPr lang="en-US" sz="2400" baseline="30000" dirty="0" smtClean="0">
                <a:latin typeface="Times New Roman" panose="02020603050405020304" pitchFamily="18" charset="0"/>
                <a:cs typeface="Times New Roman" panose="02020603050405020304" pitchFamily="18" charset="0"/>
              </a:rPr>
              <a:t>th</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Theodore Robert Cowell </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Buddy lived between 1946 and </a:t>
            </a:r>
            <a:r>
              <a:rPr lang="en-US" sz="2400" dirty="0" smtClean="0">
                <a:latin typeface="Times New Roman" panose="02020603050405020304" pitchFamily="18" charset="0"/>
                <a:cs typeface="Times New Roman" panose="02020603050405020304" pitchFamily="18" charset="0"/>
              </a:rPr>
              <a:t>2012.</a:t>
            </a:r>
          </a:p>
          <a:p>
            <a:r>
              <a:rPr lang="en-US" sz="2400" dirty="0">
                <a:latin typeface="Times New Roman" panose="02020603050405020304" pitchFamily="18" charset="0"/>
                <a:cs typeface="Times New Roman" panose="02020603050405020304" pitchFamily="18" charset="0"/>
              </a:rPr>
              <a:t>Jack Worthington, a war veteran, is believed to be his father, according to King County Sherif's office records (Williams, </a:t>
            </a:r>
            <a:r>
              <a:rPr lang="en-US" sz="2400" dirty="0" smtClean="0">
                <a:latin typeface="Times New Roman" panose="02020603050405020304" pitchFamily="18" charset="0"/>
                <a:cs typeface="Times New Roman" panose="02020603050405020304" pitchFamily="18" charset="0"/>
              </a:rPr>
              <a:t>2020).</a:t>
            </a:r>
          </a:p>
          <a:p>
            <a:r>
              <a:rPr lang="en-US" sz="2400" dirty="0">
                <a:latin typeface="Times New Roman" panose="02020603050405020304" pitchFamily="18" charset="0"/>
                <a:cs typeface="Times New Roman" panose="02020603050405020304" pitchFamily="18" charset="0"/>
              </a:rPr>
              <a:t>Bundy is suspected of having been fathered by an extremely </a:t>
            </a:r>
            <a:r>
              <a:rPr lang="en-US" sz="2400" dirty="0" smtClean="0">
                <a:latin typeface="Times New Roman" panose="02020603050405020304" pitchFamily="18" charset="0"/>
                <a:cs typeface="Times New Roman" panose="02020603050405020304" pitchFamily="18" charset="0"/>
              </a:rPr>
              <a:t>abusive </a:t>
            </a:r>
            <a:r>
              <a:rPr lang="en-US" sz="2400" dirty="0">
                <a:latin typeface="Times New Roman" panose="02020603050405020304" pitchFamily="18" charset="0"/>
                <a:cs typeface="Times New Roman" panose="02020603050405020304" pitchFamily="18" charset="0"/>
              </a:rPr>
              <a:t>Samuel Cowell who was the husband to Louise. </a:t>
            </a:r>
          </a:p>
          <a:p>
            <a:pPr marL="0" indent="0">
              <a:buNone/>
            </a:pPr>
            <a:endParaRPr lang="en-US" dirty="0"/>
          </a:p>
        </p:txBody>
      </p:sp>
      <p:pic>
        <p:nvPicPr>
          <p:cNvPr id="4" name="Picture 3"/>
          <p:cNvPicPr>
            <a:picLocks noChangeAspect="1"/>
          </p:cNvPicPr>
          <p:nvPr/>
        </p:nvPicPr>
        <p:blipFill>
          <a:blip r:embed="rId3"/>
          <a:stretch>
            <a:fillRect/>
          </a:stretch>
        </p:blipFill>
        <p:spPr>
          <a:xfrm>
            <a:off x="6633557" y="1299557"/>
            <a:ext cx="5558444" cy="5558444"/>
          </a:xfrm>
          <a:prstGeom prst="rect">
            <a:avLst/>
          </a:prstGeom>
        </p:spPr>
      </p:pic>
    </p:spTree>
    <p:extLst>
      <p:ext uri="{BB962C8B-B14F-4D97-AF65-F5344CB8AC3E}">
        <p14:creationId xmlns="" xmlns:p14="http://schemas.microsoft.com/office/powerpoint/2010/main" val="3146210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273" y="0"/>
            <a:ext cx="10522527" cy="931025"/>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Cont. History</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54629" y="1097281"/>
            <a:ext cx="5696296" cy="5336770"/>
          </a:xfrm>
        </p:spPr>
        <p:txBody>
          <a:bodyPr>
            <a:normAutofit/>
          </a:bodyPr>
          <a:lstStyle/>
          <a:p>
            <a:r>
              <a:rPr lang="en-US" sz="2400" dirty="0">
                <a:latin typeface="Times New Roman" panose="02020603050405020304" pitchFamily="18" charset="0"/>
                <a:cs typeface="Times New Roman" panose="02020603050405020304" pitchFamily="18" charset="0"/>
              </a:rPr>
              <a:t>Bundy was brought up by his blood grandparents in </a:t>
            </a:r>
            <a:r>
              <a:rPr lang="en-US" sz="2400" dirty="0" smtClean="0">
                <a:latin typeface="Times New Roman" panose="02020603050405020304" pitchFamily="18" charset="0"/>
                <a:cs typeface="Times New Roman" panose="02020603050405020304" pitchFamily="18" charset="0"/>
              </a:rPr>
              <a:t>Philadelphia.</a:t>
            </a:r>
          </a:p>
          <a:p>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grandparents took him as their son to prevent him from social stigma (Williams, 2020</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Bundy left his grandparents' home for Tacoma, </a:t>
            </a:r>
            <a:r>
              <a:rPr lang="en-US" sz="2400" dirty="0" smtClean="0">
                <a:latin typeface="Times New Roman" panose="02020603050405020304" pitchFamily="18" charset="0"/>
                <a:cs typeface="Times New Roman" panose="02020603050405020304" pitchFamily="18" charset="0"/>
              </a:rPr>
              <a:t>Washington in 1950.</a:t>
            </a:r>
          </a:p>
          <a:p>
            <a:r>
              <a:rPr lang="en-US" sz="2400" dirty="0">
                <a:latin typeface="Times New Roman" panose="02020603050405020304" pitchFamily="18" charset="0"/>
                <a:cs typeface="Times New Roman" panose="02020603050405020304" pitchFamily="18" charset="0"/>
              </a:rPr>
              <a:t>Bundy did not know who really he was until he found his birth certificate, and that moment marked the onset of his </a:t>
            </a:r>
            <a:r>
              <a:rPr lang="en-US" sz="2400" dirty="0" smtClean="0">
                <a:latin typeface="Times New Roman" panose="02020603050405020304" pitchFamily="18" charset="0"/>
                <a:cs typeface="Times New Roman" panose="02020603050405020304" pitchFamily="18" charset="0"/>
              </a:rPr>
              <a:t>frustrations, </a:t>
            </a:r>
            <a:r>
              <a:rPr lang="en-US" sz="2400" dirty="0">
                <a:latin typeface="Times New Roman" panose="02020603050405020304" pitchFamily="18" charset="0"/>
                <a:cs typeface="Times New Roman" panose="02020603050405020304" pitchFamily="18" charset="0"/>
              </a:rPr>
              <a:t>claiming that his mother did not reveal his real identity. </a:t>
            </a:r>
          </a:p>
          <a:p>
            <a:pPr marL="0" indent="0">
              <a:buNone/>
            </a:pP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350926" y="1164824"/>
            <a:ext cx="4469388" cy="4778332"/>
          </a:xfrm>
          <a:prstGeom prst="rect">
            <a:avLst/>
          </a:prstGeom>
        </p:spPr>
      </p:pic>
    </p:spTree>
    <p:extLst>
      <p:ext uri="{BB962C8B-B14F-4D97-AF65-F5344CB8AC3E}">
        <p14:creationId xmlns="" xmlns:p14="http://schemas.microsoft.com/office/powerpoint/2010/main" val="257077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98162"/>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Cont. History</a:t>
            </a:r>
            <a:endParaRPr lang="en-US" sz="3600" dirty="0"/>
          </a:p>
        </p:txBody>
      </p:sp>
      <p:sp>
        <p:nvSpPr>
          <p:cNvPr id="3" name="Content Placeholder 2"/>
          <p:cNvSpPr>
            <a:spLocks noGrp="1"/>
          </p:cNvSpPr>
          <p:nvPr>
            <p:ph idx="1"/>
          </p:nvPr>
        </p:nvSpPr>
        <p:spPr>
          <a:xfrm>
            <a:off x="838200" y="1546167"/>
            <a:ext cx="6360622" cy="4630796"/>
          </a:xfrm>
        </p:spPr>
        <p:txBody>
          <a:bodyPr/>
          <a:lstStyle/>
          <a:p>
            <a:r>
              <a:rPr lang="en-US" sz="2400" dirty="0" smtClean="0">
                <a:latin typeface="Times New Roman" panose="02020603050405020304" pitchFamily="18" charset="0"/>
                <a:cs typeface="Times New Roman" panose="02020603050405020304" pitchFamily="18" charset="0"/>
              </a:rPr>
              <a:t>Bundy pursued </a:t>
            </a:r>
            <a:r>
              <a:rPr lang="en-US" sz="2400" dirty="0">
                <a:latin typeface="Times New Roman" panose="02020603050405020304" pitchFamily="18" charset="0"/>
                <a:cs typeface="Times New Roman" panose="02020603050405020304" pitchFamily="18" charset="0"/>
              </a:rPr>
              <a:t>detective magazines, true crime documentaries, and sexual violence and crime novels during his childhood</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Bundy's close friends, including his cousins, revealed that the suspect had much interest in naked </a:t>
            </a:r>
            <a:r>
              <a:rPr lang="en-US" sz="2400" dirty="0" smtClean="0">
                <a:latin typeface="Times New Roman" panose="02020603050405020304" pitchFamily="18" charset="0"/>
                <a:cs typeface="Times New Roman" panose="02020603050405020304" pitchFamily="18" charset="0"/>
              </a:rPr>
              <a:t>women.</a:t>
            </a:r>
          </a:p>
          <a:p>
            <a:r>
              <a:rPr lang="en-US" sz="2400" dirty="0">
                <a:latin typeface="Times New Roman" panose="02020603050405020304" pitchFamily="18" charset="0"/>
                <a:cs typeface="Times New Roman" panose="02020603050405020304" pitchFamily="18" charset="0"/>
              </a:rPr>
              <a:t>Bundy engaged in high school athletic activities, where he pursued the action using forged lift tickets and stolen </a:t>
            </a:r>
            <a:r>
              <a:rPr lang="en-US" sz="2400" dirty="0" smtClean="0">
                <a:latin typeface="Times New Roman" panose="02020603050405020304" pitchFamily="18" charset="0"/>
                <a:cs typeface="Times New Roman" panose="02020603050405020304" pitchFamily="18" charset="0"/>
              </a:rPr>
              <a:t>equipment.</a:t>
            </a:r>
          </a:p>
          <a:p>
            <a:r>
              <a:rPr lang="en-US" sz="2400" dirty="0">
                <a:latin typeface="Times New Roman" panose="02020603050405020304" pitchFamily="18" charset="0"/>
                <a:cs typeface="Times New Roman" panose="02020603050405020304" pitchFamily="18" charset="0"/>
              </a:rPr>
              <a:t>Bundy was convicted twice of auto theft and burglary, where the instances were removed from his records when he reached 18 years.</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001861" y="1546167"/>
            <a:ext cx="5140263" cy="3408218"/>
          </a:xfrm>
          <a:prstGeom prst="rect">
            <a:avLst/>
          </a:prstGeom>
        </p:spPr>
      </p:pic>
    </p:spTree>
    <p:extLst>
      <p:ext uri="{BB962C8B-B14F-4D97-AF65-F5344CB8AC3E}">
        <p14:creationId xmlns="" xmlns:p14="http://schemas.microsoft.com/office/powerpoint/2010/main" val="2845167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81290"/>
          </a:xfrm>
        </p:spPr>
        <p:txBody>
          <a:bodyPr>
            <a:normAutofit fontScale="90000"/>
          </a:bodyPr>
          <a:lstStyle/>
          <a:p>
            <a:pPr algn="ctr"/>
            <a:r>
              <a:rPr lang="en-US" sz="3600" dirty="0">
                <a:latin typeface="Times New Roman" panose="02020603050405020304" pitchFamily="18" charset="0"/>
                <a:cs typeface="Times New Roman" panose="02020603050405020304" pitchFamily="18" charset="0"/>
              </a:rPr>
              <a:t>Summary of Buddy’s crimes</a:t>
            </a:r>
            <a:r>
              <a:rPr lang="en-US" dirty="0"/>
              <a:t/>
            </a:r>
            <a:br>
              <a:rPr lang="en-US" dirty="0"/>
            </a:br>
            <a:endParaRPr lang="en-US" dirty="0"/>
          </a:p>
        </p:txBody>
      </p:sp>
      <p:sp>
        <p:nvSpPr>
          <p:cNvPr id="3" name="Content Placeholder 2"/>
          <p:cNvSpPr>
            <a:spLocks noGrp="1"/>
          </p:cNvSpPr>
          <p:nvPr>
            <p:ph idx="1"/>
          </p:nvPr>
        </p:nvSpPr>
        <p:spPr>
          <a:xfrm>
            <a:off x="838200" y="997527"/>
            <a:ext cx="5978236" cy="5179436"/>
          </a:xfrm>
        </p:spPr>
        <p:txBody>
          <a:bodyPr>
            <a:normAutofit/>
          </a:bodyPr>
          <a:lstStyle/>
          <a:p>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1974, Bundy was directly involved in various rape and murder cases both in California and Orlando (Innes, 2017</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 On </a:t>
            </a:r>
            <a:r>
              <a:rPr lang="en-US" sz="2400" dirty="0">
                <a:latin typeface="Times New Roman" panose="02020603050405020304" pitchFamily="18" charset="0"/>
                <a:cs typeface="Times New Roman" panose="02020603050405020304" pitchFamily="18" charset="0"/>
              </a:rPr>
              <a:t>January </a:t>
            </a:r>
            <a:r>
              <a:rPr lang="en-US" sz="2400" dirty="0" smtClean="0">
                <a:latin typeface="Times New Roman" panose="02020603050405020304" pitchFamily="18" charset="0"/>
                <a:cs typeface="Times New Roman" panose="02020603050405020304" pitchFamily="18" charset="0"/>
              </a:rPr>
              <a:t>4</a:t>
            </a:r>
            <a:r>
              <a:rPr lang="en-US" sz="2400" baseline="30000" dirty="0" smtClean="0">
                <a:latin typeface="Times New Roman" panose="02020603050405020304" pitchFamily="18" charset="0"/>
                <a:cs typeface="Times New Roman" panose="02020603050405020304" pitchFamily="18" charset="0"/>
              </a:rPr>
              <a:t>th</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Joni Lenzi, an 18-year-old </a:t>
            </a:r>
            <a:r>
              <a:rPr lang="en-US" sz="2400" dirty="0" smtClean="0">
                <a:latin typeface="Times New Roman" panose="02020603050405020304" pitchFamily="18" charset="0"/>
                <a:cs typeface="Times New Roman" panose="02020603050405020304" pitchFamily="18" charset="0"/>
              </a:rPr>
              <a:t>girl was </a:t>
            </a:r>
            <a:r>
              <a:rPr lang="en-US" sz="2400" dirty="0">
                <a:latin typeface="Times New Roman" panose="02020603050405020304" pitchFamily="18" charset="0"/>
                <a:cs typeface="Times New Roman" panose="02020603050405020304" pitchFamily="18" charset="0"/>
              </a:rPr>
              <a:t>sexually abused by Bundy while asleep in her bed, but she survived.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Lynda </a:t>
            </a:r>
            <a:r>
              <a:rPr lang="en-US" sz="2400" dirty="0">
                <a:latin typeface="Times New Roman" panose="02020603050405020304" pitchFamily="18" charset="0"/>
                <a:cs typeface="Times New Roman" panose="02020603050405020304" pitchFamily="18" charset="0"/>
              </a:rPr>
              <a:t>Ann Healy, a 21-year-old, was </a:t>
            </a:r>
            <a:r>
              <a:rPr lang="en-US" sz="2400" dirty="0" smtClean="0">
                <a:latin typeface="Times New Roman" panose="02020603050405020304" pitchFamily="18" charset="0"/>
                <a:cs typeface="Times New Roman" panose="02020603050405020304" pitchFamily="18" charset="0"/>
              </a:rPr>
              <a:t>abducted </a:t>
            </a:r>
            <a:r>
              <a:rPr lang="en-US" sz="2400" dirty="0">
                <a:latin typeface="Times New Roman" panose="02020603050405020304" pitchFamily="18" charset="0"/>
                <a:cs typeface="Times New Roman" panose="02020603050405020304" pitchFamily="18" charset="0"/>
              </a:rPr>
              <a:t>Lynda as she was sleeping, and later the FBI detectives recovered her skull and mandible next to Tailor mountain site (Innes, 2017).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Bundy abducted Donna Gail, 19 years old, on March 12</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as she was locating her way to The Evergreen State College. </a:t>
            </a:r>
          </a:p>
          <a:p>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879865" y="1545865"/>
            <a:ext cx="5312135" cy="5312135"/>
          </a:xfrm>
          <a:prstGeom prst="rect">
            <a:avLst/>
          </a:prstGeom>
        </p:spPr>
      </p:pic>
    </p:spTree>
    <p:extLst>
      <p:ext uri="{BB962C8B-B14F-4D97-AF65-F5344CB8AC3E}">
        <p14:creationId xmlns="" xmlns:p14="http://schemas.microsoft.com/office/powerpoint/2010/main" val="2299904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7829" y="165619"/>
            <a:ext cx="10515600" cy="1230919"/>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Summary of Buddy’s crimes</a:t>
            </a:r>
            <a:endParaRPr lang="en-US" sz="3600" dirty="0"/>
          </a:p>
        </p:txBody>
      </p:sp>
      <p:sp>
        <p:nvSpPr>
          <p:cNvPr id="3" name="Content Placeholder 2"/>
          <p:cNvSpPr>
            <a:spLocks noGrp="1"/>
          </p:cNvSpPr>
          <p:nvPr>
            <p:ph idx="1"/>
          </p:nvPr>
        </p:nvSpPr>
        <p:spPr>
          <a:xfrm>
            <a:off x="838200" y="1396538"/>
            <a:ext cx="6327371" cy="4780425"/>
          </a:xfrm>
        </p:spPr>
        <p:txBody>
          <a:bodyPr>
            <a:normAutofit lnSpcReduction="10000"/>
          </a:bodyPr>
          <a:lstStyle/>
          <a:p>
            <a:pPr>
              <a:lnSpc>
                <a:spcPct val="100000"/>
              </a:lnSpc>
              <a:spcBef>
                <a:spcPts val="0"/>
              </a:spcBef>
              <a:buFont typeface="Wingdings" panose="05000000000000000000" pitchFamily="2" charset="2"/>
              <a:buChar char="§"/>
              <a:defRPr/>
            </a:pPr>
            <a:r>
              <a:rPr lang="en-US" sz="2400" dirty="0">
                <a:latin typeface="Times New Roman" panose="02020603050405020304" pitchFamily="18" charset="0"/>
                <a:cs typeface="Times New Roman" panose="02020603050405020304" pitchFamily="18" charset="0"/>
              </a:rPr>
              <a:t>On April 17</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1974, Susan Elaine's 18-year-old disappearance was noticed after she was last seen attending advisors meeting in the evening at Central Washington State College</a:t>
            </a:r>
            <a:r>
              <a:rPr lang="en-US" sz="2400" dirty="0" smtClean="0">
                <a:latin typeface="Times New Roman" panose="02020603050405020304" pitchFamily="18" charset="0"/>
                <a:cs typeface="Times New Roman" panose="02020603050405020304" pitchFamily="18" charset="0"/>
              </a:rPr>
              <a:t>.</a:t>
            </a:r>
          </a:p>
          <a:p>
            <a:pPr>
              <a:lnSpc>
                <a:spcPct val="100000"/>
              </a:lnSpc>
              <a:spcBef>
                <a:spcPts val="0"/>
              </a:spcBef>
              <a:buFont typeface="Wingdings" panose="05000000000000000000" pitchFamily="2" charset="2"/>
              <a:buChar char="§"/>
              <a:defRPr/>
            </a:pPr>
            <a:r>
              <a:rPr lang="en-US" sz="2400" dirty="0" smtClean="0">
                <a:latin typeface="Times New Roman" panose="02020603050405020304" pitchFamily="18" charset="0"/>
                <a:cs typeface="Times New Roman" panose="02020603050405020304" pitchFamily="18" charset="0"/>
              </a:rPr>
              <a:t> A </a:t>
            </a:r>
            <a:r>
              <a:rPr lang="en-US" sz="2400" dirty="0">
                <a:latin typeface="Times New Roman" panose="02020603050405020304" pitchFamily="18" charset="0"/>
                <a:cs typeface="Times New Roman" panose="02020603050405020304" pitchFamily="18" charset="0"/>
              </a:rPr>
              <a:t>22-year-old: Roberta Kathleen Parks disappeared on May 6</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where the detectives </a:t>
            </a:r>
            <a:r>
              <a:rPr lang="en-US" sz="2400" dirty="0">
                <a:latin typeface="Times New Roman" panose="02020603050405020304" pitchFamily="18" charset="0"/>
                <a:cs typeface="Times New Roman" panose="02020603050405020304" pitchFamily="18" charset="0"/>
              </a:rPr>
              <a:t>later discovered her </a:t>
            </a:r>
            <a:r>
              <a:rPr lang="en-US" sz="2400" dirty="0" smtClean="0">
                <a:latin typeface="Times New Roman" panose="02020603050405020304" pitchFamily="18" charset="0"/>
                <a:cs typeface="Times New Roman" panose="02020603050405020304" pitchFamily="18" charset="0"/>
              </a:rPr>
              <a:t>body in the same site. </a:t>
            </a:r>
          </a:p>
          <a:p>
            <a:pPr>
              <a:lnSpc>
                <a:spcPct val="100000"/>
              </a:lnSpc>
              <a:spcBef>
                <a:spcPts val="0"/>
              </a:spcBef>
              <a:buFont typeface="Wingdings" panose="05000000000000000000" pitchFamily="2" charset="2"/>
              <a:buChar char="§"/>
              <a:defRPr/>
            </a:pPr>
            <a:r>
              <a:rPr lang="en-US" sz="2400" dirty="0" smtClean="0">
                <a:latin typeface="Times New Roman" panose="02020603050405020304" pitchFamily="18" charset="0"/>
                <a:cs typeface="Times New Roman" panose="02020603050405020304" pitchFamily="18" charset="0"/>
              </a:rPr>
              <a:t>On </a:t>
            </a:r>
            <a:r>
              <a:rPr lang="en-US" sz="2400" dirty="0">
                <a:latin typeface="Times New Roman" panose="02020603050405020304" pitchFamily="18" charset="0"/>
                <a:cs typeface="Times New Roman" panose="02020603050405020304" pitchFamily="18" charset="0"/>
              </a:rPr>
              <a:t>June 1</a:t>
            </a:r>
            <a:r>
              <a:rPr lang="en-US" sz="2400" baseline="30000" dirty="0">
                <a:latin typeface="Times New Roman" panose="02020603050405020304" pitchFamily="18" charset="0"/>
                <a:cs typeface="Times New Roman" panose="02020603050405020304" pitchFamily="18" charset="0"/>
              </a:rPr>
              <a:t>st</a:t>
            </a:r>
            <a:r>
              <a:rPr lang="en-US" sz="2400" dirty="0">
                <a:latin typeface="Times New Roman" panose="02020603050405020304" pitchFamily="18" charset="0"/>
                <a:cs typeface="Times New Roman" panose="02020603050405020304" pitchFamily="18" charset="0"/>
              </a:rPr>
              <a:t>,  A 22-year-old Brenda Carol </a:t>
            </a:r>
            <a:r>
              <a:rPr lang="en-US" sz="2400" dirty="0" smtClean="0">
                <a:latin typeface="Times New Roman" panose="02020603050405020304" pitchFamily="18" charset="0"/>
                <a:cs typeface="Times New Roman" panose="02020603050405020304" pitchFamily="18" charset="0"/>
              </a:rPr>
              <a:t>Ball lost and her body </a:t>
            </a:r>
            <a:r>
              <a:rPr lang="en-US" sz="2400" dirty="0">
                <a:latin typeface="Times New Roman" panose="02020603050405020304" pitchFamily="18" charset="0"/>
                <a:cs typeface="Times New Roman" panose="02020603050405020304" pitchFamily="18" charset="0"/>
              </a:rPr>
              <a:t>discovered at the Taylor Mountain site in 1975 (Browne, 2016</a:t>
            </a:r>
            <a:r>
              <a:rPr lang="en-US" sz="2400" dirty="0" smtClean="0">
                <a:latin typeface="Times New Roman" panose="02020603050405020304" pitchFamily="18" charset="0"/>
                <a:cs typeface="Times New Roman" panose="02020603050405020304" pitchFamily="18" charset="0"/>
              </a:rPr>
              <a:t>).</a:t>
            </a:r>
          </a:p>
          <a:p>
            <a:pPr>
              <a:lnSpc>
                <a:spcPct val="100000"/>
              </a:lnSpc>
              <a:spcBef>
                <a:spcPts val="0"/>
              </a:spcBef>
              <a:buFont typeface="Wingdings" panose="05000000000000000000" pitchFamily="2" charset="2"/>
              <a:buChar char="§"/>
              <a:defRPr/>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On June 11</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Bundy abducted an 18-year-old Hawkins while she was making a way into her house. </a:t>
            </a:r>
            <a:endParaRPr lang="en-US" sz="2400" dirty="0" smtClean="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nvPicPr>
        <p:blipFill>
          <a:blip r:embed="rId3"/>
          <a:stretch>
            <a:fillRect/>
          </a:stretch>
        </p:blipFill>
        <p:spPr>
          <a:xfrm>
            <a:off x="7104785" y="3786750"/>
            <a:ext cx="5087215" cy="3052329"/>
          </a:xfrm>
          <a:prstGeom prst="rect">
            <a:avLst/>
          </a:prstGeom>
        </p:spPr>
      </p:pic>
    </p:spTree>
    <p:extLst>
      <p:ext uri="{BB962C8B-B14F-4D97-AF65-F5344CB8AC3E}">
        <p14:creationId xmlns="" xmlns:p14="http://schemas.microsoft.com/office/powerpoint/2010/main" val="88219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1287"/>
            <a:ext cx="10515600" cy="1325563"/>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Summary of Buddy’s crimes</a:t>
            </a:r>
            <a:endParaRPr lang="en-US" sz="3600" dirty="0"/>
          </a:p>
        </p:txBody>
      </p:sp>
      <p:sp>
        <p:nvSpPr>
          <p:cNvPr id="3" name="Content Placeholder 2"/>
          <p:cNvSpPr>
            <a:spLocks noGrp="1"/>
          </p:cNvSpPr>
          <p:nvPr>
            <p:ph idx="1"/>
          </p:nvPr>
        </p:nvSpPr>
        <p:spPr>
          <a:xfrm>
            <a:off x="838200" y="964276"/>
            <a:ext cx="5828607" cy="5212687"/>
          </a:xfrm>
        </p:spPr>
        <p:txBody>
          <a:bodyPr>
            <a:normAutofit/>
          </a:bodyPr>
          <a:lstStyle/>
          <a:p>
            <a:r>
              <a:rPr lang="en-US" sz="2400" dirty="0" smtClean="0">
                <a:latin typeface="Times New Roman" panose="02020603050405020304" pitchFamily="18" charset="0"/>
                <a:cs typeface="Times New Roman" panose="02020603050405020304" pitchFamily="18" charset="0"/>
              </a:rPr>
              <a:t> A </a:t>
            </a:r>
            <a:r>
              <a:rPr lang="en-US" sz="2400" dirty="0">
                <a:latin typeface="Times New Roman" panose="02020603050405020304" pitchFamily="18" charset="0"/>
                <a:cs typeface="Times New Roman" panose="02020603050405020304" pitchFamily="18" charset="0"/>
              </a:rPr>
              <a:t>16-year-old Nancy Wilcox on October </a:t>
            </a:r>
            <a:r>
              <a:rPr lang="en-US" sz="2400" dirty="0" smtClean="0">
                <a:latin typeface="Times New Roman" panose="02020603050405020304" pitchFamily="18" charset="0"/>
                <a:cs typeface="Times New Roman" panose="02020603050405020304" pitchFamily="18" charset="0"/>
              </a:rPr>
              <a:t>13</a:t>
            </a:r>
            <a:r>
              <a:rPr lang="en-US" sz="2400" baseline="30000" dirty="0" smtClean="0">
                <a:latin typeface="Times New Roman" panose="02020603050405020304" pitchFamily="18" charset="0"/>
                <a:cs typeface="Times New Roman" panose="02020603050405020304" pitchFamily="18" charset="0"/>
              </a:rPr>
              <a:t>th</a:t>
            </a:r>
            <a:r>
              <a:rPr lang="en-US" sz="2400" dirty="0" smtClean="0">
                <a:latin typeface="Times New Roman" panose="02020603050405020304" pitchFamily="18" charset="0"/>
                <a:cs typeface="Times New Roman" panose="02020603050405020304" pitchFamily="18" charset="0"/>
              </a:rPr>
              <a:t>, where </a:t>
            </a:r>
            <a:r>
              <a:rPr lang="en-US" sz="2400" dirty="0">
                <a:latin typeface="Times New Roman" panose="02020603050405020304" pitchFamily="18" charset="0"/>
                <a:cs typeface="Times New Roman" panose="02020603050405020304" pitchFamily="18" charset="0"/>
              </a:rPr>
              <a:t>Bundy assaulted, ambushed and struggled her to </a:t>
            </a:r>
            <a:r>
              <a:rPr lang="en-US" sz="2400" dirty="0" smtClean="0">
                <a:latin typeface="Times New Roman" panose="02020603050405020304" pitchFamily="18" charset="0"/>
                <a:cs typeface="Times New Roman" panose="02020603050405020304" pitchFamily="18" charset="0"/>
              </a:rPr>
              <a:t>death(Browne</a:t>
            </a:r>
            <a:r>
              <a:rPr lang="en-US" sz="2400" dirty="0">
                <a:latin typeface="Times New Roman" panose="02020603050405020304" pitchFamily="18" charset="0"/>
                <a:cs typeface="Times New Roman" panose="02020603050405020304" pitchFamily="18" charset="0"/>
              </a:rPr>
              <a:t>, 2016).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n </a:t>
            </a:r>
            <a:r>
              <a:rPr lang="en-US" sz="2400" dirty="0">
                <a:latin typeface="Times New Roman" panose="02020603050405020304" pitchFamily="18" charset="0"/>
                <a:cs typeface="Times New Roman" panose="02020603050405020304" pitchFamily="18" charset="0"/>
              </a:rPr>
              <a:t>18-year-old Melissa Anne Smith met Bundy on October 24</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and she disappeared mysteriously, and her body was later discovered in the surrounding mountains after nine days (Browne, 2016).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Another </a:t>
            </a:r>
            <a:r>
              <a:rPr lang="en-US" sz="2400" dirty="0">
                <a:latin typeface="Times New Roman" panose="02020603050405020304" pitchFamily="18" charset="0"/>
                <a:cs typeface="Times New Roman" panose="02020603050405020304" pitchFamily="18" charset="0"/>
              </a:rPr>
              <a:t>Bundy's case took place on October 31</a:t>
            </a:r>
            <a:r>
              <a:rPr lang="en-US" sz="2400" baseline="30000" dirty="0">
                <a:latin typeface="Times New Roman" panose="02020603050405020304" pitchFamily="18" charset="0"/>
                <a:cs typeface="Times New Roman" panose="02020603050405020304" pitchFamily="18" charset="0"/>
              </a:rPr>
              <a:t>st, </a:t>
            </a:r>
            <a:r>
              <a:rPr lang="en-US" sz="2400" dirty="0">
                <a:latin typeface="Times New Roman" panose="02020603050405020304" pitchFamily="18" charset="0"/>
                <a:cs typeface="Times New Roman" panose="02020603050405020304" pitchFamily="18" charset="0"/>
              </a:rPr>
              <a:t>where Laura Ann disappeared. Buddy abducted Laura, raped her and dumped the body at American Fork Canyon.</a:t>
            </a:r>
          </a:p>
          <a:p>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8720570" y="1574560"/>
            <a:ext cx="3471430" cy="5283440"/>
          </a:xfrm>
          <a:prstGeom prst="rect">
            <a:avLst/>
          </a:prstGeom>
        </p:spPr>
      </p:pic>
    </p:spTree>
    <p:extLst>
      <p:ext uri="{BB962C8B-B14F-4D97-AF65-F5344CB8AC3E}">
        <p14:creationId xmlns="" xmlns:p14="http://schemas.microsoft.com/office/powerpoint/2010/main" val="2864778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8039"/>
          </a:xfrm>
        </p:spPr>
        <p:txBody>
          <a:bodyPr>
            <a:normAutofit fontScale="90000"/>
          </a:bodyPr>
          <a:lstStyle/>
          <a:p>
            <a:pPr algn="ctr"/>
            <a:r>
              <a:rPr lang="en-US" sz="3600" dirty="0">
                <a:latin typeface="Times New Roman" panose="02020603050405020304" pitchFamily="18" charset="0"/>
                <a:cs typeface="Times New Roman" panose="02020603050405020304" pitchFamily="18" charset="0"/>
              </a:rPr>
              <a:t>Utah, Colorado, Idaho ( 1975)</a:t>
            </a:r>
            <a:r>
              <a:rPr lang="en-US" dirty="0"/>
              <a:t/>
            </a:r>
            <a:br>
              <a:rPr lang="en-US" dirty="0"/>
            </a:br>
            <a:endParaRPr lang="en-US" dirty="0"/>
          </a:p>
        </p:txBody>
      </p:sp>
      <p:sp>
        <p:nvSpPr>
          <p:cNvPr id="3" name="Content Placeholder 2"/>
          <p:cNvSpPr>
            <a:spLocks noGrp="1"/>
          </p:cNvSpPr>
          <p:nvPr>
            <p:ph idx="1"/>
          </p:nvPr>
        </p:nvSpPr>
        <p:spPr>
          <a:xfrm>
            <a:off x="838200" y="931025"/>
            <a:ext cx="4964084" cy="4833477"/>
          </a:xfrm>
        </p:spPr>
        <p:txBody>
          <a:bodyPr/>
          <a:lstStyle/>
          <a:p>
            <a:r>
              <a:rPr lang="en-US" sz="2400" dirty="0">
                <a:latin typeface="Times New Roman" panose="02020603050405020304" pitchFamily="18" charset="0"/>
                <a:cs typeface="Times New Roman" panose="02020603050405020304" pitchFamily="18" charset="0"/>
              </a:rPr>
              <a:t>Bundy abducted a 23-year-old Caryn Eileen </a:t>
            </a:r>
            <a:r>
              <a:rPr lang="en-US" sz="2400" dirty="0" smtClean="0">
                <a:latin typeface="Times New Roman" panose="02020603050405020304" pitchFamily="18" charset="0"/>
                <a:cs typeface="Times New Roman" panose="02020603050405020304" pitchFamily="18" charset="0"/>
              </a:rPr>
              <a:t>Campbell </a:t>
            </a:r>
            <a:r>
              <a:rPr lang="en-US" sz="2400" dirty="0">
                <a:latin typeface="Times New Roman" panose="02020603050405020304" pitchFamily="18" charset="0"/>
                <a:cs typeface="Times New Roman" panose="02020603050405020304" pitchFamily="18" charset="0"/>
              </a:rPr>
              <a:t>Snowmass, </a:t>
            </a:r>
            <a:r>
              <a:rPr lang="en-US" sz="2400" dirty="0" smtClean="0">
                <a:latin typeface="Times New Roman" panose="02020603050405020304" pitchFamily="18" charset="0"/>
                <a:cs typeface="Times New Roman" panose="02020603050405020304" pitchFamily="18" charset="0"/>
              </a:rPr>
              <a:t>Colorado </a:t>
            </a:r>
            <a:r>
              <a:rPr lang="en-US" sz="2400" dirty="0">
                <a:latin typeface="Times New Roman" panose="02020603050405020304" pitchFamily="18" charset="0"/>
                <a:cs typeface="Times New Roman" panose="02020603050405020304" pitchFamily="18" charset="0"/>
              </a:rPr>
              <a:t>On January 12</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1975.</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On March 15</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Bundy abducted a 26-year-old Julie Cunningham while walking to a tavern in </a:t>
            </a:r>
            <a:r>
              <a:rPr lang="en-US" sz="2400" dirty="0" smtClean="0">
                <a:latin typeface="Times New Roman" panose="02020603050405020304" pitchFamily="18" charset="0"/>
                <a:cs typeface="Times New Roman" panose="02020603050405020304" pitchFamily="18" charset="0"/>
              </a:rPr>
              <a:t>Colorado.</a:t>
            </a:r>
          </a:p>
          <a:p>
            <a:r>
              <a:rPr lang="en-US" sz="2400" dirty="0">
                <a:latin typeface="Times New Roman" panose="02020603050405020304" pitchFamily="18" charset="0"/>
                <a:cs typeface="Times New Roman" panose="02020603050405020304" pitchFamily="18" charset="0"/>
              </a:rPr>
              <a:t>Later on April 6</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Bundy abducted Denise Lynn as she was cycling to their home in Colorado, specifically in Grand Junction. </a:t>
            </a:r>
          </a:p>
          <a:p>
            <a:pPr marL="0" indent="0">
              <a:buNone/>
            </a:pPr>
            <a:endParaRPr lang="en-US" dirty="0"/>
          </a:p>
        </p:txBody>
      </p:sp>
      <p:pic>
        <p:nvPicPr>
          <p:cNvPr id="4" name="Picture 3"/>
          <p:cNvPicPr>
            <a:picLocks noChangeAspect="1"/>
          </p:cNvPicPr>
          <p:nvPr/>
        </p:nvPicPr>
        <p:blipFill>
          <a:blip r:embed="rId3"/>
          <a:stretch>
            <a:fillRect/>
          </a:stretch>
        </p:blipFill>
        <p:spPr>
          <a:xfrm>
            <a:off x="6650650" y="931025"/>
            <a:ext cx="5541350" cy="3441470"/>
          </a:xfrm>
          <a:prstGeom prst="rect">
            <a:avLst/>
          </a:prstGeom>
        </p:spPr>
      </p:pic>
    </p:spTree>
    <p:extLst>
      <p:ext uri="{BB962C8B-B14F-4D97-AF65-F5344CB8AC3E}">
        <p14:creationId xmlns="" xmlns:p14="http://schemas.microsoft.com/office/powerpoint/2010/main" val="1150973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2633"/>
            <a:ext cx="10515600" cy="1080654"/>
          </a:xfrm>
        </p:spPr>
        <p:txBody>
          <a:bodyPr>
            <a:normAutofit fontScale="90000"/>
          </a:bodyPr>
          <a:lstStyle/>
          <a:p>
            <a:pPr algn="ctr"/>
            <a:r>
              <a:rPr lang="en-US" sz="3600" dirty="0">
                <a:latin typeface="Times New Roman" panose="02020603050405020304" pitchFamily="18" charset="0"/>
                <a:cs typeface="Times New Roman" panose="02020603050405020304" pitchFamily="18" charset="0"/>
              </a:rPr>
              <a:t>Florida 1978</a:t>
            </a:r>
            <a:r>
              <a:rPr lang="en-US" dirty="0"/>
              <a:t/>
            </a:r>
            <a:br>
              <a:rPr lang="en-US" dirty="0"/>
            </a:br>
            <a:endParaRPr lang="en-US" dirty="0"/>
          </a:p>
        </p:txBody>
      </p:sp>
      <p:sp>
        <p:nvSpPr>
          <p:cNvPr id="3" name="Content Placeholder 2"/>
          <p:cNvSpPr>
            <a:spLocks noGrp="1"/>
          </p:cNvSpPr>
          <p:nvPr>
            <p:ph idx="1"/>
          </p:nvPr>
        </p:nvSpPr>
        <p:spPr>
          <a:xfrm>
            <a:off x="838200" y="914400"/>
            <a:ext cx="5662353" cy="5146185"/>
          </a:xfrm>
        </p:spPr>
        <p:txBody>
          <a:bodyPr>
            <a:normAutofit/>
          </a:bodyPr>
          <a:lstStyle/>
          <a:p>
            <a:r>
              <a:rPr lang="en-US" sz="2400" dirty="0">
                <a:latin typeface="Times New Roman" panose="02020603050405020304" pitchFamily="18" charset="0"/>
                <a:cs typeface="Times New Roman" panose="02020603050405020304" pitchFamily="18" charset="0"/>
              </a:rPr>
              <a:t>Margaret Elizabeth Bowman, who was bludgeoned and struggled on January 15</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by Buddy as she was asleep in </a:t>
            </a:r>
            <a:r>
              <a:rPr lang="en-US" sz="2400" dirty="0" smtClean="0">
                <a:latin typeface="Times New Roman" panose="02020603050405020304" pitchFamily="18" charset="0"/>
                <a:cs typeface="Times New Roman" panose="02020603050405020304" pitchFamily="18" charset="0"/>
              </a:rPr>
              <a:t>FSU.</a:t>
            </a:r>
          </a:p>
          <a:p>
            <a:r>
              <a:rPr lang="en-US" sz="2400" dirty="0">
                <a:latin typeface="Times New Roman" panose="02020603050405020304" pitchFamily="18" charset="0"/>
                <a:cs typeface="Times New Roman" panose="02020603050405020304" pitchFamily="18" charset="0"/>
              </a:rPr>
              <a:t>Lisa Levy (20), Kathy Kleiner (21), Cheryl Thomas (21), were bludgeoned and struggled by Bundy on January 15th Bundy; however, Karen, Kathy and Cheryl survived </a:t>
            </a:r>
            <a:r>
              <a:rPr lang="en-US" sz="2400" i="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Williams, 2020).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On </a:t>
            </a:r>
            <a:r>
              <a:rPr lang="en-US" sz="2400" dirty="0">
                <a:latin typeface="Times New Roman" panose="02020603050405020304" pitchFamily="18" charset="0"/>
                <a:cs typeface="Times New Roman" panose="02020603050405020304" pitchFamily="18" charset="0"/>
              </a:rPr>
              <a:t>February </a:t>
            </a:r>
            <a:r>
              <a:rPr lang="en-US" sz="2400" dirty="0" smtClean="0">
                <a:latin typeface="Times New Roman" panose="02020603050405020304" pitchFamily="18" charset="0"/>
                <a:cs typeface="Times New Roman" panose="02020603050405020304" pitchFamily="18" charset="0"/>
              </a:rPr>
              <a:t>9</a:t>
            </a:r>
            <a:r>
              <a:rPr lang="en-US" sz="2400" baseline="30000" dirty="0" smtClean="0">
                <a:latin typeface="Times New Roman" panose="02020603050405020304" pitchFamily="18" charset="0"/>
                <a:cs typeface="Times New Roman" panose="02020603050405020304" pitchFamily="18" charset="0"/>
              </a:rPr>
              <a:t>th,</a:t>
            </a:r>
            <a:r>
              <a:rPr lang="en-US" sz="2400" dirty="0" smtClean="0">
                <a:latin typeface="Times New Roman" panose="02020603050405020304" pitchFamily="18" charset="0"/>
                <a:cs typeface="Times New Roman" panose="02020603050405020304" pitchFamily="18" charset="0"/>
              </a:rPr>
              <a:t> Bundy abducted Kimberly </a:t>
            </a:r>
            <a:r>
              <a:rPr lang="en-US" sz="2400" dirty="0">
                <a:latin typeface="Times New Roman" panose="02020603050405020304" pitchFamily="18" charset="0"/>
                <a:cs typeface="Times New Roman" panose="02020603050405020304" pitchFamily="18" charset="0"/>
              </a:rPr>
              <a:t>Dianne</a:t>
            </a:r>
            <a:r>
              <a:rPr lang="en-US" sz="2400" dirty="0" smtClean="0">
                <a:latin typeface="Times New Roman" panose="02020603050405020304" pitchFamily="18" charset="0"/>
                <a:cs typeface="Times New Roman" panose="02020603050405020304" pitchFamily="18" charset="0"/>
              </a:rPr>
              <a:t> while in School, </a:t>
            </a:r>
            <a:r>
              <a:rPr lang="en-US" sz="2400" dirty="0">
                <a:latin typeface="Times New Roman" panose="02020603050405020304" pitchFamily="18" charset="0"/>
                <a:cs typeface="Times New Roman" panose="02020603050405020304" pitchFamily="18" charset="0"/>
              </a:rPr>
              <a:t>and the remains of her body were found next to River State </a:t>
            </a:r>
            <a:r>
              <a:rPr lang="en-US" sz="2400" dirty="0" smtClean="0">
                <a:latin typeface="Times New Roman" panose="02020603050405020304" pitchFamily="18" charset="0"/>
                <a:cs typeface="Times New Roman" panose="02020603050405020304" pitchFamily="18" charset="0"/>
              </a:rPr>
              <a:t>Park.</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500553" y="822960"/>
            <a:ext cx="5747656" cy="5029200"/>
          </a:xfrm>
          <a:prstGeom prst="rect">
            <a:avLst/>
          </a:prstGeom>
        </p:spPr>
      </p:pic>
    </p:spTree>
    <p:extLst>
      <p:ext uri="{BB962C8B-B14F-4D97-AF65-F5344CB8AC3E}">
        <p14:creationId xmlns="" xmlns:p14="http://schemas.microsoft.com/office/powerpoint/2010/main" val="3981698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 Ted Bundy marriage </a:t>
            </a:r>
            <a:r>
              <a:rPr lang="en-US" dirty="0"/>
              <a:t/>
            </a:r>
            <a:br>
              <a:rPr lang="en-US" dirty="0"/>
            </a:br>
            <a:endParaRPr lang="en-US" dirty="0"/>
          </a:p>
        </p:txBody>
      </p:sp>
      <p:sp>
        <p:nvSpPr>
          <p:cNvPr id="3" name="Content Placeholder 2"/>
          <p:cNvSpPr>
            <a:spLocks noGrp="1"/>
          </p:cNvSpPr>
          <p:nvPr>
            <p:ph idx="1"/>
          </p:nvPr>
        </p:nvSpPr>
        <p:spPr>
          <a:xfrm>
            <a:off x="838200" y="1097280"/>
            <a:ext cx="4897582" cy="5079683"/>
          </a:xfrm>
        </p:spPr>
        <p:txBody>
          <a:bodyPr>
            <a:normAutofit/>
          </a:bodyPr>
          <a:lstStyle/>
          <a:p>
            <a:r>
              <a:rPr lang="en-US" sz="2400" dirty="0">
                <a:latin typeface="Times New Roman" panose="02020603050405020304" pitchFamily="18" charset="0"/>
                <a:cs typeface="Times New Roman" panose="02020603050405020304" pitchFamily="18" charset="0"/>
              </a:rPr>
              <a:t>Carole Ann </a:t>
            </a:r>
            <a:r>
              <a:rPr lang="en-US" sz="2400" dirty="0" smtClean="0">
                <a:latin typeface="Times New Roman" panose="02020603050405020304" pitchFamily="18" charset="0"/>
                <a:cs typeface="Times New Roman" panose="02020603050405020304" pitchFamily="18" charset="0"/>
              </a:rPr>
              <a:t>Boone was</a:t>
            </a:r>
            <a:r>
              <a:rPr lang="en-US" sz="2400" dirty="0">
                <a:latin typeface="Times New Roman" panose="02020603050405020304" pitchFamily="18" charset="0"/>
                <a:cs typeface="Times New Roman" panose="02020603050405020304" pitchFamily="18" charset="0"/>
              </a:rPr>
              <a:t>Ted Bundy’s </a:t>
            </a:r>
            <a:r>
              <a:rPr lang="en-US" sz="2400" dirty="0" smtClean="0">
                <a:latin typeface="Times New Roman" panose="02020603050405020304" pitchFamily="18" charset="0"/>
                <a:cs typeface="Times New Roman" panose="02020603050405020304" pitchFamily="18" charset="0"/>
              </a:rPr>
              <a:t>wife, and she existed </a:t>
            </a:r>
            <a:r>
              <a:rPr lang="en-US" sz="2400" dirty="0">
                <a:latin typeface="Times New Roman" panose="02020603050405020304" pitchFamily="18" charset="0"/>
                <a:cs typeface="Times New Roman" panose="02020603050405020304" pitchFamily="18" charset="0"/>
              </a:rPr>
              <a:t>between 1947 and 2018</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Bundy and Boone met at the workplace where they worked at the same organization in Washington.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Boone did not have much interest in pursuing Bundy’s dark </a:t>
            </a:r>
            <a:r>
              <a:rPr lang="en-US" sz="2400" dirty="0" smtClean="0">
                <a:latin typeface="Times New Roman" panose="02020603050405020304" pitchFamily="18" charset="0"/>
                <a:cs typeface="Times New Roman" panose="02020603050405020304" pitchFamily="18" charset="0"/>
              </a:rPr>
              <a:t>history.</a:t>
            </a:r>
          </a:p>
          <a:p>
            <a:r>
              <a:rPr lang="en-US" sz="2400" dirty="0">
                <a:latin typeface="Times New Roman" panose="02020603050405020304" pitchFamily="18" charset="0"/>
                <a:cs typeface="Times New Roman" panose="02020603050405020304" pitchFamily="18" charset="0"/>
              </a:rPr>
              <a:t>After marriage, Boone always believed that Bundy was innocent until towards the end of his journey before he was executed. </a:t>
            </a:r>
          </a:p>
        </p:txBody>
      </p:sp>
      <p:pic>
        <p:nvPicPr>
          <p:cNvPr id="4" name="Picture 3"/>
          <p:cNvPicPr>
            <a:picLocks noChangeAspect="1"/>
          </p:cNvPicPr>
          <p:nvPr/>
        </p:nvPicPr>
        <p:blipFill>
          <a:blip r:embed="rId3"/>
          <a:stretch>
            <a:fillRect/>
          </a:stretch>
        </p:blipFill>
        <p:spPr>
          <a:xfrm>
            <a:off x="6889866" y="1555866"/>
            <a:ext cx="5302134" cy="5302134"/>
          </a:xfrm>
          <a:prstGeom prst="rect">
            <a:avLst/>
          </a:prstGeom>
        </p:spPr>
      </p:pic>
    </p:spTree>
    <p:extLst>
      <p:ext uri="{BB962C8B-B14F-4D97-AF65-F5344CB8AC3E}">
        <p14:creationId xmlns="" xmlns:p14="http://schemas.microsoft.com/office/powerpoint/2010/main" val="3647891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Cont. Ted Bundy marriage</a:t>
            </a:r>
            <a:endParaRPr lang="en-US" sz="3600" dirty="0"/>
          </a:p>
        </p:txBody>
      </p:sp>
      <p:sp>
        <p:nvSpPr>
          <p:cNvPr id="3" name="Content Placeholder 2"/>
          <p:cNvSpPr>
            <a:spLocks noGrp="1"/>
          </p:cNvSpPr>
          <p:nvPr>
            <p:ph idx="1"/>
          </p:nvPr>
        </p:nvSpPr>
        <p:spPr>
          <a:xfrm>
            <a:off x="838200" y="1413164"/>
            <a:ext cx="5213465" cy="4763799"/>
          </a:xfrm>
        </p:spPr>
        <p:txBody>
          <a:bodyPr/>
          <a:lstStyle/>
          <a:p>
            <a:r>
              <a:rPr lang="en-US" sz="2400" dirty="0">
                <a:latin typeface="Times New Roman" panose="02020603050405020304" pitchFamily="18" charset="0"/>
                <a:cs typeface="Times New Roman" panose="02020603050405020304" pitchFamily="18" charset="0"/>
              </a:rPr>
              <a:t>Ted Bundy had a girlfriend, Kendal, </a:t>
            </a:r>
            <a:r>
              <a:rPr lang="en-US" sz="2400" dirty="0" smtClean="0">
                <a:latin typeface="Times New Roman" panose="02020603050405020304" pitchFamily="18" charset="0"/>
                <a:cs typeface="Times New Roman" panose="02020603050405020304" pitchFamily="18" charset="0"/>
              </a:rPr>
              <a:t>and </a:t>
            </a:r>
            <a:r>
              <a:rPr lang="en-US" sz="2400" dirty="0">
                <a:latin typeface="Times New Roman" panose="02020603050405020304" pitchFamily="18" charset="0"/>
                <a:cs typeface="Times New Roman" panose="02020603050405020304" pitchFamily="18" charset="0"/>
              </a:rPr>
              <a:t>seemed </a:t>
            </a:r>
            <a:r>
              <a:rPr lang="en-US" sz="2400" dirty="0" smtClean="0">
                <a:latin typeface="Times New Roman" panose="02020603050405020304" pitchFamily="18" charset="0"/>
                <a:cs typeface="Times New Roman" panose="02020603050405020304" pitchFamily="18" charset="0"/>
              </a:rPr>
              <a:t>to resemble Boone’s characteristics.</a:t>
            </a:r>
          </a:p>
          <a:p>
            <a:r>
              <a:rPr lang="en-US" sz="2400" dirty="0" smtClean="0">
                <a:latin typeface="Times New Roman" panose="02020603050405020304" pitchFamily="18" charset="0"/>
                <a:cs typeface="Times New Roman" panose="02020603050405020304" pitchFamily="18" charset="0"/>
              </a:rPr>
              <a:t>Both </a:t>
            </a:r>
            <a:r>
              <a:rPr lang="en-US" sz="2400" dirty="0">
                <a:latin typeface="Times New Roman" panose="02020603050405020304" pitchFamily="18" charset="0"/>
                <a:cs typeface="Times New Roman" panose="02020603050405020304" pitchFamily="18" charset="0"/>
              </a:rPr>
              <a:t>single mothers, believed Bundy was innocent and were always behind their backs in providing support (Williams, </a:t>
            </a:r>
            <a:r>
              <a:rPr lang="en-US" sz="2400" dirty="0" smtClean="0">
                <a:latin typeface="Times New Roman" panose="02020603050405020304" pitchFamily="18" charset="0"/>
                <a:cs typeface="Times New Roman" panose="02020603050405020304" pitchFamily="18" charset="0"/>
              </a:rPr>
              <a:t>2020).</a:t>
            </a:r>
          </a:p>
          <a:p>
            <a:r>
              <a:rPr lang="en-US" sz="2400" dirty="0" smtClean="0">
                <a:latin typeface="Times New Roman" panose="02020603050405020304" pitchFamily="18" charset="0"/>
                <a:cs typeface="Times New Roman" panose="02020603050405020304" pitchFamily="18" charset="0"/>
              </a:rPr>
              <a:t>Ted married Boone officially </a:t>
            </a:r>
            <a:r>
              <a:rPr lang="en-US" sz="2400" dirty="0">
                <a:latin typeface="Times New Roman" panose="02020603050405020304" pitchFamily="18" charset="0"/>
                <a:cs typeface="Times New Roman" panose="02020603050405020304" pitchFamily="18" charset="0"/>
              </a:rPr>
              <a:t>in a courtroom (Williams, 2020).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Bundy opted </a:t>
            </a:r>
            <a:r>
              <a:rPr lang="en-US" sz="2400" dirty="0">
                <a:latin typeface="Times New Roman" panose="02020603050405020304" pitchFamily="18" charset="0"/>
                <a:cs typeface="Times New Roman" panose="02020603050405020304" pitchFamily="18" charset="0"/>
              </a:rPr>
              <a:t>to marry Boone before the jury intentionally </a:t>
            </a:r>
            <a:r>
              <a:rPr lang="en-US" sz="2400" dirty="0" smtClean="0">
                <a:latin typeface="Times New Roman" panose="02020603050405020304" pitchFamily="18" charset="0"/>
                <a:cs typeface="Times New Roman" panose="02020603050405020304" pitchFamily="18" charset="0"/>
              </a:rPr>
              <a:t>to win </a:t>
            </a:r>
            <a:r>
              <a:rPr lang="en-US" sz="2400" dirty="0">
                <a:latin typeface="Times New Roman" panose="02020603050405020304" pitchFamily="18" charset="0"/>
                <a:cs typeface="Times New Roman" panose="02020603050405020304" pitchFamily="18" charset="0"/>
              </a:rPr>
              <a:t>their sympathy. </a:t>
            </a:r>
          </a:p>
          <a:p>
            <a:endParaRPr lang="en-US" dirty="0"/>
          </a:p>
        </p:txBody>
      </p:sp>
      <p:pic>
        <p:nvPicPr>
          <p:cNvPr id="4" name="Picture 3"/>
          <p:cNvPicPr>
            <a:picLocks noChangeAspect="1"/>
          </p:cNvPicPr>
          <p:nvPr/>
        </p:nvPicPr>
        <p:blipFill>
          <a:blip r:embed="rId3"/>
          <a:stretch>
            <a:fillRect/>
          </a:stretch>
        </p:blipFill>
        <p:spPr>
          <a:xfrm>
            <a:off x="6730320" y="2767012"/>
            <a:ext cx="5461680" cy="4090988"/>
          </a:xfrm>
          <a:prstGeom prst="rect">
            <a:avLst/>
          </a:prstGeom>
        </p:spPr>
      </p:pic>
    </p:spTree>
    <p:extLst>
      <p:ext uri="{BB962C8B-B14F-4D97-AF65-F5344CB8AC3E}">
        <p14:creationId xmlns="" xmlns:p14="http://schemas.microsoft.com/office/powerpoint/2010/main" val="1347625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Cont. Ted Bundy marriage</a:t>
            </a:r>
            <a:endParaRPr lang="en-US" sz="3600" dirty="0"/>
          </a:p>
        </p:txBody>
      </p:sp>
      <p:sp>
        <p:nvSpPr>
          <p:cNvPr id="3" name="Content Placeholder 2"/>
          <p:cNvSpPr>
            <a:spLocks noGrp="1"/>
          </p:cNvSpPr>
          <p:nvPr>
            <p:ph idx="1"/>
          </p:nvPr>
        </p:nvSpPr>
        <p:spPr>
          <a:xfrm>
            <a:off x="838200" y="1690688"/>
            <a:ext cx="5795356" cy="4486275"/>
          </a:xfrm>
        </p:spPr>
        <p:txBody>
          <a:bodyPr>
            <a:normAutofit/>
          </a:bodyPr>
          <a:lstStyle/>
          <a:p>
            <a:r>
              <a:rPr lang="en-US" sz="2400" dirty="0">
                <a:latin typeface="Times New Roman" panose="02020603050405020304" pitchFamily="18" charset="0"/>
                <a:cs typeface="Times New Roman" panose="02020603050405020304" pitchFamily="18" charset="0"/>
              </a:rPr>
              <a:t>Rose Bundy is the only known biological child of the serial killer </a:t>
            </a:r>
            <a:r>
              <a:rPr lang="en-US" sz="2400" dirty="0" smtClean="0">
                <a:latin typeface="Times New Roman" panose="02020603050405020304" pitchFamily="18" charset="0"/>
                <a:cs typeface="Times New Roman" panose="02020603050405020304" pitchFamily="18" charset="0"/>
              </a:rPr>
              <a:t>Bundy.</a:t>
            </a:r>
          </a:p>
          <a:p>
            <a:r>
              <a:rPr lang="en-US" sz="2400" dirty="0">
                <a:latin typeface="Times New Roman" panose="02020603050405020304" pitchFamily="18" charset="0"/>
                <a:cs typeface="Times New Roman" panose="02020603050405020304" pitchFamily="18" charset="0"/>
              </a:rPr>
              <a:t>Rosa was born while her parents were workmates at the Department of Emergency services</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James is yet another </a:t>
            </a:r>
            <a:r>
              <a:rPr lang="en-US" sz="2400" dirty="0" smtClean="0">
                <a:latin typeface="Times New Roman" panose="02020603050405020304" pitchFamily="18" charset="0"/>
                <a:cs typeface="Times New Roman" panose="02020603050405020304" pitchFamily="18" charset="0"/>
              </a:rPr>
              <a:t>Bundy’s </a:t>
            </a:r>
            <a:r>
              <a:rPr lang="en-US" sz="2400" dirty="0">
                <a:latin typeface="Times New Roman" panose="02020603050405020304" pitchFamily="18" charset="0"/>
                <a:cs typeface="Times New Roman" panose="02020603050405020304" pitchFamily="18" charset="0"/>
              </a:rPr>
              <a:t>child, but he was born in his mother’s previous marriage (Murray, 2017</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There is little known about Rosa since her mother is believed to have changed their </a:t>
            </a:r>
            <a:r>
              <a:rPr lang="en-US" sz="2400" dirty="0" smtClean="0">
                <a:latin typeface="Times New Roman" panose="02020603050405020304" pitchFamily="18" charset="0"/>
                <a:cs typeface="Times New Roman" panose="02020603050405020304" pitchFamily="18" charset="0"/>
              </a:rPr>
              <a:t>names.</a:t>
            </a:r>
            <a:endParaRPr lang="en-US" sz="2400" dirty="0"/>
          </a:p>
        </p:txBody>
      </p:sp>
      <p:pic>
        <p:nvPicPr>
          <p:cNvPr id="4" name="Picture 3"/>
          <p:cNvPicPr>
            <a:picLocks noChangeAspect="1"/>
          </p:cNvPicPr>
          <p:nvPr/>
        </p:nvPicPr>
        <p:blipFill>
          <a:blip r:embed="rId3"/>
          <a:stretch>
            <a:fillRect/>
          </a:stretch>
        </p:blipFill>
        <p:spPr>
          <a:xfrm>
            <a:off x="6899564" y="1546167"/>
            <a:ext cx="5508567" cy="3433156"/>
          </a:xfrm>
          <a:prstGeom prst="rect">
            <a:avLst/>
          </a:prstGeom>
        </p:spPr>
      </p:pic>
    </p:spTree>
    <p:extLst>
      <p:ext uri="{BB962C8B-B14F-4D97-AF65-F5344CB8AC3E}">
        <p14:creationId xmlns="" xmlns:p14="http://schemas.microsoft.com/office/powerpoint/2010/main" val="2003981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Ted Bundy’s Apprehension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8"/>
            <a:ext cx="5762105" cy="4486275"/>
          </a:xfrm>
        </p:spPr>
        <p:txBody>
          <a:bodyPr>
            <a:normAutofit/>
          </a:bodyPr>
          <a:lstStyle/>
          <a:p>
            <a:r>
              <a:rPr lang="en-US" sz="2400" dirty="0">
                <a:latin typeface="Times New Roman" panose="02020603050405020304" pitchFamily="18" charset="0"/>
                <a:cs typeface="Times New Roman" panose="02020603050405020304" pitchFamily="18" charset="0"/>
              </a:rPr>
              <a:t>Bundy became hopeless since he knew that </a:t>
            </a:r>
            <a:r>
              <a:rPr lang="en-US" sz="2400" dirty="0" smtClean="0">
                <a:latin typeface="Times New Roman" panose="02020603050405020304" pitchFamily="18" charset="0"/>
                <a:cs typeface="Times New Roman" panose="02020603050405020304" pitchFamily="18" charset="0"/>
              </a:rPr>
              <a:t>the situation </a:t>
            </a:r>
            <a:r>
              <a:rPr lang="en-US" sz="2400" dirty="0">
                <a:latin typeface="Times New Roman" panose="02020603050405020304" pitchFamily="18" charset="0"/>
                <a:cs typeface="Times New Roman" panose="02020603050405020304" pitchFamily="18" charset="0"/>
              </a:rPr>
              <a:t>he was in would lead to his </a:t>
            </a:r>
            <a:r>
              <a:rPr lang="en-US" sz="2400" dirty="0" smtClean="0">
                <a:latin typeface="Times New Roman" panose="02020603050405020304" pitchFamily="18" charset="0"/>
                <a:cs typeface="Times New Roman" panose="02020603050405020304" pitchFamily="18" charset="0"/>
              </a:rPr>
              <a:t>execution.</a:t>
            </a:r>
          </a:p>
          <a:p>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booked interviews with Hugh </a:t>
            </a:r>
            <a:r>
              <a:rPr lang="en-US" sz="2400" dirty="0" smtClean="0">
                <a:latin typeface="Times New Roman" panose="02020603050405020304" pitchFamily="18" charset="0"/>
                <a:cs typeface="Times New Roman" panose="02020603050405020304" pitchFamily="18" charset="0"/>
              </a:rPr>
              <a:t>Aynes</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give a confession regarding all murder cases (Murray, 2017</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Bundy ensured that the information was provided in the form of a third </a:t>
            </a:r>
            <a:r>
              <a:rPr lang="en-US" sz="2400" dirty="0" smtClean="0">
                <a:latin typeface="Times New Roman" panose="02020603050405020304" pitchFamily="18" charset="0"/>
                <a:cs typeface="Times New Roman" panose="02020603050405020304" pitchFamily="18" charset="0"/>
              </a:rPr>
              <a:t>person to avoid stigmatization. </a:t>
            </a:r>
          </a:p>
          <a:p>
            <a:r>
              <a:rPr lang="en-US" sz="2400" dirty="0">
                <a:latin typeface="Times New Roman" panose="02020603050405020304" pitchFamily="18" charset="0"/>
                <a:cs typeface="Times New Roman" panose="02020603050405020304" pitchFamily="18" charset="0"/>
              </a:rPr>
              <a:t>Bundy referred to himself as a killer, thief and a rapist, and his career revolved around those three vices (Murray, 2017</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37729" y="1546168"/>
            <a:ext cx="5454271" cy="2867891"/>
          </a:xfrm>
          <a:prstGeom prst="rect">
            <a:avLst/>
          </a:prstGeom>
        </p:spPr>
      </p:pic>
    </p:spTree>
    <p:extLst>
      <p:ext uri="{BB962C8B-B14F-4D97-AF65-F5344CB8AC3E}">
        <p14:creationId xmlns="" xmlns:p14="http://schemas.microsoft.com/office/powerpoint/2010/main" val="4294961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4911"/>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Ted Bundy’s Apprehension</a:t>
            </a:r>
            <a:endParaRPr lang="en-US" sz="3200" dirty="0"/>
          </a:p>
        </p:txBody>
      </p:sp>
      <p:sp>
        <p:nvSpPr>
          <p:cNvPr id="3" name="Content Placeholder 2"/>
          <p:cNvSpPr>
            <a:spLocks noGrp="1"/>
          </p:cNvSpPr>
          <p:nvPr>
            <p:ph idx="1"/>
          </p:nvPr>
        </p:nvSpPr>
        <p:spPr>
          <a:xfrm>
            <a:off x="838200" y="1529542"/>
            <a:ext cx="5346469" cy="4647421"/>
          </a:xfrm>
        </p:spPr>
        <p:txBody>
          <a:bodyPr/>
          <a:lstStyle/>
          <a:p>
            <a:r>
              <a:rPr lang="en-US" sz="2400" dirty="0" smtClean="0">
                <a:latin typeface="Times New Roman" panose="02020603050405020304" pitchFamily="18" charset="0"/>
                <a:cs typeface="Times New Roman" panose="02020603050405020304" pitchFamily="18" charset="0"/>
              </a:rPr>
              <a:t>Bundy </a:t>
            </a:r>
            <a:r>
              <a:rPr lang="en-US" sz="2400" dirty="0">
                <a:latin typeface="Times New Roman" panose="02020603050405020304" pitchFamily="18" charset="0"/>
                <a:cs typeface="Times New Roman" panose="02020603050405020304" pitchFamily="18" charset="0"/>
              </a:rPr>
              <a:t>booked an interview with William Hagmaier, a special agent at the FBI under the department of Behavioral Analysis Unit (Murray, 2017).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Bundy revealed that murder and rape were part of himself, and nothing could entirely change his </a:t>
            </a:r>
            <a:r>
              <a:rPr lang="en-US" sz="2400" dirty="0" smtClean="0">
                <a:latin typeface="Times New Roman" panose="02020603050405020304" pitchFamily="18" charset="0"/>
                <a:cs typeface="Times New Roman" panose="02020603050405020304" pitchFamily="18" charset="0"/>
              </a:rPr>
              <a:t>situation.</a:t>
            </a:r>
          </a:p>
          <a:p>
            <a:r>
              <a:rPr lang="en-US" sz="2400" dirty="0">
                <a:latin typeface="Times New Roman" panose="02020603050405020304" pitchFamily="18" charset="0"/>
                <a:cs typeface="Times New Roman" panose="02020603050405020304" pitchFamily="18" charset="0"/>
              </a:rPr>
              <a:t>Bundy went ahead and announced that he had a plan to kill more persons in </a:t>
            </a:r>
            <a:r>
              <a:rPr lang="en-US" sz="2400" dirty="0" smtClean="0">
                <a:latin typeface="Times New Roman" panose="02020603050405020304" pitchFamily="18" charset="0"/>
                <a:cs typeface="Times New Roman" panose="02020603050405020304" pitchFamily="18" charset="0"/>
              </a:rPr>
              <a:t>prison,</a:t>
            </a:r>
            <a:r>
              <a:rPr lang="en-US" sz="2400" dirty="0">
                <a:latin typeface="Times New Roman" panose="02020603050405020304" pitchFamily="18" charset="0"/>
                <a:cs typeface="Times New Roman" panose="02020603050405020304" pitchFamily="18" charset="0"/>
              </a:rPr>
              <a:t> but he did not get the </a:t>
            </a:r>
            <a:r>
              <a:rPr lang="en-US" sz="2400" dirty="0" smtClean="0">
                <a:latin typeface="Times New Roman" panose="02020603050405020304" pitchFamily="18" charset="0"/>
                <a:cs typeface="Times New Roman" panose="02020603050405020304" pitchFamily="18" charset="0"/>
              </a:rPr>
              <a:t>chance.</a:t>
            </a:r>
          </a:p>
          <a:p>
            <a:endParaRPr lang="en-US" dirty="0"/>
          </a:p>
        </p:txBody>
      </p:sp>
      <p:pic>
        <p:nvPicPr>
          <p:cNvPr id="4" name="Picture 3"/>
          <p:cNvPicPr>
            <a:picLocks noChangeAspect="1"/>
          </p:cNvPicPr>
          <p:nvPr/>
        </p:nvPicPr>
        <p:blipFill>
          <a:blip r:embed="rId3"/>
          <a:stretch>
            <a:fillRect/>
          </a:stretch>
        </p:blipFill>
        <p:spPr>
          <a:xfrm>
            <a:off x="7095618" y="1277259"/>
            <a:ext cx="4899128" cy="2575993"/>
          </a:xfrm>
          <a:prstGeom prst="rect">
            <a:avLst/>
          </a:prstGeom>
        </p:spPr>
      </p:pic>
    </p:spTree>
    <p:extLst>
      <p:ext uri="{BB962C8B-B14F-4D97-AF65-F5344CB8AC3E}">
        <p14:creationId xmlns="" xmlns:p14="http://schemas.microsoft.com/office/powerpoint/2010/main" val="515509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Sentencing and current status</a:t>
            </a:r>
            <a:r>
              <a:rPr lang="en-US" dirty="0"/>
              <a:t/>
            </a:r>
            <a:br>
              <a:rPr lang="en-US" dirty="0"/>
            </a:br>
            <a:endParaRPr lang="en-US" dirty="0"/>
          </a:p>
        </p:txBody>
      </p:sp>
      <p:sp>
        <p:nvSpPr>
          <p:cNvPr id="3" name="Content Placeholder 2"/>
          <p:cNvSpPr>
            <a:spLocks noGrp="1"/>
          </p:cNvSpPr>
          <p:nvPr>
            <p:ph idx="1"/>
          </p:nvPr>
        </p:nvSpPr>
        <p:spPr>
          <a:xfrm>
            <a:off x="838200" y="1080655"/>
            <a:ext cx="5230091" cy="5096308"/>
          </a:xfrm>
        </p:spPr>
        <p:txBody>
          <a:bodyPr/>
          <a:lstStyle/>
          <a:p>
            <a:r>
              <a:rPr lang="en-US" sz="2400" dirty="0">
                <a:latin typeface="Times New Roman" panose="02020603050405020304" pitchFamily="18" charset="0"/>
                <a:cs typeface="Times New Roman" panose="02020603050405020304" pitchFamily="18" charset="0"/>
              </a:rPr>
              <a:t>Ted Bundy </a:t>
            </a:r>
            <a:r>
              <a:rPr lang="en-US" sz="2400" dirty="0" smtClean="0">
                <a:latin typeface="Times New Roman" panose="02020603050405020304" pitchFamily="18" charset="0"/>
                <a:cs typeface="Times New Roman" panose="02020603050405020304" pitchFamily="18" charset="0"/>
              </a:rPr>
              <a:t>provided confession </a:t>
            </a:r>
            <a:r>
              <a:rPr lang="en-US" sz="2400" dirty="0">
                <a:latin typeface="Times New Roman" panose="02020603050405020304" pitchFamily="18" charset="0"/>
                <a:cs typeface="Times New Roman" panose="02020603050405020304" pitchFamily="18" charset="0"/>
              </a:rPr>
              <a:t>to all police departments in Utah, Colorado and </a:t>
            </a:r>
            <a:r>
              <a:rPr lang="en-US" sz="2400" dirty="0" smtClean="0">
                <a:latin typeface="Times New Roman" panose="02020603050405020304" pitchFamily="18" charset="0"/>
                <a:cs typeface="Times New Roman" panose="02020603050405020304" pitchFamily="18" charset="0"/>
              </a:rPr>
              <a:t>Idaho. </a:t>
            </a:r>
          </a:p>
          <a:p>
            <a:r>
              <a:rPr lang="en-US" sz="2400" dirty="0">
                <a:latin typeface="Times New Roman" panose="02020603050405020304" pitchFamily="18" charset="0"/>
                <a:cs typeface="Times New Roman" panose="02020603050405020304" pitchFamily="18" charset="0"/>
              </a:rPr>
              <a:t>Bundy came up with opinions that would trigger a delay in </a:t>
            </a:r>
            <a:r>
              <a:rPr lang="en-US" sz="2400" dirty="0" smtClean="0">
                <a:latin typeface="Times New Roman" panose="02020603050405020304" pitchFamily="18" charset="0"/>
                <a:cs typeface="Times New Roman" panose="02020603050405020304" pitchFamily="18" charset="0"/>
              </a:rPr>
              <a:t>his execution by </a:t>
            </a:r>
            <a:r>
              <a:rPr lang="en-US" sz="2400" dirty="0">
                <a:latin typeface="Times New Roman" panose="02020603050405020304" pitchFamily="18" charset="0"/>
                <a:cs typeface="Times New Roman" panose="02020603050405020304" pitchFamily="18" charset="0"/>
              </a:rPr>
              <a:t>suggested that he had more cases yet to </a:t>
            </a:r>
            <a:r>
              <a:rPr lang="en-US" sz="2400" dirty="0" smtClean="0">
                <a:latin typeface="Times New Roman" panose="02020603050405020304" pitchFamily="18" charset="0"/>
                <a:cs typeface="Times New Roman" panose="02020603050405020304" pitchFamily="18" charset="0"/>
              </a:rPr>
              <a:t>confess.</a:t>
            </a:r>
          </a:p>
          <a:p>
            <a:r>
              <a:rPr lang="en-US" sz="2400" dirty="0" smtClean="0">
                <a:latin typeface="Times New Roman" panose="02020603050405020304" pitchFamily="18" charset="0"/>
                <a:cs typeface="Times New Roman" panose="02020603050405020304" pitchFamily="18" charset="0"/>
              </a:rPr>
              <a:t>Bundy </a:t>
            </a:r>
            <a:r>
              <a:rPr lang="en-US" sz="2400" dirty="0">
                <a:latin typeface="Times New Roman" panose="02020603050405020304" pitchFamily="18" charset="0"/>
                <a:cs typeface="Times New Roman" panose="02020603050405020304" pitchFamily="18" charset="0"/>
              </a:rPr>
              <a:t>requested more time to cover the entire confession content (Innes, 2017).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Police planned </a:t>
            </a:r>
            <a:r>
              <a:rPr lang="en-US" sz="2400" dirty="0">
                <a:latin typeface="Times New Roman" panose="02020603050405020304" pitchFamily="18" charset="0"/>
                <a:cs typeface="Times New Roman" panose="02020603050405020304" pitchFamily="18" charset="0"/>
              </a:rPr>
              <a:t>to come up with a strategy to finalize his sentencing. </a:t>
            </a:r>
          </a:p>
          <a:p>
            <a:endParaRPr lang="en-US" dirty="0"/>
          </a:p>
        </p:txBody>
      </p:sp>
      <p:pic>
        <p:nvPicPr>
          <p:cNvPr id="4" name="Picture 3"/>
          <p:cNvPicPr>
            <a:picLocks noChangeAspect="1"/>
          </p:cNvPicPr>
          <p:nvPr/>
        </p:nvPicPr>
        <p:blipFill>
          <a:blip r:embed="rId3"/>
          <a:stretch>
            <a:fillRect/>
          </a:stretch>
        </p:blipFill>
        <p:spPr>
          <a:xfrm>
            <a:off x="6930914" y="1111578"/>
            <a:ext cx="4914030" cy="2822247"/>
          </a:xfrm>
          <a:prstGeom prst="rect">
            <a:avLst/>
          </a:prstGeom>
        </p:spPr>
      </p:pic>
    </p:spTree>
    <p:extLst>
      <p:ext uri="{BB962C8B-B14F-4D97-AF65-F5344CB8AC3E}">
        <p14:creationId xmlns="" xmlns:p14="http://schemas.microsoft.com/office/powerpoint/2010/main" val="2208455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8993"/>
            <a:ext cx="10515600" cy="1325563"/>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Cont. Sentencing and current status</a:t>
            </a:r>
            <a:endParaRPr lang="en-US" sz="3600" dirty="0"/>
          </a:p>
        </p:txBody>
      </p:sp>
      <p:sp>
        <p:nvSpPr>
          <p:cNvPr id="3" name="Content Placeholder 2"/>
          <p:cNvSpPr>
            <a:spLocks noGrp="1"/>
          </p:cNvSpPr>
          <p:nvPr>
            <p:ph idx="1"/>
          </p:nvPr>
        </p:nvSpPr>
        <p:spPr>
          <a:xfrm>
            <a:off x="838200" y="1230284"/>
            <a:ext cx="5728855" cy="4946679"/>
          </a:xfrm>
        </p:spPr>
        <p:txBody>
          <a:bodyPr>
            <a:normAutofit/>
          </a:bodyPr>
          <a:lstStyle/>
          <a:p>
            <a:r>
              <a:rPr lang="en-US" sz="2400" dirty="0" smtClean="0">
                <a:latin typeface="Times New Roman" panose="02020603050405020304" pitchFamily="18" charset="0"/>
                <a:cs typeface="Times New Roman" panose="02020603050405020304" pitchFamily="18" charset="0"/>
              </a:rPr>
              <a:t>Authorities </a:t>
            </a:r>
            <a:r>
              <a:rPr lang="en-US" sz="2400" dirty="0">
                <a:latin typeface="Times New Roman" panose="02020603050405020304" pitchFamily="18" charset="0"/>
                <a:cs typeface="Times New Roman" panose="02020603050405020304" pitchFamily="18" charset="0"/>
              </a:rPr>
              <a:t>saw no need for </a:t>
            </a:r>
            <a:r>
              <a:rPr lang="en-US" sz="2400" dirty="0" smtClean="0">
                <a:latin typeface="Times New Roman" panose="02020603050405020304" pitchFamily="18" charset="0"/>
                <a:cs typeface="Times New Roman" panose="02020603050405020304" pitchFamily="18" charset="0"/>
              </a:rPr>
              <a:t>further Bundy’s confession. </a:t>
            </a:r>
          </a:p>
          <a:p>
            <a:r>
              <a:rPr lang="en-US" sz="2400" dirty="0">
                <a:latin typeface="Times New Roman" panose="02020603050405020304" pitchFamily="18" charset="0"/>
                <a:cs typeface="Times New Roman" panose="02020603050405020304" pitchFamily="18" charset="0"/>
              </a:rPr>
              <a:t>Bundy </a:t>
            </a:r>
            <a:r>
              <a:rPr lang="en-US" sz="2400" dirty="0" smtClean="0">
                <a:latin typeface="Times New Roman" panose="02020603050405020304" pitchFamily="18" charset="0"/>
                <a:cs typeface="Times New Roman" panose="02020603050405020304" pitchFamily="18" charset="0"/>
              </a:rPr>
              <a:t>supporters requested </a:t>
            </a:r>
            <a:r>
              <a:rPr lang="en-US" sz="2400" dirty="0">
                <a:latin typeface="Times New Roman" panose="02020603050405020304" pitchFamily="18" charset="0"/>
                <a:cs typeface="Times New Roman" panose="02020603050405020304" pitchFamily="18" charset="0"/>
              </a:rPr>
              <a:t>the victim's family and supervisors to ask the court to provide more time to reveal the remaining </a:t>
            </a:r>
            <a:r>
              <a:rPr lang="en-US" sz="2400" dirty="0" smtClean="0">
                <a:latin typeface="Times New Roman" panose="02020603050405020304" pitchFamily="18" charset="0"/>
                <a:cs typeface="Times New Roman" panose="02020603050405020304" pitchFamily="18" charset="0"/>
              </a:rPr>
              <a:t>cases. </a:t>
            </a:r>
            <a:r>
              <a:rPr lang="en-US" sz="2400" dirty="0">
                <a:latin typeface="Times New Roman" panose="02020603050405020304" pitchFamily="18" charset="0"/>
                <a:cs typeface="Times New Roman" panose="02020603050405020304" pitchFamily="18" charset="0"/>
              </a:rPr>
              <a:t>H</a:t>
            </a:r>
            <a:r>
              <a:rPr lang="en-US" sz="2400" dirty="0" smtClean="0">
                <a:latin typeface="Times New Roman" panose="02020603050405020304" pitchFamily="18" charset="0"/>
                <a:cs typeface="Times New Roman" panose="02020603050405020304" pitchFamily="18" charset="0"/>
              </a:rPr>
              <a:t>owever</a:t>
            </a:r>
            <a:r>
              <a:rPr lang="en-US" sz="2400" dirty="0">
                <a:latin typeface="Times New Roman" panose="02020603050405020304" pitchFamily="18" charset="0"/>
                <a:cs typeface="Times New Roman" panose="02020603050405020304" pitchFamily="18" charset="0"/>
              </a:rPr>
              <a:t>, no one was ready to negotiate (Innes, 2017).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Families of the victims believed that their loved ones had already died, and it was confirmed that Bundy was their killer (Innes, 2017).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Bundy died on 4</a:t>
            </a:r>
            <a:r>
              <a:rPr lang="en-US" sz="2400" baseline="30000" dirty="0" smtClean="0">
                <a:latin typeface="Times New Roman" panose="02020603050405020304" pitchFamily="18" charset="0"/>
                <a:cs typeface="Times New Roman" panose="02020603050405020304" pitchFamily="18" charset="0"/>
              </a:rPr>
              <a:t>th</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1989, at 7: 16 AM in Raiford Electric </a:t>
            </a:r>
            <a:r>
              <a:rPr lang="en-US" sz="2400" dirty="0" smtClean="0">
                <a:latin typeface="Times New Roman" panose="02020603050405020304" pitchFamily="18" charset="0"/>
                <a:cs typeface="Times New Roman" panose="02020603050405020304" pitchFamily="18" charset="0"/>
              </a:rPr>
              <a:t>Chair.</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855438" y="1474556"/>
            <a:ext cx="5336562" cy="2676698"/>
          </a:xfrm>
          <a:prstGeom prst="rect">
            <a:avLst/>
          </a:prstGeom>
        </p:spPr>
      </p:pic>
    </p:spTree>
    <p:extLst>
      <p:ext uri="{BB962C8B-B14F-4D97-AF65-F5344CB8AC3E}">
        <p14:creationId xmlns="" xmlns:p14="http://schemas.microsoft.com/office/powerpoint/2010/main" val="174034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Diagnosis of the offender</a:t>
            </a:r>
            <a:r>
              <a:rPr lang="en-US" dirty="0"/>
              <a:t/>
            </a:r>
            <a:br>
              <a:rPr lang="en-US" dirty="0"/>
            </a:br>
            <a:endParaRPr lang="en-US" dirty="0"/>
          </a:p>
        </p:txBody>
      </p:sp>
      <p:sp>
        <p:nvSpPr>
          <p:cNvPr id="3" name="Content Placeholder 2"/>
          <p:cNvSpPr>
            <a:spLocks noGrp="1"/>
          </p:cNvSpPr>
          <p:nvPr>
            <p:ph idx="1"/>
          </p:nvPr>
        </p:nvSpPr>
        <p:spPr>
          <a:xfrm>
            <a:off x="838200" y="997527"/>
            <a:ext cx="6061364" cy="5179436"/>
          </a:xfrm>
        </p:spPr>
        <p:txBody>
          <a:bodyPr/>
          <a:lstStyle/>
          <a:p>
            <a:r>
              <a:rPr lang="en-US" sz="2400" dirty="0">
                <a:latin typeface="Times New Roman" panose="02020603050405020304" pitchFamily="18" charset="0"/>
                <a:cs typeface="Times New Roman" panose="02020603050405020304" pitchFamily="18" charset="0"/>
              </a:rPr>
              <a:t>Ted Bundy had Bipolar disorder, where the results were based on the serial killer's behavior (Browne, 2016).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Other medical experts intervened in the situation and discovered that tend might be suffering from a series of physiological disorders, including antisocial personality disorder (Browne, 2016</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Bundy suggested that phonographic videos in the media were even worse and baseless than his actions.</a:t>
            </a:r>
          </a:p>
          <a:p>
            <a:endParaRPr lang="en-US" dirty="0"/>
          </a:p>
        </p:txBody>
      </p:sp>
      <p:pic>
        <p:nvPicPr>
          <p:cNvPr id="4" name="Picture 3"/>
          <p:cNvPicPr>
            <a:picLocks noChangeAspect="1"/>
          </p:cNvPicPr>
          <p:nvPr/>
        </p:nvPicPr>
        <p:blipFill>
          <a:blip r:embed="rId3"/>
          <a:stretch>
            <a:fillRect/>
          </a:stretch>
        </p:blipFill>
        <p:spPr>
          <a:xfrm>
            <a:off x="6899564" y="1085764"/>
            <a:ext cx="5068870" cy="2848061"/>
          </a:xfrm>
          <a:prstGeom prst="rect">
            <a:avLst/>
          </a:prstGeom>
        </p:spPr>
      </p:pic>
    </p:spTree>
    <p:extLst>
      <p:ext uri="{BB962C8B-B14F-4D97-AF65-F5344CB8AC3E}">
        <p14:creationId xmlns="" xmlns:p14="http://schemas.microsoft.com/office/powerpoint/2010/main" val="1652485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Cont. Diagnosis of the offender</a:t>
            </a:r>
            <a:endParaRPr lang="en-US" sz="3600" dirty="0"/>
          </a:p>
        </p:txBody>
      </p:sp>
      <p:sp>
        <p:nvSpPr>
          <p:cNvPr id="3" name="Content Placeholder 2"/>
          <p:cNvSpPr>
            <a:spLocks noGrp="1"/>
          </p:cNvSpPr>
          <p:nvPr>
            <p:ph idx="1"/>
          </p:nvPr>
        </p:nvSpPr>
        <p:spPr>
          <a:xfrm>
            <a:off x="838200" y="1690688"/>
            <a:ext cx="6111240" cy="4486275"/>
          </a:xfrm>
        </p:spPr>
        <p:txBody>
          <a:bodyPr>
            <a:normAutofit/>
          </a:bodyPr>
          <a:lstStyle/>
          <a:p>
            <a:r>
              <a:rPr lang="en-US" sz="2400" dirty="0">
                <a:latin typeface="Times New Roman" panose="02020603050405020304" pitchFamily="18" charset="0"/>
                <a:cs typeface="Times New Roman" panose="02020603050405020304" pitchFamily="18" charset="0"/>
              </a:rPr>
              <a:t>Bundy's interviews revealed that he had a strange way of </a:t>
            </a:r>
            <a:r>
              <a:rPr lang="en-US" sz="2400" dirty="0" smtClean="0">
                <a:latin typeface="Times New Roman" panose="02020603050405020304" pitchFamily="18" charset="0"/>
                <a:cs typeface="Times New Roman" panose="02020603050405020304" pitchFamily="18" charset="0"/>
              </a:rPr>
              <a:t>thinking.</a:t>
            </a:r>
          </a:p>
          <a:p>
            <a:r>
              <a:rPr lang="en-US" sz="2400" dirty="0">
                <a:latin typeface="Times New Roman" panose="02020603050405020304" pitchFamily="18" charset="0"/>
                <a:cs typeface="Times New Roman" panose="02020603050405020304" pitchFamily="18" charset="0"/>
              </a:rPr>
              <a:t>Bundy seemed less concerned and surprised at the same time after he was notified about missing of one of his victims (Browne, 2016</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He believed that America was a place where its residents could not be noticed unless they could do it for themselves.</a:t>
            </a:r>
            <a:r>
              <a:rPr lang="en-US" sz="2400" dirty="0" smtClean="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Bundy did not believe in human beings' relationship since there is much evidence of personal and even government denial (Browne, 2016). </a:t>
            </a:r>
          </a:p>
        </p:txBody>
      </p:sp>
      <p:pic>
        <p:nvPicPr>
          <p:cNvPr id="4" name="Picture 3"/>
          <p:cNvPicPr>
            <a:picLocks noChangeAspect="1"/>
          </p:cNvPicPr>
          <p:nvPr/>
        </p:nvPicPr>
        <p:blipFill>
          <a:blip r:embed="rId3"/>
          <a:stretch>
            <a:fillRect/>
          </a:stretch>
        </p:blipFill>
        <p:spPr>
          <a:xfrm>
            <a:off x="7281949" y="1911372"/>
            <a:ext cx="4469476" cy="4489429"/>
          </a:xfrm>
          <a:prstGeom prst="rect">
            <a:avLst/>
          </a:prstGeom>
        </p:spPr>
      </p:pic>
    </p:spTree>
    <p:extLst>
      <p:ext uri="{BB962C8B-B14F-4D97-AF65-F5344CB8AC3E}">
        <p14:creationId xmlns="" xmlns:p14="http://schemas.microsoft.com/office/powerpoint/2010/main" val="1501292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331" y="341195"/>
            <a:ext cx="10630469" cy="1160060"/>
          </a:xfrm>
        </p:spPr>
        <p:txBody>
          <a:bodyPr>
            <a:normAutofit fontScale="90000"/>
          </a:bodyPr>
          <a:lstStyle/>
          <a:p>
            <a:pPr algn="ctr"/>
            <a:r>
              <a:rPr lang="en-US" dirty="0" smtClean="0"/>
              <a:t>References</a:t>
            </a:r>
            <a:br>
              <a:rPr lang="en-US" dirty="0" smtClean="0"/>
            </a:b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Browne</a:t>
            </a:r>
            <a:r>
              <a:rPr lang="en-US" sz="2400" dirty="0">
                <a:latin typeface="Times New Roman" panose="02020603050405020304" pitchFamily="18" charset="0"/>
                <a:cs typeface="Times New Roman" panose="02020603050405020304" pitchFamily="18" charset="0"/>
              </a:rPr>
              <a:t>, J. (2016). </a:t>
            </a:r>
            <a:r>
              <a:rPr lang="en-US" sz="2400" i="1" dirty="0">
                <a:latin typeface="Times New Roman" panose="02020603050405020304" pitchFamily="18" charset="0"/>
                <a:cs typeface="Times New Roman" panose="02020603050405020304" pitchFamily="18" charset="0"/>
              </a:rPr>
              <a:t>Devil's Defender: My Odyssey Through American Criminal </a:t>
            </a:r>
            <a:r>
              <a:rPr lang="en-US" sz="2400" i="1" dirty="0" smtClean="0">
                <a:latin typeface="Times New Roman" panose="02020603050405020304" pitchFamily="18" charset="0"/>
                <a:cs typeface="Times New Roman" panose="02020603050405020304" pitchFamily="18" charset="0"/>
              </a:rPr>
              <a:t>	Justice </a:t>
            </a:r>
            <a:r>
              <a:rPr lang="en-US" sz="2400" i="1" dirty="0">
                <a:latin typeface="Times New Roman" panose="02020603050405020304" pitchFamily="18" charset="0"/>
                <a:cs typeface="Times New Roman" panose="02020603050405020304" pitchFamily="18" charset="0"/>
              </a:rPr>
              <a:t>from Ted Bundy to the Kandahar Massacre</a:t>
            </a:r>
            <a:r>
              <a:rPr lang="en-US" sz="2400" dirty="0">
                <a:latin typeface="Times New Roman" panose="02020603050405020304" pitchFamily="18" charset="0"/>
                <a:cs typeface="Times New Roman" panose="02020603050405020304" pitchFamily="18" charset="0"/>
              </a:rPr>
              <a:t>. Chicago Review Press.</a:t>
            </a:r>
          </a:p>
          <a:p>
            <a:r>
              <a:rPr lang="en-US" sz="2400" dirty="0">
                <a:latin typeface="Times New Roman" panose="02020603050405020304" pitchFamily="18" charset="0"/>
                <a:cs typeface="Times New Roman" panose="02020603050405020304" pitchFamily="18" charset="0"/>
              </a:rPr>
              <a:t>Innes, B. (2017). </a:t>
            </a:r>
            <a:r>
              <a:rPr lang="en-US" sz="2400" i="1" dirty="0">
                <a:latin typeface="Times New Roman" panose="02020603050405020304" pitchFamily="18" charset="0"/>
                <a:cs typeface="Times New Roman" panose="02020603050405020304" pitchFamily="18" charset="0"/>
              </a:rPr>
              <a:t>Serial Killers: Shocking, Gripping True Crime Stories of the </a:t>
            </a:r>
            <a:r>
              <a:rPr lang="en-US" sz="2400" i="1" dirty="0" smtClean="0">
                <a:latin typeface="Times New Roman" panose="02020603050405020304" pitchFamily="18" charset="0"/>
                <a:cs typeface="Times New Roman" panose="02020603050405020304" pitchFamily="18" charset="0"/>
              </a:rPr>
              <a:t>	Most </a:t>
            </a:r>
            <a:r>
              <a:rPr lang="en-US" sz="2400" i="1" dirty="0">
                <a:latin typeface="Times New Roman" panose="02020603050405020304" pitchFamily="18" charset="0"/>
                <a:cs typeface="Times New Roman" panose="02020603050405020304" pitchFamily="18" charset="0"/>
              </a:rPr>
              <a:t>Evil Murderers</a:t>
            </a:r>
            <a:r>
              <a:rPr lang="en-US" sz="2400" dirty="0">
                <a:latin typeface="Times New Roman" panose="02020603050405020304" pitchFamily="18" charset="0"/>
                <a:cs typeface="Times New Roman" panose="02020603050405020304" pitchFamily="18" charset="0"/>
              </a:rPr>
              <a:t>. Quercus Publishing.</a:t>
            </a:r>
          </a:p>
          <a:p>
            <a:r>
              <a:rPr lang="en-US" sz="2400" dirty="0">
                <a:latin typeface="Times New Roman" panose="02020603050405020304" pitchFamily="18" charset="0"/>
                <a:cs typeface="Times New Roman" panose="02020603050405020304" pitchFamily="18" charset="0"/>
              </a:rPr>
              <a:t>Murray, J. L. (2017). The role of sexual, sadistic, and misogynistic fantasy in mass </a:t>
            </a:r>
            <a:r>
              <a:rPr lang="en-US" sz="2400" dirty="0" smtClean="0">
                <a:latin typeface="Times New Roman" panose="02020603050405020304" pitchFamily="18" charset="0"/>
                <a:cs typeface="Times New Roman" panose="02020603050405020304" pitchFamily="18" charset="0"/>
              </a:rPr>
              <a:t>	and </a:t>
            </a:r>
            <a:r>
              <a:rPr lang="en-US" sz="2400" dirty="0">
                <a:latin typeface="Times New Roman" panose="02020603050405020304" pitchFamily="18" charset="0"/>
                <a:cs typeface="Times New Roman" panose="02020603050405020304" pitchFamily="18" charset="0"/>
              </a:rPr>
              <a:t>serial killing. </a:t>
            </a:r>
            <a:r>
              <a:rPr lang="en-US" sz="2400" i="1" dirty="0">
                <a:latin typeface="Times New Roman" panose="02020603050405020304" pitchFamily="18" charset="0"/>
                <a:cs typeface="Times New Roman" panose="02020603050405020304" pitchFamily="18" charset="0"/>
              </a:rPr>
              <a:t>Deviant behavior</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38</a:t>
            </a:r>
            <a:r>
              <a:rPr lang="en-US" sz="2400" dirty="0">
                <a:latin typeface="Times New Roman" panose="02020603050405020304" pitchFamily="18" charset="0"/>
                <a:cs typeface="Times New Roman" panose="02020603050405020304" pitchFamily="18" charset="0"/>
              </a:rPr>
              <a:t>(7), 735-743.</a:t>
            </a:r>
          </a:p>
          <a:p>
            <a:r>
              <a:rPr lang="en-US" sz="2400" dirty="0">
                <a:latin typeface="Times New Roman" panose="02020603050405020304" pitchFamily="18" charset="0"/>
                <a:cs typeface="Times New Roman" panose="02020603050405020304" pitchFamily="18" charset="0"/>
              </a:rPr>
              <a:t>Williams, D. J. (2020). Is serial sexual homicide a compulsion, deviant leisure, or </a:t>
            </a:r>
            <a:r>
              <a:rPr lang="en-US" sz="2400" dirty="0" smtClean="0">
                <a:latin typeface="Times New Roman" panose="02020603050405020304" pitchFamily="18" charset="0"/>
                <a:cs typeface="Times New Roman" panose="02020603050405020304" pitchFamily="18" charset="0"/>
              </a:rPr>
              <a:t>	both</a:t>
            </a:r>
            <a:r>
              <a:rPr lang="en-US" sz="2400" dirty="0">
                <a:latin typeface="Times New Roman" panose="02020603050405020304" pitchFamily="18" charset="0"/>
                <a:cs typeface="Times New Roman" panose="02020603050405020304" pitchFamily="18" charset="0"/>
              </a:rPr>
              <a:t>? Revisiting the case of Ted Bundy. </a:t>
            </a:r>
            <a:r>
              <a:rPr lang="en-US" sz="2400" i="1" dirty="0">
                <a:latin typeface="Times New Roman" panose="02020603050405020304" pitchFamily="18" charset="0"/>
                <a:cs typeface="Times New Roman" panose="02020603050405020304" pitchFamily="18" charset="0"/>
              </a:rPr>
              <a:t>Leisure Sciences</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42</a:t>
            </a:r>
            <a:r>
              <a:rPr lang="en-US" sz="2400" dirty="0">
                <a:latin typeface="Times New Roman" panose="02020603050405020304" pitchFamily="18" charset="0"/>
                <a:cs typeface="Times New Roman" panose="02020603050405020304" pitchFamily="18" charset="0"/>
              </a:rPr>
              <a:t>(2), 205-223.</a:t>
            </a:r>
          </a:p>
          <a:p>
            <a:endParaRPr lang="en-US" dirty="0"/>
          </a:p>
        </p:txBody>
      </p:sp>
    </p:spTree>
    <p:extLst>
      <p:ext uri="{BB962C8B-B14F-4D97-AF65-F5344CB8AC3E}">
        <p14:creationId xmlns="" xmlns:p14="http://schemas.microsoft.com/office/powerpoint/2010/main" val="14030787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TotalTime>
  <Words>3608</Words>
  <Application>Microsoft Office PowerPoint</Application>
  <PresentationFormat>Custom</PresentationFormat>
  <Paragraphs>123</Paragraphs>
  <Slides>19</Slides>
  <Notes>17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Presentation </vt:lpstr>
      <vt:lpstr>History </vt:lpstr>
      <vt:lpstr>Cont. History</vt:lpstr>
      <vt:lpstr>Cont. History</vt:lpstr>
      <vt:lpstr>Summary of Buddy’s crimes </vt:lpstr>
      <vt:lpstr>Summary of Buddy’s crimes</vt:lpstr>
      <vt:lpstr>Summary of Buddy’s crimes</vt:lpstr>
      <vt:lpstr>Utah, Colorado, Idaho ( 1975) </vt:lpstr>
      <vt:lpstr>Florida 1978 </vt:lpstr>
      <vt:lpstr> Ted Bundy marriage  </vt:lpstr>
      <vt:lpstr>Cont. Ted Bundy marriage</vt:lpstr>
      <vt:lpstr>Cont. Ted Bundy marriage</vt:lpstr>
      <vt:lpstr>Ted Bundy’s Apprehension</vt:lpstr>
      <vt:lpstr>Ted Bundy’s Apprehension</vt:lpstr>
      <vt:lpstr>Sentencing and current status </vt:lpstr>
      <vt:lpstr>Cont. Sentencing and current status</vt:lpstr>
      <vt:lpstr>Diagnosis of the offender </vt:lpstr>
      <vt:lpstr>Cont. Diagnosis of the offender</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ELOHIM</dc:creator>
  <cp:lastModifiedBy>Kevin</cp:lastModifiedBy>
  <cp:revision>19</cp:revision>
  <dcterms:created xsi:type="dcterms:W3CDTF">2020-10-28T14:30:44Z</dcterms:created>
  <dcterms:modified xsi:type="dcterms:W3CDTF">2020-10-28T23:00:07Z</dcterms:modified>
</cp:coreProperties>
</file>