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4" d="100"/>
          <a:sy n="74" d="100"/>
        </p:scale>
        <p:origin x="-1266"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AC629F-1A69-4FF0-BFCE-9883A0DFEF8C}" type="datetimeFigureOut">
              <a:rPr lang="en-US" smtClean="0"/>
              <a:pPr/>
              <a:t>8/11/2021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55D70A-1201-423D-8AE2-F2F05A4A6E95}" type="slidenum">
              <a:rPr lang="en-US" smtClean="0"/>
              <a:pPr/>
              <a:t>‹#›</a:t>
            </a:fld>
            <a:endParaRPr lang="en-US" dirty="0"/>
          </a:p>
        </p:txBody>
      </p:sp>
    </p:spTree>
    <p:extLst>
      <p:ext uri="{BB962C8B-B14F-4D97-AF65-F5344CB8AC3E}">
        <p14:creationId xmlns:p14="http://schemas.microsoft.com/office/powerpoint/2010/main" val="2066570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Modern technology allows patients and healthcare service providers to interact remotely. Through the telehealth platform, the patients can source for health guidance, get diagnosis and prescription for effective treatment.  Wile it takes place remotely, it means there is not physical interaction of the healthcare service providers and the patients.</a:t>
            </a:r>
            <a:endParaRPr lang="en-US" dirty="0"/>
          </a:p>
        </p:txBody>
      </p:sp>
      <p:sp>
        <p:nvSpPr>
          <p:cNvPr id="4" name="Slide Number Placeholder 3"/>
          <p:cNvSpPr>
            <a:spLocks noGrp="1"/>
          </p:cNvSpPr>
          <p:nvPr>
            <p:ph type="sldNum" sz="quarter" idx="10"/>
          </p:nvPr>
        </p:nvSpPr>
        <p:spPr/>
        <p:txBody>
          <a:bodyPr/>
          <a:lstStyle/>
          <a:p>
            <a:fld id="{AA55D70A-1201-423D-8AE2-F2F05A4A6E95}" type="slidenum">
              <a:rPr lang="en-US" smtClean="0"/>
              <a:pPr/>
              <a:t>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Remote patient imaging – this</a:t>
            </a:r>
            <a:r>
              <a:rPr lang="en-US" baseline="0" dirty="0" smtClean="0"/>
              <a:t> allows healthcare service providers to keep a constant check on the condition with the patient. It is an ideal choice for out-patients and those with non-life threatening chronic conditions.</a:t>
            </a:r>
          </a:p>
          <a:p>
            <a:pPr>
              <a:buFontTx/>
              <a:buChar char="-"/>
            </a:pPr>
            <a:r>
              <a:rPr lang="en-US" baseline="0" dirty="0" smtClean="0"/>
              <a:t>Store and forward – every detail on the patients counts. The store and forwards option allow for sharing of patient information among service providers. It means the patient can easily access healthcare attention from any location with the service provider gaining access to the treatment history from other facilities.</a:t>
            </a:r>
          </a:p>
          <a:p>
            <a:pPr>
              <a:buFontTx/>
              <a:buChar char="-"/>
            </a:pPr>
            <a:r>
              <a:rPr lang="en-US" baseline="0" dirty="0" smtClean="0"/>
              <a:t> Real-time telemedicine – medical needs with patients may arise at any time including when service providers are inaccessible physically. Telehealth however gives instant access to the desired service provider at any time of need. It entails use of video or phone conferencing between the patient and the service provider.</a:t>
            </a:r>
          </a:p>
          <a:p>
            <a:pPr>
              <a:buFontTx/>
              <a:buChar char="-"/>
            </a:pPr>
            <a:r>
              <a:rPr lang="en-US" baseline="0" dirty="0" smtClean="0"/>
              <a:t> Physician to physician consulting – healthcare service providers need to consult at times on certain conditions. Telehealth allows for this option as  it helps service providers to get deeper insight into areas beyond one’s specialty.</a:t>
            </a:r>
          </a:p>
          <a:p>
            <a:pPr>
              <a:buFontTx/>
              <a:buChar char="-"/>
            </a:pPr>
            <a:r>
              <a:rPr lang="en-US" baseline="0" dirty="0" smtClean="0"/>
              <a:t> Medical Imaging – Medial imaging traditionally took extensive time and resources. However with telehealth it is possible for radiologists and care providers to share images instantly. In remote treatment, it means the patient only needs to visit a local facility even when under treatment of a service provider in a  different location where the images are sent instantly.</a:t>
            </a:r>
          </a:p>
          <a:p>
            <a:pPr>
              <a:buFontTx/>
              <a:buChar char="-"/>
            </a:pPr>
            <a:endParaRPr lang="en-US" dirty="0"/>
          </a:p>
        </p:txBody>
      </p:sp>
      <p:sp>
        <p:nvSpPr>
          <p:cNvPr id="4" name="Slide Number Placeholder 3"/>
          <p:cNvSpPr>
            <a:spLocks noGrp="1"/>
          </p:cNvSpPr>
          <p:nvPr>
            <p:ph type="sldNum" sz="quarter" idx="10"/>
          </p:nvPr>
        </p:nvSpPr>
        <p:spPr/>
        <p:txBody>
          <a:bodyPr/>
          <a:lstStyle/>
          <a:p>
            <a:fld id="{AA55D70A-1201-423D-8AE2-F2F05A4A6E95}" type="slidenum">
              <a:rPr lang="en-US" smtClean="0"/>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Increasing need for healthcare remains despite the limited</a:t>
            </a:r>
            <a:r>
              <a:rPr lang="en-US" baseline="0" dirty="0" smtClean="0"/>
              <a:t> workforce across the globe. Capacity to reach out to service providers then comes in handy to provider access to a wider population. It is made better by the ever-increasing coverage of the telecommunications solutions available to the global community. With capacity to access the solutions remotely, it means there is an added advantage to the global quest for healthcare provision as a basic need to the population.</a:t>
            </a:r>
            <a:endParaRPr lang="en-US" dirty="0"/>
          </a:p>
        </p:txBody>
      </p:sp>
      <p:sp>
        <p:nvSpPr>
          <p:cNvPr id="4" name="Slide Number Placeholder 3"/>
          <p:cNvSpPr>
            <a:spLocks noGrp="1"/>
          </p:cNvSpPr>
          <p:nvPr>
            <p:ph type="sldNum" sz="quarter" idx="10"/>
          </p:nvPr>
        </p:nvSpPr>
        <p:spPr/>
        <p:txBody>
          <a:bodyPr/>
          <a:lstStyle/>
          <a:p>
            <a:fld id="{AA55D70A-1201-423D-8AE2-F2F05A4A6E95}"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Patients require services at all times. Instant access ensures there is a timely treatment and an opportunity to curb the situation before it aggravates. This also helps save on lives.</a:t>
            </a:r>
          </a:p>
          <a:p>
            <a:pPr>
              <a:buFontTx/>
              <a:buChar char="-"/>
            </a:pPr>
            <a:r>
              <a:rPr lang="en-US" dirty="0" smtClean="0"/>
              <a:t> seeking for treatment traditionally entailed travelling. This consumes time</a:t>
            </a:r>
            <a:r>
              <a:rPr lang="en-US" baseline="0" dirty="0" smtClean="0"/>
              <a:t> that might result to aggravation of the problem and possible loss of lives.  Real-time solutions also work to help save on the travel expenses by the patients.</a:t>
            </a:r>
          </a:p>
          <a:p>
            <a:pPr>
              <a:buFontTx/>
              <a:buChar char="-"/>
            </a:pPr>
            <a:r>
              <a:rPr lang="en-US" dirty="0" smtClean="0"/>
              <a:t> Overcrowding at healthcare</a:t>
            </a:r>
            <a:r>
              <a:rPr lang="en-US" baseline="0" dirty="0" smtClean="0"/>
              <a:t> facilities also pose a big risk of transmission. Using telehealth means that a majority of patients do not need to physically visit the facility hence reduce the risk of transmissions.</a:t>
            </a:r>
          </a:p>
          <a:p>
            <a:pPr>
              <a:buFontTx/>
              <a:buChar char="-"/>
            </a:pPr>
            <a:r>
              <a:rPr lang="en-US" baseline="0" dirty="0" smtClean="0"/>
              <a:t> Patients walking in and out of the doctors office take time. This is a loss of time where more could be attended. With telehealth, the service provider only needs to switch between the patients and in certain instances serve more that one while maintaining privacy.</a:t>
            </a:r>
          </a:p>
          <a:p>
            <a:pPr>
              <a:buFontTx/>
              <a:buChar char="-"/>
            </a:pPr>
            <a:r>
              <a:rPr lang="en-US" baseline="0" dirty="0" smtClean="0"/>
              <a:t> There is a huge population seeking for specialized healthcare. Specialists are however limited and this becomes a big challenge. With telehealth this however does not pose any challenge as access becomes unlimited by location.</a:t>
            </a:r>
            <a:endParaRPr lang="en-US" dirty="0"/>
          </a:p>
        </p:txBody>
      </p:sp>
      <p:sp>
        <p:nvSpPr>
          <p:cNvPr id="4" name="Slide Number Placeholder 3"/>
          <p:cNvSpPr>
            <a:spLocks noGrp="1"/>
          </p:cNvSpPr>
          <p:nvPr>
            <p:ph type="sldNum" sz="quarter" idx="10"/>
          </p:nvPr>
        </p:nvSpPr>
        <p:spPr/>
        <p:txBody>
          <a:bodyPr/>
          <a:lstStyle/>
          <a:p>
            <a:fld id="{AA55D70A-1201-423D-8AE2-F2F05A4A6E95}"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To access telehealth solutions, patients need to have reliable communication gadgets. High ownership and operational costs however limit a wide majority especially those in low income communities.</a:t>
            </a:r>
          </a:p>
          <a:p>
            <a:r>
              <a:rPr lang="en-US" dirty="0" smtClean="0"/>
              <a:t>- Health facilities</a:t>
            </a:r>
            <a:r>
              <a:rPr lang="en-US" baseline="0" dirty="0" smtClean="0"/>
              <a:t> must install relevant systems to offer telehealth solutions. These are costly undertakings that require huge investments in certain instances beyond reach of the service providers.</a:t>
            </a:r>
          </a:p>
          <a:p>
            <a:pPr>
              <a:buFontTx/>
              <a:buChar char="-"/>
            </a:pPr>
            <a:r>
              <a:rPr lang="en-US" dirty="0" smtClean="0"/>
              <a:t>Knowledge</a:t>
            </a:r>
            <a:r>
              <a:rPr lang="en-US" baseline="0" dirty="0" smtClean="0"/>
              <a:t> is essential. This entails capacity to navigate through the apps and websites provided by the healthcare provider. However, there still remains a huge population with incapacity to operate the digital systems.</a:t>
            </a:r>
          </a:p>
          <a:p>
            <a:pPr>
              <a:buFontTx/>
              <a:buChar char="-"/>
            </a:pPr>
            <a:r>
              <a:rPr lang="en-US" baseline="0" dirty="0" smtClean="0"/>
              <a:t> Safety of patient’s information is important. It also remains a requirement by the government. A risk however remains with the high cases of hackings by cyber criminals.</a:t>
            </a:r>
          </a:p>
          <a:p>
            <a:pPr>
              <a:buFontTx/>
              <a:buChar char="-"/>
            </a:pPr>
            <a:r>
              <a:rPr lang="en-US" baseline="0" dirty="0" smtClean="0"/>
              <a:t> Despite access to telehealth solutions, community caregivers need to be available to help patients understand the treatment process. They however remain limited in most communities.</a:t>
            </a:r>
            <a:endParaRPr lang="en-US" dirty="0"/>
          </a:p>
        </p:txBody>
      </p:sp>
      <p:sp>
        <p:nvSpPr>
          <p:cNvPr id="4" name="Slide Number Placeholder 3"/>
          <p:cNvSpPr>
            <a:spLocks noGrp="1"/>
          </p:cNvSpPr>
          <p:nvPr>
            <p:ph type="sldNum" sz="quarter" idx="10"/>
          </p:nvPr>
        </p:nvSpPr>
        <p:spPr/>
        <p:txBody>
          <a:bodyPr/>
          <a:lstStyle/>
          <a:p>
            <a:fld id="{AA55D70A-1201-423D-8AE2-F2F05A4A6E95}"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Developing Information health System solution in a healthcare facility is a huge undertaking. It requires intensive investments to serve the desired purpose. The process entails sourcing for hardware and software solutions that match to the trending times.. Staff also needs to be trained to enable in service care provision.  The health facility then needs to have adequate financial resources to embrace this solution.</a:t>
            </a:r>
            <a:endParaRPr lang="en-US" dirty="0"/>
          </a:p>
        </p:txBody>
      </p:sp>
      <p:sp>
        <p:nvSpPr>
          <p:cNvPr id="4" name="Slide Number Placeholder 3"/>
          <p:cNvSpPr>
            <a:spLocks noGrp="1"/>
          </p:cNvSpPr>
          <p:nvPr>
            <p:ph type="sldNum" sz="quarter" idx="10"/>
          </p:nvPr>
        </p:nvSpPr>
        <p:spPr/>
        <p:txBody>
          <a:bodyPr/>
          <a:lstStyle/>
          <a:p>
            <a:fld id="{AA55D70A-1201-423D-8AE2-F2F05A4A6E95}"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Software developers who provide with quality content charge expensively. With the intent to provide quality care, the healthcare facility must engage a reliable and knowledgeable expert for the task. It is only through such an approach that it promises to effective and compliant with industry regulations.</a:t>
            </a:r>
          </a:p>
          <a:p>
            <a:pPr>
              <a:buFontTx/>
              <a:buChar char="-"/>
            </a:pPr>
            <a:r>
              <a:rPr lang="en-US" dirty="0" smtClean="0"/>
              <a:t> Manpower and resources must be in place to have the staff trained. These require adequate financial inputs. The institution also needs to set time for training the staff and may certainly require to engage extra hands to help with workload at the time of training hence more costs. </a:t>
            </a:r>
          </a:p>
          <a:p>
            <a:pPr>
              <a:buFontTx/>
              <a:buChar char="-"/>
            </a:pPr>
            <a:r>
              <a:rPr lang="en-US" dirty="0" smtClean="0"/>
              <a:t> Technological</a:t>
            </a:r>
            <a:r>
              <a:rPr lang="en-US" baseline="0" dirty="0" smtClean="0"/>
              <a:t> developments continually take place. This entails development of new systems and tools to match the growing needs. . The same happens with the need to undertake regular maintenance practices to ensure smooth running of the systems.</a:t>
            </a:r>
            <a:endParaRPr lang="en-US" dirty="0"/>
          </a:p>
        </p:txBody>
      </p:sp>
      <p:sp>
        <p:nvSpPr>
          <p:cNvPr id="4" name="Slide Number Placeholder 3"/>
          <p:cNvSpPr>
            <a:spLocks noGrp="1"/>
          </p:cNvSpPr>
          <p:nvPr>
            <p:ph type="sldNum" sz="quarter" idx="10"/>
          </p:nvPr>
        </p:nvSpPr>
        <p:spPr/>
        <p:txBody>
          <a:bodyPr/>
          <a:lstStyle/>
          <a:p>
            <a:fld id="{AA55D70A-1201-423D-8AE2-F2F05A4A6E95}"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Embracing use</a:t>
            </a:r>
            <a:r>
              <a:rPr lang="en-US" baseline="0" dirty="0" smtClean="0"/>
              <a:t> of telehealth solutions brings along numerous benefits to the healthcare facility. The medical team at the institution find ease in sharing information on the patients hence leading to satisfactory solutions. Such information also remains securely held within the systems as prescribed by the law.  Patients from across all communities also get an opportunity to access the solutions at any time of need and in such way an increased to the numbers served. Patients in modern times use medical and insurance covers to cater for treatment and with a reliable system, the facility can easily make claims for timely payments to ensure smooth running of services.</a:t>
            </a:r>
            <a:endParaRPr lang="en-US" dirty="0"/>
          </a:p>
        </p:txBody>
      </p:sp>
      <p:sp>
        <p:nvSpPr>
          <p:cNvPr id="4" name="Slide Number Placeholder 3"/>
          <p:cNvSpPr>
            <a:spLocks noGrp="1"/>
          </p:cNvSpPr>
          <p:nvPr>
            <p:ph type="sldNum" sz="quarter" idx="10"/>
          </p:nvPr>
        </p:nvSpPr>
        <p:spPr/>
        <p:txBody>
          <a:bodyPr/>
          <a:lstStyle/>
          <a:p>
            <a:fld id="{AA55D70A-1201-423D-8AE2-F2F05A4A6E9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7A28FB65-E1E6-448A-98F6-8CC8AE7371C1}"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A28FB65-E1E6-448A-98F6-8CC8AE7371C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A28FB65-E1E6-448A-98F6-8CC8AE7371C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A28FB65-E1E6-448A-98F6-8CC8AE7371C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A28FB65-E1E6-448A-98F6-8CC8AE7371C1}"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A28FB65-E1E6-448A-98F6-8CC8AE7371C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A28FB65-E1E6-448A-98F6-8CC8AE7371C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A28FB65-E1E6-448A-98F6-8CC8AE7371C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A28FB65-E1E6-448A-98F6-8CC8AE7371C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A28FB65-E1E6-448A-98F6-8CC8AE7371C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E70954A-A5D2-4537-8FF4-D5FD24E02D0F}" type="datetimeFigureOut">
              <a:rPr lang="en-US" smtClean="0"/>
              <a:pPr/>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7A28FB65-E1E6-448A-98F6-8CC8AE7371C1}"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E70954A-A5D2-4537-8FF4-D5FD24E02D0F}" type="datetimeFigureOut">
              <a:rPr lang="en-US" smtClean="0"/>
              <a:pPr/>
              <a:t>8/11/2021</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A28FB65-E1E6-448A-98F6-8CC8AE7371C1}"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377/hlthaff.2018.05132" TargetMode="External"/><Relationship Id="rId2" Type="http://schemas.openxmlformats.org/officeDocument/2006/relationships/hyperlink" Target="https://doi.org/10.1177/2047487320922926" TargetMode="External"/><Relationship Id="rId1" Type="http://schemas.openxmlformats.org/officeDocument/2006/relationships/slideLayout" Target="../slideLayouts/slideLayout2.xml"/><Relationship Id="rId4" Type="http://schemas.openxmlformats.org/officeDocument/2006/relationships/hyperlink" Target="https://doi.org/10.1542/peds.2020-1781"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Telehealth</a:t>
            </a:r>
            <a:endParaRPr lang="en-US" dirty="0"/>
          </a:p>
        </p:txBody>
      </p:sp>
    </p:spTree>
  </p:cSld>
  <p:clrMapOvr>
    <a:masterClrMapping/>
  </p:clrMapOvr>
  <p:transition>
    <p:strips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Recommendation for the healthcare facility</a:t>
            </a:r>
            <a:endParaRPr lang="en-US" dirty="0"/>
          </a:p>
        </p:txBody>
      </p:sp>
      <p:sp>
        <p:nvSpPr>
          <p:cNvPr id="3" name="Content Placeholder 2"/>
          <p:cNvSpPr>
            <a:spLocks noGrp="1"/>
          </p:cNvSpPr>
          <p:nvPr>
            <p:ph idx="1"/>
          </p:nvPr>
        </p:nvSpPr>
        <p:spPr/>
        <p:txBody>
          <a:bodyPr>
            <a:normAutofit fontScale="77500" lnSpcReduction="20000"/>
          </a:bodyPr>
          <a:lstStyle/>
          <a:p>
            <a:pPr>
              <a:lnSpc>
                <a:spcPct val="200000"/>
              </a:lnSpc>
            </a:pPr>
            <a:r>
              <a:rPr lang="en-US" dirty="0" smtClean="0"/>
              <a:t>Every patient seeks for satisfactory treatment. This is only possible with creation of an easy to access and use platform by the service provider. </a:t>
            </a:r>
          </a:p>
          <a:p>
            <a:pPr>
              <a:lnSpc>
                <a:spcPct val="200000"/>
              </a:lnSpc>
            </a:pPr>
            <a:r>
              <a:rPr lang="en-US" dirty="0" smtClean="0"/>
              <a:t>Use of telehealth is the modern approach in service provision. It brings along numerous benefits to the facility and the patients.</a:t>
            </a:r>
          </a:p>
          <a:p>
            <a:pPr>
              <a:lnSpc>
                <a:spcPct val="200000"/>
              </a:lnSpc>
            </a:pPr>
            <a:r>
              <a:rPr lang="en-US" dirty="0" smtClean="0"/>
              <a:t>The health facility then needs to seek for the right guidance and compliance with industry guidelines to help develop the solutions that work.</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References </a:t>
            </a:r>
            <a:endParaRPr lang="en-US" dirty="0"/>
          </a:p>
        </p:txBody>
      </p:sp>
      <p:sp>
        <p:nvSpPr>
          <p:cNvPr id="3" name="Content Placeholder 2"/>
          <p:cNvSpPr>
            <a:spLocks noGrp="1"/>
          </p:cNvSpPr>
          <p:nvPr>
            <p:ph idx="1"/>
          </p:nvPr>
        </p:nvSpPr>
        <p:spPr/>
        <p:txBody>
          <a:bodyPr>
            <a:normAutofit fontScale="47500" lnSpcReduction="20000"/>
          </a:bodyPr>
          <a:lstStyle/>
          <a:p>
            <a:pPr>
              <a:lnSpc>
                <a:spcPct val="220000"/>
              </a:lnSpc>
              <a:buNone/>
            </a:pPr>
            <a:r>
              <a:rPr lang="en-US" dirty="0" smtClean="0"/>
              <a:t>Emma, T., Robyn, G. and Sherry, L. (2020). Future-proofing cardiac rehabilitation: Transitioning services to telehealth during </a:t>
            </a:r>
            <a:r>
              <a:rPr lang="en-US" dirty="0" err="1" smtClean="0"/>
              <a:t>COVID</a:t>
            </a:r>
            <a:r>
              <a:rPr lang="en-US" dirty="0" smtClean="0"/>
              <a:t>-19.  European Journal of Preventive Cardiology, Volume 28, Issue 7, July 2021, Pages </a:t>
            </a:r>
            <a:r>
              <a:rPr lang="en-US" dirty="0" err="1" smtClean="0"/>
              <a:t>e35–e36</a:t>
            </a:r>
            <a:r>
              <a:rPr lang="en-US" dirty="0" smtClean="0"/>
              <a:t>, </a:t>
            </a:r>
            <a:r>
              <a:rPr lang="en-US" dirty="0" smtClean="0">
                <a:hlinkClick r:id="rId2"/>
              </a:rPr>
              <a:t>https://doi.org/10.1177/2047487320922926</a:t>
            </a:r>
            <a:endParaRPr lang="en-US" dirty="0" smtClean="0"/>
          </a:p>
          <a:p>
            <a:pPr>
              <a:lnSpc>
                <a:spcPct val="220000"/>
              </a:lnSpc>
              <a:buNone/>
            </a:pPr>
            <a:r>
              <a:rPr lang="en-US" dirty="0" smtClean="0"/>
              <a:t>Erin, S., Margaret, F., </a:t>
            </a:r>
            <a:r>
              <a:rPr lang="en-US" dirty="0" err="1" smtClean="0"/>
              <a:t>Garen</a:t>
            </a:r>
            <a:r>
              <a:rPr lang="en-US" dirty="0" smtClean="0"/>
              <a:t>, C., Dylan, H.  and Janet, C.(2018). The Current State Of Telehealth Evidence: A Rapid Review. Health Affairs </a:t>
            </a:r>
            <a:r>
              <a:rPr lang="en-US" dirty="0" err="1" smtClean="0"/>
              <a:t>Vol</a:t>
            </a:r>
            <a:r>
              <a:rPr lang="en-US" dirty="0" smtClean="0"/>
              <a:t> 37, No 12. </a:t>
            </a:r>
            <a:r>
              <a:rPr lang="en-US" dirty="0" smtClean="0">
                <a:hlinkClick r:id="rId3"/>
              </a:rPr>
              <a:t>https://doi.org/10.1377/hlthaff.2018.05132</a:t>
            </a:r>
            <a:endParaRPr lang="en-US" dirty="0" smtClean="0"/>
          </a:p>
          <a:p>
            <a:pPr>
              <a:lnSpc>
                <a:spcPct val="220000"/>
              </a:lnSpc>
              <a:buNone/>
            </a:pPr>
            <a:r>
              <a:rPr lang="en-US" dirty="0" smtClean="0"/>
              <a:t>John, C., Michelle, L. &amp; Scott, A. (2020).Strategies for Evaluating Telehealth. Official Journal of the American Academy of Pediatrics. </a:t>
            </a:r>
            <a:r>
              <a:rPr lang="en-US" dirty="0" err="1" smtClean="0"/>
              <a:t>Vol</a:t>
            </a:r>
            <a:r>
              <a:rPr lang="en-US" dirty="0" smtClean="0"/>
              <a:t> 146. Issue 5. </a:t>
            </a:r>
            <a:r>
              <a:rPr lang="en-US" dirty="0" err="1" smtClean="0"/>
              <a:t>DOI</a:t>
            </a:r>
            <a:r>
              <a:rPr lang="en-US" dirty="0" smtClean="0"/>
              <a:t>: </a:t>
            </a:r>
            <a:r>
              <a:rPr lang="en-US" dirty="0" smtClean="0">
                <a:hlinkClick r:id="rId4"/>
              </a:rPr>
              <a:t>https://doi.org/10.1542/peds.2020-1781</a:t>
            </a:r>
            <a:endParaRPr lang="en-US" dirty="0" smtClean="0"/>
          </a:p>
          <a:p>
            <a:pPr>
              <a:lnSpc>
                <a:spcPct val="220000"/>
              </a:lnSpc>
              <a:buNone/>
            </a:pPr>
            <a:r>
              <a:rPr lang="en-US" dirty="0" smtClean="0"/>
              <a:t>Simon, L., </a:t>
            </a:r>
            <a:r>
              <a:rPr lang="en-US" dirty="0" err="1" smtClean="0"/>
              <a:t>Flemming</a:t>
            </a:r>
            <a:r>
              <a:rPr lang="en-US" dirty="0" smtClean="0"/>
              <a:t>, W. &amp; Ole, H. (2019). The impact of telehealth care on health-related quality of life of patients with heart failure: Results from the Danish </a:t>
            </a:r>
            <a:r>
              <a:rPr lang="en-US" dirty="0" err="1" smtClean="0"/>
              <a:t>TeleCare</a:t>
            </a:r>
            <a:r>
              <a:rPr lang="en-US" dirty="0" smtClean="0"/>
              <a:t> North heart failure trial. Journal of Telemedicine and </a:t>
            </a:r>
            <a:r>
              <a:rPr lang="en-US" dirty="0" err="1" smtClean="0"/>
              <a:t>Telecare</a:t>
            </a:r>
            <a:r>
              <a:rPr lang="en-US" dirty="0" smtClean="0"/>
              <a:t>. https://doi.org/10.1177/1357633X19832713</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Definition of telehealth</a:t>
            </a:r>
            <a:endParaRPr lang="en-US" dirty="0"/>
          </a:p>
        </p:txBody>
      </p:sp>
      <p:sp>
        <p:nvSpPr>
          <p:cNvPr id="3" name="Subtitle 2"/>
          <p:cNvSpPr>
            <a:spLocks noGrp="1"/>
          </p:cNvSpPr>
          <p:nvPr>
            <p:ph type="subTitle" idx="1"/>
          </p:nvPr>
        </p:nvSpPr>
        <p:spPr/>
        <p:txBody>
          <a:bodyPr>
            <a:normAutofit fontScale="77500" lnSpcReduction="20000"/>
          </a:bodyPr>
          <a:lstStyle/>
          <a:p>
            <a:pPr algn="ctr">
              <a:lnSpc>
                <a:spcPct val="200000"/>
              </a:lnSpc>
            </a:pPr>
            <a:r>
              <a:rPr lang="en-US" dirty="0" smtClean="0"/>
              <a:t>Telehealth </a:t>
            </a:r>
            <a:r>
              <a:rPr lang="en-US" dirty="0"/>
              <a:t> </a:t>
            </a:r>
            <a:r>
              <a:rPr lang="en-US" dirty="0" smtClean="0"/>
              <a:t>refers to provision of health solutions remotely. It makes use of digital technology including computers, mobile phones and other telecommunication technologies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and uses of telehealth</a:t>
            </a:r>
            <a:endParaRPr lang="en-US" dirty="0"/>
          </a:p>
        </p:txBody>
      </p:sp>
      <p:pic>
        <p:nvPicPr>
          <p:cNvPr id="1026" name="Picture 2"/>
          <p:cNvPicPr>
            <a:picLocks noChangeAspect="1" noChangeArrowheads="1"/>
          </p:cNvPicPr>
          <p:nvPr/>
        </p:nvPicPr>
        <p:blipFill>
          <a:blip r:embed="rId3">
            <a:duotone>
              <a:schemeClr val="bg2">
                <a:shade val="45000"/>
                <a:satMod val="135000"/>
              </a:schemeClr>
              <a:prstClr val="white"/>
            </a:duotone>
          </a:blip>
          <a:srcRect/>
          <a:stretch>
            <a:fillRect/>
          </a:stretch>
        </p:blipFill>
        <p:spPr bwMode="auto">
          <a:xfrm>
            <a:off x="533400" y="1905000"/>
            <a:ext cx="8153400" cy="3947955"/>
          </a:xfrm>
          <a:prstGeom prst="rect">
            <a:avLst/>
          </a:prstGeom>
          <a:noFill/>
          <a:ln w="9525">
            <a:noFill/>
            <a:miter lim="800000"/>
            <a:headEnd/>
            <a:tailEnd/>
          </a:ln>
          <a:effectLst/>
        </p:spPr>
      </p:pic>
      <p:sp>
        <p:nvSpPr>
          <p:cNvPr id="3" name="Content Placeholder 2"/>
          <p:cNvSpPr>
            <a:spLocks noGrp="1"/>
          </p:cNvSpPr>
          <p:nvPr>
            <p:ph idx="1"/>
          </p:nvPr>
        </p:nvSpPr>
        <p:spPr/>
        <p:txBody>
          <a:bodyPr/>
          <a:lstStyle/>
          <a:p>
            <a:pPr>
              <a:lnSpc>
                <a:spcPct val="200000"/>
              </a:lnSpc>
            </a:pPr>
            <a:r>
              <a:rPr lang="en-US" dirty="0" smtClean="0"/>
              <a:t>Remote patient monitoring </a:t>
            </a:r>
          </a:p>
          <a:p>
            <a:pPr>
              <a:lnSpc>
                <a:spcPct val="200000"/>
              </a:lnSpc>
            </a:pPr>
            <a:r>
              <a:rPr lang="en-US" dirty="0" smtClean="0"/>
              <a:t>Store and forward</a:t>
            </a:r>
          </a:p>
          <a:p>
            <a:pPr>
              <a:lnSpc>
                <a:spcPct val="200000"/>
              </a:lnSpc>
            </a:pPr>
            <a:r>
              <a:rPr lang="en-US" dirty="0" smtClean="0"/>
              <a:t>Real-time telemedicine</a:t>
            </a:r>
          </a:p>
          <a:p>
            <a:pPr>
              <a:lnSpc>
                <a:spcPct val="200000"/>
              </a:lnSpc>
            </a:pPr>
            <a:r>
              <a:rPr lang="en-US" dirty="0" smtClean="0"/>
              <a:t>Physician to physician consulting</a:t>
            </a:r>
          </a:p>
          <a:p>
            <a:pPr>
              <a:lnSpc>
                <a:spcPct val="200000"/>
              </a:lnSpc>
            </a:pPr>
            <a:r>
              <a:rPr lang="en-US" dirty="0" smtClean="0"/>
              <a:t>Medical imaging</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smtClean="0"/>
              <a:t>Recommended telehealth solutions</a:t>
            </a:r>
            <a:endParaRPr lang="en-US" dirty="0"/>
          </a:p>
        </p:txBody>
      </p:sp>
      <p:sp>
        <p:nvSpPr>
          <p:cNvPr id="4" name="Subtitle 3"/>
          <p:cNvSpPr>
            <a:spLocks noGrp="1"/>
          </p:cNvSpPr>
          <p:nvPr>
            <p:ph type="subTitle" idx="1"/>
          </p:nvPr>
        </p:nvSpPr>
        <p:spPr/>
        <p:txBody>
          <a:bodyPr>
            <a:normAutofit fontScale="77500" lnSpcReduction="20000"/>
          </a:bodyPr>
          <a:lstStyle/>
          <a:p>
            <a:pPr>
              <a:lnSpc>
                <a:spcPct val="200000"/>
              </a:lnSpc>
            </a:pPr>
            <a:r>
              <a:rPr lang="en-US" dirty="0" smtClean="0"/>
              <a:t>Real-time telehealth solution is the recommended solution for my facility.  With capacity tor each out to patients fast and remotely, it gives the best choice for the modern society.</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Benefits of real-time health solution</a:t>
            </a:r>
            <a:endParaRPr lang="en-US" dirty="0"/>
          </a:p>
        </p:txBody>
      </p:sp>
      <p:sp>
        <p:nvSpPr>
          <p:cNvPr id="3" name="Content Placeholder 2"/>
          <p:cNvSpPr>
            <a:spLocks noGrp="1"/>
          </p:cNvSpPr>
          <p:nvPr>
            <p:ph idx="1"/>
          </p:nvPr>
        </p:nvSpPr>
        <p:spPr/>
        <p:txBody>
          <a:bodyPr>
            <a:normAutofit fontScale="92500" lnSpcReduction="20000"/>
          </a:bodyPr>
          <a:lstStyle/>
          <a:p>
            <a:pPr>
              <a:lnSpc>
                <a:spcPct val="200000"/>
              </a:lnSpc>
            </a:pPr>
            <a:r>
              <a:rPr lang="en-US" dirty="0" smtClean="0"/>
              <a:t>Instant access to health solutions</a:t>
            </a:r>
          </a:p>
          <a:p>
            <a:pPr>
              <a:lnSpc>
                <a:spcPct val="200000"/>
              </a:lnSpc>
            </a:pPr>
            <a:r>
              <a:rPr lang="en-US" dirty="0" smtClean="0"/>
              <a:t>Reduction of travel time required for treatment</a:t>
            </a:r>
          </a:p>
          <a:p>
            <a:pPr>
              <a:lnSpc>
                <a:spcPct val="200000"/>
              </a:lnSpc>
            </a:pPr>
            <a:r>
              <a:rPr lang="en-US" dirty="0" smtClean="0"/>
              <a:t>Reduction of human population in healthcare facilities</a:t>
            </a:r>
          </a:p>
          <a:p>
            <a:pPr>
              <a:lnSpc>
                <a:spcPct val="200000"/>
              </a:lnSpc>
            </a:pPr>
            <a:r>
              <a:rPr lang="en-US" dirty="0" smtClean="0"/>
              <a:t>Increase capacity of service providers to serve more patients</a:t>
            </a:r>
          </a:p>
          <a:p>
            <a:pPr>
              <a:lnSpc>
                <a:spcPct val="200000"/>
              </a:lnSpc>
            </a:pPr>
            <a:r>
              <a:rPr lang="en-US" dirty="0" smtClean="0"/>
              <a:t>Enable access to healthcare solutions for the population</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Challenges to telehealth</a:t>
            </a:r>
            <a:endParaRPr lang="en-US" dirty="0"/>
          </a:p>
        </p:txBody>
      </p:sp>
      <p:sp>
        <p:nvSpPr>
          <p:cNvPr id="3" name="Content Placeholder 2"/>
          <p:cNvSpPr>
            <a:spLocks noGrp="1"/>
          </p:cNvSpPr>
          <p:nvPr>
            <p:ph idx="1"/>
          </p:nvPr>
        </p:nvSpPr>
        <p:spPr/>
        <p:txBody>
          <a:bodyPr>
            <a:normAutofit fontScale="85000" lnSpcReduction="10000"/>
          </a:bodyPr>
          <a:lstStyle/>
          <a:p>
            <a:pPr>
              <a:lnSpc>
                <a:spcPct val="220000"/>
              </a:lnSpc>
            </a:pPr>
            <a:r>
              <a:rPr lang="en-US" dirty="0" smtClean="0"/>
              <a:t>Limited ownership of telecommunication gadgets by patients</a:t>
            </a:r>
          </a:p>
          <a:p>
            <a:pPr>
              <a:lnSpc>
                <a:spcPct val="220000"/>
              </a:lnSpc>
            </a:pPr>
            <a:r>
              <a:rPr lang="en-US" dirty="0" smtClean="0"/>
              <a:t>High cost of system installation</a:t>
            </a:r>
          </a:p>
          <a:p>
            <a:pPr>
              <a:lnSpc>
                <a:spcPct val="220000"/>
              </a:lnSpc>
            </a:pPr>
            <a:r>
              <a:rPr lang="en-US" dirty="0" smtClean="0"/>
              <a:t>Inadequacy in operating relevant devices and applications</a:t>
            </a:r>
          </a:p>
          <a:p>
            <a:pPr>
              <a:lnSpc>
                <a:spcPct val="220000"/>
              </a:lnSpc>
            </a:pPr>
            <a:r>
              <a:rPr lang="en-US" dirty="0" smtClean="0"/>
              <a:t>Patient’s information security</a:t>
            </a:r>
          </a:p>
          <a:p>
            <a:pPr>
              <a:lnSpc>
                <a:spcPct val="220000"/>
              </a:lnSpc>
            </a:pPr>
            <a:r>
              <a:rPr lang="en-US" dirty="0" smtClean="0"/>
              <a:t>Limited number of caregivers within the community</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Budget to implement the systems</a:t>
            </a:r>
            <a:endParaRPr lang="en-US" dirty="0"/>
          </a:p>
        </p:txBody>
      </p:sp>
      <p:graphicFrame>
        <p:nvGraphicFramePr>
          <p:cNvPr id="6" name="Content Placeholder 5"/>
          <p:cNvGraphicFramePr>
            <a:graphicFrameLocks noGrp="1"/>
          </p:cNvGraphicFramePr>
          <p:nvPr>
            <p:ph idx="1"/>
          </p:nvPr>
        </p:nvGraphicFramePr>
        <p:xfrm>
          <a:off x="457200" y="1935163"/>
          <a:ext cx="8229600" cy="18542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dirty="0" smtClean="0"/>
                        <a:t>Vote</a:t>
                      </a:r>
                      <a:r>
                        <a:rPr lang="en-US" baseline="0" dirty="0" smtClean="0"/>
                        <a:t> Head</a:t>
                      </a:r>
                      <a:endParaRPr lang="en-US" dirty="0"/>
                    </a:p>
                  </a:txBody>
                  <a:tcPr/>
                </a:tc>
                <a:tc>
                  <a:txBody>
                    <a:bodyPr/>
                    <a:lstStyle/>
                    <a:p>
                      <a:r>
                        <a:rPr lang="en-US" dirty="0" smtClean="0"/>
                        <a:t>Estimated Cost </a:t>
                      </a:r>
                      <a:r>
                        <a:rPr lang="en-US" baseline="0" dirty="0" smtClean="0"/>
                        <a:t> ($)</a:t>
                      </a:r>
                      <a:endParaRPr lang="en-US" dirty="0"/>
                    </a:p>
                  </a:txBody>
                  <a:tcPr/>
                </a:tc>
              </a:tr>
              <a:tr h="370840">
                <a:tc>
                  <a:txBody>
                    <a:bodyPr/>
                    <a:lstStyle/>
                    <a:p>
                      <a:r>
                        <a:rPr lang="en-US" dirty="0" smtClean="0"/>
                        <a:t>System</a:t>
                      </a:r>
                      <a:r>
                        <a:rPr lang="en-US" baseline="0" dirty="0" smtClean="0"/>
                        <a:t> software cost</a:t>
                      </a:r>
                      <a:endParaRPr lang="en-US" dirty="0"/>
                    </a:p>
                  </a:txBody>
                  <a:tcPr/>
                </a:tc>
                <a:tc>
                  <a:txBody>
                    <a:bodyPr/>
                    <a:lstStyle/>
                    <a:p>
                      <a:r>
                        <a:rPr lang="en-US" dirty="0" smtClean="0"/>
                        <a:t>5,000</a:t>
                      </a:r>
                      <a:endParaRPr lang="en-US" dirty="0"/>
                    </a:p>
                  </a:txBody>
                  <a:tcPr/>
                </a:tc>
              </a:tr>
              <a:tr h="370840">
                <a:tc>
                  <a:txBody>
                    <a:bodyPr/>
                    <a:lstStyle/>
                    <a:p>
                      <a:r>
                        <a:rPr lang="en-US" dirty="0" smtClean="0"/>
                        <a:t>Implementation</a:t>
                      </a:r>
                      <a:endParaRPr lang="en-US" dirty="0"/>
                    </a:p>
                  </a:txBody>
                  <a:tcPr/>
                </a:tc>
                <a:tc>
                  <a:txBody>
                    <a:bodyPr/>
                    <a:lstStyle/>
                    <a:p>
                      <a:r>
                        <a:rPr lang="en-US" dirty="0" smtClean="0"/>
                        <a:t>2,000</a:t>
                      </a:r>
                      <a:endParaRPr lang="en-US" dirty="0"/>
                    </a:p>
                  </a:txBody>
                  <a:tcPr/>
                </a:tc>
              </a:tr>
              <a:tr h="370840">
                <a:tc>
                  <a:txBody>
                    <a:bodyPr/>
                    <a:lstStyle/>
                    <a:p>
                      <a:r>
                        <a:rPr lang="en-US" dirty="0" smtClean="0"/>
                        <a:t>Staff training</a:t>
                      </a:r>
                      <a:endParaRPr lang="en-US" dirty="0"/>
                    </a:p>
                  </a:txBody>
                  <a:tcPr/>
                </a:tc>
                <a:tc>
                  <a:txBody>
                    <a:bodyPr/>
                    <a:lstStyle/>
                    <a:p>
                      <a:r>
                        <a:rPr lang="en-US" dirty="0" smtClean="0"/>
                        <a:t>2,500</a:t>
                      </a:r>
                      <a:endParaRPr lang="en-US" dirty="0"/>
                    </a:p>
                  </a:txBody>
                  <a:tcPr/>
                </a:tc>
              </a:tr>
              <a:tr h="370840">
                <a:tc>
                  <a:txBody>
                    <a:bodyPr/>
                    <a:lstStyle/>
                    <a:p>
                      <a:r>
                        <a:rPr lang="en-US" dirty="0" smtClean="0"/>
                        <a:t>Total</a:t>
                      </a:r>
                      <a:endParaRPr lang="en-US" dirty="0"/>
                    </a:p>
                  </a:txBody>
                  <a:tcPr/>
                </a:tc>
                <a:tc>
                  <a:txBody>
                    <a:bodyPr/>
                    <a:lstStyle/>
                    <a:p>
                      <a:r>
                        <a:rPr lang="en-US" dirty="0" smtClean="0"/>
                        <a:t>9,500</a:t>
                      </a:r>
                      <a:endParaRPr lang="en-US"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Justification for the budgetary estimates</a:t>
            </a:r>
            <a:endParaRPr lang="en-US" dirty="0"/>
          </a:p>
        </p:txBody>
      </p:sp>
      <p:sp>
        <p:nvSpPr>
          <p:cNvPr id="3" name="Content Placeholder 2"/>
          <p:cNvSpPr>
            <a:spLocks noGrp="1"/>
          </p:cNvSpPr>
          <p:nvPr>
            <p:ph idx="1"/>
          </p:nvPr>
        </p:nvSpPr>
        <p:spPr/>
        <p:txBody>
          <a:bodyPr/>
          <a:lstStyle/>
          <a:p>
            <a:pPr>
              <a:lnSpc>
                <a:spcPct val="200000"/>
              </a:lnSpc>
            </a:pPr>
            <a:r>
              <a:rPr lang="en-US" dirty="0" smtClean="0"/>
              <a:t>High cost of software development</a:t>
            </a:r>
          </a:p>
          <a:p>
            <a:pPr>
              <a:lnSpc>
                <a:spcPct val="200000"/>
              </a:lnSpc>
            </a:pPr>
            <a:r>
              <a:rPr lang="en-US" dirty="0" smtClean="0"/>
              <a:t>Developing training materials and resources for the entire staff within the healthcare facility</a:t>
            </a:r>
          </a:p>
          <a:p>
            <a:pPr>
              <a:lnSpc>
                <a:spcPct val="200000"/>
              </a:lnSpc>
            </a:pPr>
            <a:r>
              <a:rPr lang="en-US" dirty="0" smtClean="0"/>
              <a:t>Regular and maintenance practices required on a  regular basis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Learning from a health facility using telehealth</a:t>
            </a:r>
            <a:endParaRPr lang="en-US" dirty="0"/>
          </a:p>
        </p:txBody>
      </p:sp>
      <p:sp>
        <p:nvSpPr>
          <p:cNvPr id="3" name="Content Placeholder 2"/>
          <p:cNvSpPr>
            <a:spLocks noGrp="1"/>
          </p:cNvSpPr>
          <p:nvPr>
            <p:ph idx="1"/>
          </p:nvPr>
        </p:nvSpPr>
        <p:spPr/>
        <p:txBody>
          <a:bodyPr/>
          <a:lstStyle/>
          <a:p>
            <a:pPr>
              <a:lnSpc>
                <a:spcPct val="200000"/>
              </a:lnSpc>
            </a:pPr>
            <a:r>
              <a:rPr lang="en-US" dirty="0" smtClean="0"/>
              <a:t>Improved quality care</a:t>
            </a:r>
          </a:p>
          <a:p>
            <a:pPr>
              <a:lnSpc>
                <a:spcPct val="200000"/>
              </a:lnSpc>
            </a:pPr>
            <a:r>
              <a:rPr lang="en-US" dirty="0" smtClean="0"/>
              <a:t>Better storage of patient records</a:t>
            </a:r>
          </a:p>
          <a:p>
            <a:pPr>
              <a:lnSpc>
                <a:spcPct val="200000"/>
              </a:lnSpc>
            </a:pPr>
            <a:r>
              <a:rPr lang="en-US" dirty="0" smtClean="0"/>
              <a:t>Faster access to healthcare solutions</a:t>
            </a:r>
          </a:p>
          <a:p>
            <a:pPr>
              <a:lnSpc>
                <a:spcPct val="200000"/>
              </a:lnSpc>
            </a:pPr>
            <a:r>
              <a:rPr lang="en-US" dirty="0" smtClean="0"/>
              <a:t>Increase in number of patients enjoying the solutions</a:t>
            </a:r>
          </a:p>
          <a:p>
            <a:pPr>
              <a:lnSpc>
                <a:spcPct val="200000"/>
              </a:lnSpc>
            </a:pPr>
            <a:r>
              <a:rPr lang="en-US" dirty="0" smtClean="0"/>
              <a:t>Easier integration with medical and insurance covers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168</TotalTime>
  <Words>1571</Words>
  <Application>Microsoft Office PowerPoint</Application>
  <PresentationFormat>On-screen Show (4:3)</PresentationFormat>
  <Paragraphs>83</Paragraphs>
  <Slides>11</Slides>
  <Notes>8</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Flow</vt:lpstr>
      <vt:lpstr>Telehealth</vt:lpstr>
      <vt:lpstr>Definition of telehealth</vt:lpstr>
      <vt:lpstr>Types and uses of telehealth</vt:lpstr>
      <vt:lpstr>Recommended telehealth solutions</vt:lpstr>
      <vt:lpstr>Benefits of real-time health solution</vt:lpstr>
      <vt:lpstr>Challenges to telehealth</vt:lpstr>
      <vt:lpstr>Budget to implement the systems</vt:lpstr>
      <vt:lpstr>Justification for the budgetary estimates</vt:lpstr>
      <vt:lpstr>Learning from a health facility using telehealth</vt:lpstr>
      <vt:lpstr>Recommendation for the healthcare facility</vt:lpstr>
      <vt:lpstr>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sam</dc:creator>
  <cp:lastModifiedBy>Simon</cp:lastModifiedBy>
  <cp:revision>26</cp:revision>
  <dcterms:created xsi:type="dcterms:W3CDTF">2021-08-10T09:24:52Z</dcterms:created>
  <dcterms:modified xsi:type="dcterms:W3CDTF">2021-08-11T09:45:48Z</dcterms:modified>
</cp:coreProperties>
</file>