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6"/>
  </p:notesMasterIdLst>
  <p:sldIdLst>
    <p:sldId id="287" r:id="rId2"/>
    <p:sldId id="289" r:id="rId3"/>
    <p:sldId id="291" r:id="rId4"/>
    <p:sldId id="301" r:id="rId5"/>
    <p:sldId id="292" r:id="rId6"/>
    <p:sldId id="310" r:id="rId7"/>
    <p:sldId id="312" r:id="rId8"/>
    <p:sldId id="307" r:id="rId9"/>
    <p:sldId id="293" r:id="rId10"/>
    <p:sldId id="308" r:id="rId11"/>
    <p:sldId id="311" r:id="rId12"/>
    <p:sldId id="295" r:id="rId13"/>
    <p:sldId id="300" r:id="rId14"/>
    <p:sldId id="29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p:scale>
          <a:sx n="41" d="100"/>
          <a:sy n="41" d="100"/>
        </p:scale>
        <p:origin x="-738" y="-72"/>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world</a:t>
            </a:r>
            <a:r>
              <a:rPr lang="en-US" baseline="0" dirty="0" smtClean="0"/>
              <a:t> today, telecommunication and the internet rule every facet of life and has produced a global village that is fully interconnected. People are able to finalize business transactions within the blink of an eye with companies such as Amazon relying solely on the internet and ecommerce for their business dealings. However, with this development came new challenges with new threats, risks, and challenges. More often than not, company release  reports of their information systems being attacked by hackers and other cyber assaults.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dirty="0" smtClean="0"/>
              <a:t>Amazon</a:t>
            </a:r>
            <a:r>
              <a:rPr lang="en-US" baseline="0" dirty="0" smtClean="0"/>
              <a:t>, a company in the commerce sector, has its share of vulnerabilities and risks with respect to cyber security. The vulnerabilities can be viewed from both physical and cyber perspective. Physical vulnerabilities include theft of hardware that support telecommunication and warehousing and logistics risks. </a:t>
            </a:r>
            <a:r>
              <a:rPr lang="en-US" sz="1200" dirty="0" smtClean="0">
                <a:solidFill>
                  <a:schemeClr val="tx1"/>
                </a:solidFill>
                <a:latin typeface="Constantia" pitchFamily="18" charset="0"/>
              </a:rPr>
              <a:t>Cyber threats are the most pronounced and include the following </a:t>
            </a:r>
            <a:r>
              <a:rPr lang="en-US" sz="1200" dirty="0" smtClean="0">
                <a:latin typeface="Constantia" panose="02030602050306030303" pitchFamily="18" charset="0"/>
              </a:rPr>
              <a:t>phishing attacks, money thefts, data misuse, hacking, credit card frauds, and unprotected services. </a:t>
            </a:r>
            <a:r>
              <a:rPr lang="en-US" sz="1200" dirty="0" smtClean="0">
                <a:solidFill>
                  <a:schemeClr val="tx1"/>
                </a:solidFill>
                <a:latin typeface="Constantia" pitchFamily="18" charset="0"/>
              </a:rPr>
              <a:t>Amazon has faced many of these threats in the past with price manipulation, Wi-Fi eavesdropping, and malicious codes threatening its existence.</a:t>
            </a:r>
          </a:p>
          <a:p>
            <a:pPr marL="0" marR="0" lvl="0" indent="0" algn="l" defTabSz="914400" rtl="0" eaLnBrk="1" fontAlgn="auto" latinLnBrk="0" hangingPunct="1">
              <a:lnSpc>
                <a:spcPct val="200000"/>
              </a:lnSpc>
              <a:spcBef>
                <a:spcPts val="0"/>
              </a:spcBef>
              <a:spcAft>
                <a:spcPts val="0"/>
              </a:spcAft>
              <a:buClrTx/>
              <a:buSzTx/>
              <a:buFont typeface="Wingdings" pitchFamily="2" charset="2"/>
              <a:buNone/>
              <a:tabLst/>
              <a:defRPr/>
            </a:pPr>
            <a:endParaRPr lang="en-US" sz="1200" dirty="0" smtClean="0">
              <a:latin typeface="Constantia" panose="02030602050306030303" pitchFamily="18" charset="0"/>
            </a:endParaRPr>
          </a:p>
          <a:p>
            <a:pPr>
              <a:lnSpc>
                <a:spcPct val="200000"/>
              </a:lnSpc>
              <a:buFont typeface="Wingdings" pitchFamily="2" charset="2"/>
              <a:buNone/>
            </a:pPr>
            <a:endParaRPr lang="en-US" baseline="0" dirty="0" smtClean="0"/>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Theft</a:t>
            </a:r>
            <a:r>
              <a:rPr lang="en-US" baseline="0" dirty="0" smtClean="0"/>
              <a:t> of hardware is a threat to the operation of business at Amazon. It sabotages the functioning of systems in the company which are interlinked.  There is also the risk of  system inefficiency in handling orders with the possibility of product getting depleted while the orders are still coming in. </a:t>
            </a:r>
            <a:r>
              <a:rPr lang="en-US" sz="1200" dirty="0" smtClean="0">
                <a:latin typeface="Constantia" pitchFamily="18" charset="0"/>
              </a:rPr>
              <a:t>A product may also be delivered to the wrong customer or there maybe delays and this depict vulnerabilities in warehousing and logistics.</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Manipulation</a:t>
            </a:r>
            <a:r>
              <a:rPr lang="en-US" baseline="0" dirty="0" smtClean="0"/>
              <a:t> of prices has put Amazon in crises in the past. Since the system is automated right from the point of order all the way to when the customer make a payment and receive a product, intruders slide in and install a different price into the URL and steal customer data. Data sniffing is another threat where an intruder attacks a data packet flow and scans individual data  such as credit card numbers among other sensitive information.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 study by IBM, human error is the main cause of 95% of cyber security breaches. One may leave sensitive login details in a public computer and this would lead to retrieval of sensitive information such as bank account details. Password mistakes such as weak passwords or writing them down on post notes also infiltrates the security of the company’s third party sellers. Misdelivery is another human error that would lead to cyber threat i.e. sending something to the wrong recipient. Tailgating is when an unauthorized person follows someone through a secure door or barrier - usually by simply walking close behind them</a:t>
            </a:r>
            <a:r>
              <a:rPr lang="en-US" baseline="0" dirty="0" smtClean="0"/>
              <a:t> (Ahola, 2019)</a:t>
            </a: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138673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Photograph highlights the common tasks</a:t>
            </a:r>
            <a:r>
              <a:rPr lang="en-US" baseline="0" dirty="0" smtClean="0"/>
              <a:t> in the telecommunication involved in- commerce.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2963738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Malicious codes</a:t>
            </a:r>
            <a:r>
              <a:rPr lang="en-US" baseline="0" dirty="0" smtClean="0"/>
              <a:t> are another threat to the operation of commercial activities at Amazon and include Trojan</a:t>
            </a:r>
            <a:r>
              <a:rPr lang="en-US" sz="1200" dirty="0" smtClean="0">
                <a:latin typeface="Constantia" panose="02030602050306030303" pitchFamily="18" charset="0"/>
              </a:rPr>
              <a:t> horses, worms, and viruses. Trojan horses are codes programmed to perform a destructive function; attack the computer when downloading something. Worms places themselves into the computer direct through the internet; can infect millions of computers within a few hours. Viruses are external threats that corrupt files; destroy information systems and always need a host to facilitate transmission; happens when employees insert their flash disks and hard drives in the company’s systems computers.</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2005458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Apart from the previously</a:t>
            </a:r>
            <a:r>
              <a:rPr lang="en-US" baseline="0" dirty="0" smtClean="0"/>
              <a:t> discussed risks, Amazon is facing new threats with the changing tactics of hackers. They are now posting fake deals and steal money directly from some of the third party sellers. </a:t>
            </a:r>
            <a:r>
              <a:rPr lang="en-US" dirty="0" smtClean="0"/>
              <a:t>They change bank deposit information on Amazon accounts of active sellers to steal money from them. They also take advantage of inactive sellers accounts to post nonexistent merchandise at unbelievable discounts to lure customers.</a:t>
            </a:r>
          </a:p>
          <a:p>
            <a:pPr>
              <a:lnSpc>
                <a:spcPct val="20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Reinstallation Attacks (KRACK)</a:t>
            </a:r>
            <a:r>
              <a:rPr lang="en-US" baseline="0" dirty="0" smtClean="0"/>
              <a:t> </a:t>
            </a:r>
            <a:r>
              <a:rPr lang="en-US" dirty="0" smtClean="0"/>
              <a:t>allow an adversary to perform a man in the middle attack–in other words have the ability to view and control traffic–across a Wi-Fi network protected by the standard WPA2. There</a:t>
            </a:r>
            <a:r>
              <a:rPr lang="en-US" baseline="0" dirty="0" smtClean="0"/>
              <a:t> are also vulnerabilities to Amazon Home Assistant known as Broadcast Replay Attack.</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337904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financial sector is interconnected to commerce. Security risks in commerce also threaten the financial sector. Hackers seek to empty bank accounts of their victims. Banks and other financial institutions need secure verification strategies. Transactions have to be verified from both ends, especially sellers’ identity. </a:t>
            </a:r>
          </a:p>
          <a:p>
            <a:r>
              <a:rPr lang="en-US" dirty="0" smtClean="0"/>
              <a:t>Phishing attacks steal online banking details as  well as human errors; leaving credit cards and passwords exposed.</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159217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300" lvl="2" indent="0">
              <a:lnSpc>
                <a:spcPct val="200000"/>
              </a:lnSpc>
              <a:buFont typeface="Wingdings" pitchFamily="2" charset="2"/>
              <a:buNone/>
            </a:pPr>
            <a:r>
              <a:rPr lang="en-US" dirty="0" smtClean="0"/>
              <a:t>The first key to good security is making sure information passing between the customer and the website can’t be read or taken by a third party. Secure Sockets Layer (SSL) is a mechanism that encrypts web traffic, meaning that only those in possession of a key (you and the website) can read any of the data.</a:t>
            </a:r>
          </a:p>
          <a:p>
            <a:pPr marL="114300" lvl="2" indent="0">
              <a:lnSpc>
                <a:spcPct val="200000"/>
              </a:lnSpc>
              <a:buFont typeface="Wingdings" pitchFamily="2" charset="2"/>
              <a:buNone/>
            </a:pPr>
            <a:r>
              <a:rPr lang="en-US" dirty="0" smtClean="0"/>
              <a:t>This prevents someone from “sniffing” your traffic and reading in plain text exactly what you’re doing. </a:t>
            </a:r>
          </a:p>
          <a:p>
            <a:pPr marL="114300" lvl="2" indent="0">
              <a:lnSpc>
                <a:spcPct val="200000"/>
              </a:lnSpc>
              <a:buFont typeface="Wingdings" pitchFamily="2" charset="2"/>
              <a:buNone/>
            </a:pPr>
            <a:r>
              <a:rPr lang="en-US" dirty="0" smtClean="0"/>
              <a:t>It’s always been the practice for web server software to advertise itself to clients. It’s always been the job of sysadmins to disable that. There are very, very few legitimate reasons a visitor to a website needs to know what version of web server the site runs. But obviously there are many reasons why someone looking to attack a site would want that information. Despite often being the default configuration, these headers should always be obscured to prevent hackers from quickly narrowing down the attack routes. Amazon has all of their headers obscured, but many sites do not.</a:t>
            </a:r>
          </a:p>
          <a:p>
            <a:pPr marL="114300" lvl="2" indent="0">
              <a:lnSpc>
                <a:spcPct val="200000"/>
              </a:lnSpc>
              <a:buFont typeface="Wingdings" pitchFamily="2" charset="2"/>
              <a:buNone/>
            </a:pPr>
            <a:r>
              <a:rPr lang="en-US" dirty="0" smtClean="0"/>
              <a:t>Email protocols such as SPF, DKIM and DMARC exist for just this reason. These mechanisms put information on the internet that say “mail from Amazon will ONLY come from these servers” and a list of valid source servers. Email purportedly from Amazon but originating from another mail server will be caught immediately for failing the SPF/DMARC check and be rejected as spam. Amazon uses these mechanisms, a good sign for a company that sends so many emails (Upguard).</a:t>
            </a:r>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14</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homeworldbusiness.com/61455-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288758"/>
            <a:ext cx="11485419" cy="6272463"/>
          </a:xfrm>
        </p:spPr>
        <p:txBody>
          <a:bodyPr>
            <a:normAutofit/>
          </a:bodyPr>
          <a:lstStyle/>
          <a:p>
            <a:pPr algn="ctr">
              <a:lnSpc>
                <a:spcPct val="200000"/>
              </a:lnSpc>
            </a:pPr>
            <a:r>
              <a:rPr lang="en-US" dirty="0">
                <a:solidFill>
                  <a:srgbClr val="00B050"/>
                </a:solidFill>
              </a:rPr>
              <a:t>Telecommunications and the </a:t>
            </a:r>
            <a:r>
              <a:rPr lang="en-US" dirty="0" smtClean="0">
                <a:solidFill>
                  <a:srgbClr val="00B050"/>
                </a:solidFill>
              </a:rPr>
              <a:t>Internet- Threats</a:t>
            </a:r>
            <a:r>
              <a:rPr lang="en-US" dirty="0">
                <a:solidFill>
                  <a:srgbClr val="00B050"/>
                </a:solidFill>
              </a:rPr>
              <a:t>, </a:t>
            </a:r>
            <a:r>
              <a:rPr lang="en-US" dirty="0" smtClean="0">
                <a:solidFill>
                  <a:srgbClr val="00B050"/>
                </a:solidFill>
              </a:rPr>
              <a:t>Vulnerabilities in the Commerce Sector</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a:bodyPr>
          <a:lstStyle/>
          <a:p>
            <a:pPr>
              <a:lnSpc>
                <a:spcPct val="200000"/>
              </a:lnSpc>
              <a:buFont typeface="Wingdings" pitchFamily="2" charset="2"/>
              <a:buChar char="Ø"/>
            </a:pPr>
            <a:r>
              <a:rPr lang="en-US" sz="2400" dirty="0" smtClean="0">
                <a:latin typeface="Constantia" pitchFamily="18" charset="0"/>
              </a:rPr>
              <a:t>Telecommunication and the internet has transformed the world into a village.</a:t>
            </a:r>
          </a:p>
          <a:p>
            <a:pPr>
              <a:lnSpc>
                <a:spcPct val="200000"/>
              </a:lnSpc>
              <a:buFont typeface="Wingdings" pitchFamily="2" charset="2"/>
              <a:buChar char="Ø"/>
            </a:pPr>
            <a:r>
              <a:rPr lang="en-US" sz="2400" dirty="0" smtClean="0">
                <a:latin typeface="Constantia" pitchFamily="18" charset="0"/>
              </a:rPr>
              <a:t>People can finalize business deals swiftly and without any hindrance.</a:t>
            </a:r>
          </a:p>
          <a:p>
            <a:pPr>
              <a:lnSpc>
                <a:spcPct val="200000"/>
              </a:lnSpc>
              <a:buFont typeface="Wingdings" pitchFamily="2" charset="2"/>
              <a:buChar char="Ø"/>
            </a:pPr>
            <a:r>
              <a:rPr lang="en-US" sz="2400" dirty="0" smtClean="0">
                <a:latin typeface="Constantia" pitchFamily="18" charset="0"/>
              </a:rPr>
              <a:t>Commerce has benefitted the most from the advancement with companies such as Amazon operating majorly through the internet.</a:t>
            </a:r>
          </a:p>
          <a:p>
            <a:pPr>
              <a:lnSpc>
                <a:spcPct val="200000"/>
              </a:lnSpc>
              <a:buFont typeface="Wingdings" pitchFamily="2" charset="2"/>
              <a:buChar char="Ø"/>
            </a:pPr>
            <a:r>
              <a:rPr lang="en-US" sz="2400" dirty="0" smtClean="0">
                <a:latin typeface="Constantia" pitchFamily="18" charset="0"/>
              </a:rPr>
              <a:t>This has brought new challenges in matters of business safety.</a:t>
            </a:r>
          </a:p>
          <a:p>
            <a:pPr>
              <a:lnSpc>
                <a:spcPct val="200000"/>
              </a:lnSpc>
              <a:buFont typeface="Wingdings" pitchFamily="2" charset="2"/>
              <a:buChar char="Ø"/>
            </a:pPr>
            <a:r>
              <a:rPr lang="en-US" sz="2400" dirty="0" smtClean="0">
                <a:latin typeface="Constantia" pitchFamily="18" charset="0"/>
              </a:rPr>
              <a:t>Company’s information systems as well as customers face a myriad of threats and vulnerabilities in the process of doing business.</a:t>
            </a:r>
          </a:p>
          <a:p>
            <a:pPr marL="0" indent="0">
              <a:lnSpc>
                <a:spcPct val="200000"/>
              </a:lnSpc>
              <a:buNone/>
            </a:pPr>
            <a:endParaRPr lang="en-US" sz="24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smtClean="0">
                <a:solidFill>
                  <a:srgbClr val="00B050"/>
                </a:solidFill>
              </a:rPr>
              <a:t>Threats and vulnerabilities in Ecommerce</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400" dirty="0" smtClean="0">
                <a:solidFill>
                  <a:schemeClr val="tx1"/>
                </a:solidFill>
                <a:latin typeface="Constantia" panose="02030602050306030303" pitchFamily="18" charset="0"/>
              </a:rPr>
              <a:t>The vulnerabilities can be viewed from both physical and cyber perspective.</a:t>
            </a:r>
          </a:p>
          <a:p>
            <a:pPr>
              <a:lnSpc>
                <a:spcPct val="200000"/>
              </a:lnSpc>
              <a:buFont typeface="Wingdings" pitchFamily="2" charset="2"/>
              <a:buChar char="Ø"/>
            </a:pPr>
            <a:r>
              <a:rPr lang="en-US" sz="2400" dirty="0" smtClean="0">
                <a:solidFill>
                  <a:schemeClr val="tx1"/>
                </a:solidFill>
                <a:latin typeface="Constantia" panose="02030602050306030303" pitchFamily="18" charset="0"/>
              </a:rPr>
              <a:t>Physical vulnerabilities include theft of hardware that support telecommunication and warehousing and logistics risks.</a:t>
            </a:r>
          </a:p>
          <a:p>
            <a:pPr>
              <a:lnSpc>
                <a:spcPct val="200000"/>
              </a:lnSpc>
              <a:buFont typeface="Wingdings" pitchFamily="2" charset="2"/>
              <a:buChar char="Ø"/>
            </a:pPr>
            <a:r>
              <a:rPr lang="en-US" sz="2400" dirty="0" smtClean="0">
                <a:solidFill>
                  <a:schemeClr val="tx1"/>
                </a:solidFill>
                <a:latin typeface="Constantia" panose="02030602050306030303" pitchFamily="18" charset="0"/>
              </a:rPr>
              <a:t>Cyber threats are the most pronounced and include the following </a:t>
            </a:r>
            <a:r>
              <a:rPr lang="en-US" sz="2400" dirty="0">
                <a:latin typeface="Constantia" panose="02030602050306030303" pitchFamily="18" charset="0"/>
              </a:rPr>
              <a:t>phishing attacks, money thefts, data misuse, hacking, credit card frauds, and unprotected services</a:t>
            </a:r>
            <a:r>
              <a:rPr lang="en-US" sz="2400" dirty="0" smtClean="0">
                <a:latin typeface="Constantia" panose="02030602050306030303" pitchFamily="18" charset="0"/>
              </a:rPr>
              <a:t>.</a:t>
            </a:r>
          </a:p>
          <a:p>
            <a:pPr>
              <a:lnSpc>
                <a:spcPct val="200000"/>
              </a:lnSpc>
              <a:buFont typeface="Wingdings" pitchFamily="2" charset="2"/>
              <a:buChar char="Ø"/>
            </a:pPr>
            <a:r>
              <a:rPr lang="en-US" sz="2400" dirty="0" smtClean="0">
                <a:solidFill>
                  <a:schemeClr val="tx1"/>
                </a:solidFill>
                <a:latin typeface="Constantia" pitchFamily="18" charset="0"/>
              </a:rPr>
              <a:t>Amazon has faced many of these threats in the past with price manipulation, Wi-Fi eavesdropping, and malicious codes threatening its existence.</a:t>
            </a:r>
          </a:p>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565" y="138547"/>
            <a:ext cx="8596668" cy="535222"/>
          </a:xfrm>
        </p:spPr>
        <p:txBody>
          <a:bodyPr>
            <a:normAutofit fontScale="90000"/>
          </a:bodyPr>
          <a:lstStyle/>
          <a:p>
            <a:pPr algn="ctr"/>
            <a:r>
              <a:rPr lang="en-US" dirty="0" smtClean="0">
                <a:solidFill>
                  <a:srgbClr val="00B050"/>
                </a:solidFill>
              </a:rPr>
              <a:t>Physical threats</a:t>
            </a:r>
            <a:endParaRPr lang="en-US" dirty="0">
              <a:solidFill>
                <a:srgbClr val="00B050"/>
              </a:solidFill>
            </a:endParaRPr>
          </a:p>
        </p:txBody>
      </p:sp>
      <p:sp>
        <p:nvSpPr>
          <p:cNvPr id="3" name="Content Placeholder 2"/>
          <p:cNvSpPr>
            <a:spLocks noGrp="1"/>
          </p:cNvSpPr>
          <p:nvPr>
            <p:ph idx="1"/>
          </p:nvPr>
        </p:nvSpPr>
        <p:spPr>
          <a:xfrm>
            <a:off x="166255" y="673769"/>
            <a:ext cx="11817927" cy="6184231"/>
          </a:xfrm>
        </p:spPr>
        <p:txBody>
          <a:bodyPr>
            <a:noAutofit/>
          </a:bodyPr>
          <a:lstStyle/>
          <a:p>
            <a:pPr>
              <a:lnSpc>
                <a:spcPct val="200000"/>
              </a:lnSpc>
              <a:buFont typeface="Wingdings" pitchFamily="2" charset="2"/>
              <a:buChar char="Ø"/>
            </a:pPr>
            <a:r>
              <a:rPr lang="en-US" sz="2400" dirty="0" smtClean="0">
                <a:latin typeface="Constantia" pitchFamily="18" charset="0"/>
              </a:rPr>
              <a:t>In its ecommerce business, Amazon has had to deal with systems breakdown resulting from loss of hardware to thieves.</a:t>
            </a:r>
            <a:endParaRPr lang="en-US" sz="2400" dirty="0">
              <a:latin typeface="Constantia" pitchFamily="18" charset="0"/>
            </a:endParaRPr>
          </a:p>
          <a:p>
            <a:pPr>
              <a:lnSpc>
                <a:spcPct val="200000"/>
              </a:lnSpc>
              <a:buFont typeface="Wingdings" pitchFamily="2" charset="2"/>
              <a:buChar char="Ø"/>
            </a:pPr>
            <a:r>
              <a:rPr lang="en-US" sz="2400" dirty="0" smtClean="0">
                <a:latin typeface="Constantia" pitchFamily="18" charset="0"/>
              </a:rPr>
              <a:t>In telecommunications, every hardware is interlinked to the other and disconnection of one of them leads to systems failure.</a:t>
            </a:r>
          </a:p>
          <a:p>
            <a:pPr>
              <a:lnSpc>
                <a:spcPct val="200000"/>
              </a:lnSpc>
              <a:buFont typeface="Wingdings" pitchFamily="2" charset="2"/>
              <a:buChar char="Ø"/>
            </a:pPr>
            <a:r>
              <a:rPr lang="en-US" sz="2400" dirty="0" smtClean="0">
                <a:latin typeface="Constantia" pitchFamily="18" charset="0"/>
              </a:rPr>
              <a:t>Ecommerce also faces the risk of running out of a product while orders are coming in.</a:t>
            </a:r>
          </a:p>
          <a:p>
            <a:pPr>
              <a:lnSpc>
                <a:spcPct val="200000"/>
              </a:lnSpc>
              <a:buFont typeface="Wingdings" pitchFamily="2" charset="2"/>
              <a:buChar char="Ø"/>
            </a:pPr>
            <a:r>
              <a:rPr lang="en-US" sz="2400" dirty="0" smtClean="0">
                <a:latin typeface="Constantia" pitchFamily="18" charset="0"/>
              </a:rPr>
              <a:t>A product may also be delivered to the wrong customer or there maybe delays and this depict vulnerabilities in warehousing and logistics.</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0"/>
            <a:ext cx="11430000" cy="623455"/>
          </a:xfrm>
        </p:spPr>
        <p:txBody>
          <a:bodyPr>
            <a:normAutofit fontScale="90000"/>
          </a:bodyPr>
          <a:lstStyle/>
          <a:p>
            <a:pPr algn="ctr"/>
            <a:r>
              <a:rPr lang="en-US" dirty="0" smtClean="0">
                <a:solidFill>
                  <a:srgbClr val="00B050"/>
                </a:solidFill>
              </a:rPr>
              <a:t>Cyber Threats</a:t>
            </a:r>
            <a:endParaRPr lang="en-US" dirty="0">
              <a:solidFill>
                <a:srgbClr val="00B050"/>
              </a:solidFill>
            </a:endParaRPr>
          </a:p>
        </p:txBody>
      </p:sp>
      <p:sp>
        <p:nvSpPr>
          <p:cNvPr id="3" name="Content Placeholder 2"/>
          <p:cNvSpPr>
            <a:spLocks noGrp="1"/>
          </p:cNvSpPr>
          <p:nvPr>
            <p:ph idx="1"/>
          </p:nvPr>
        </p:nvSpPr>
        <p:spPr>
          <a:xfrm>
            <a:off x="166255" y="623454"/>
            <a:ext cx="11693235" cy="6234545"/>
          </a:xfrm>
        </p:spPr>
        <p:txBody>
          <a:bodyPr>
            <a:noAutofit/>
          </a:bodyPr>
          <a:lstStyle/>
          <a:p>
            <a:pPr>
              <a:lnSpc>
                <a:spcPct val="200000"/>
              </a:lnSpc>
              <a:buFont typeface="Wingdings" panose="05000000000000000000" pitchFamily="2" charset="2"/>
              <a:buChar char="Ø"/>
            </a:pPr>
            <a:r>
              <a:rPr lang="en-US" sz="2400" dirty="0" smtClean="0">
                <a:solidFill>
                  <a:schemeClr val="tx1"/>
                </a:solidFill>
                <a:latin typeface="Constantia" pitchFamily="18" charset="0"/>
              </a:rPr>
              <a:t>Price manipulation was one of the greatest vulnerabilities faced by Amazon in the past.</a:t>
            </a:r>
          </a:p>
          <a:p>
            <a:pPr>
              <a:lnSpc>
                <a:spcPct val="200000"/>
              </a:lnSpc>
              <a:buFont typeface="Wingdings" panose="05000000000000000000" pitchFamily="2" charset="2"/>
              <a:buChar char="Ø"/>
            </a:pPr>
            <a:r>
              <a:rPr lang="en-US" sz="2400" dirty="0" smtClean="0">
                <a:solidFill>
                  <a:schemeClr val="tx1"/>
                </a:solidFill>
                <a:latin typeface="Constantia" pitchFamily="18" charset="0"/>
              </a:rPr>
              <a:t>The system is automated right from the point of order all the way to when the customer make a payment and receive a product.</a:t>
            </a:r>
          </a:p>
          <a:p>
            <a:pPr>
              <a:lnSpc>
                <a:spcPct val="200000"/>
              </a:lnSpc>
              <a:buFont typeface="Wingdings" panose="05000000000000000000" pitchFamily="2" charset="2"/>
              <a:buChar char="Ø"/>
            </a:pPr>
            <a:r>
              <a:rPr lang="en-US" sz="2400" dirty="0" smtClean="0">
                <a:solidFill>
                  <a:schemeClr val="tx1"/>
                </a:solidFill>
                <a:latin typeface="Constantia" pitchFamily="18" charset="0"/>
              </a:rPr>
              <a:t>Intruders would slide in and install a different price into the URL and steal all the data.</a:t>
            </a:r>
          </a:p>
          <a:p>
            <a:pPr>
              <a:lnSpc>
                <a:spcPct val="200000"/>
              </a:lnSpc>
              <a:buFont typeface="Wingdings" panose="05000000000000000000" pitchFamily="2" charset="2"/>
              <a:buChar char="Ø"/>
            </a:pPr>
            <a:r>
              <a:rPr lang="en-US" sz="2400" dirty="0" smtClean="0">
                <a:solidFill>
                  <a:schemeClr val="tx1"/>
                </a:solidFill>
                <a:latin typeface="Constantia" pitchFamily="18" charset="0"/>
              </a:rPr>
              <a:t>There is also the risk of data sniffing: an intruder attacks a data packet flow and scans individual data  such as credit card numbers among other sensitive information.</a:t>
            </a:r>
            <a:endParaRPr lang="en-US" sz="2400" dirty="0">
              <a:solidFill>
                <a:schemeClr val="tx1"/>
              </a:solidFill>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008" y="0"/>
            <a:ext cx="8596668" cy="834189"/>
          </a:xfrm>
        </p:spPr>
        <p:txBody>
          <a:bodyPr/>
          <a:lstStyle/>
          <a:p>
            <a:pPr algn="ctr"/>
            <a:r>
              <a:rPr lang="en-US" dirty="0" smtClean="0">
                <a:solidFill>
                  <a:srgbClr val="00B050"/>
                </a:solidFill>
              </a:rPr>
              <a:t>Cyber Threats</a:t>
            </a:r>
            <a:endParaRPr lang="en-US" dirty="0">
              <a:solidFill>
                <a:srgbClr val="00B050"/>
              </a:solidFill>
            </a:endParaRPr>
          </a:p>
        </p:txBody>
      </p:sp>
      <p:sp>
        <p:nvSpPr>
          <p:cNvPr id="3" name="Content Placeholder 2"/>
          <p:cNvSpPr>
            <a:spLocks noGrp="1"/>
          </p:cNvSpPr>
          <p:nvPr>
            <p:ph idx="1"/>
          </p:nvPr>
        </p:nvSpPr>
        <p:spPr>
          <a:xfrm>
            <a:off x="144379" y="834189"/>
            <a:ext cx="11823031" cy="6023811"/>
          </a:xfrm>
        </p:spPr>
        <p:txBody>
          <a:bodyPr>
            <a:normAutofit/>
          </a:bodyPr>
          <a:lstStyle/>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Human error also poses a threat to the security transactions in the commerce sector.</a:t>
            </a:r>
          </a:p>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One may leave sensitive login details in a public computer and this would lead to retrieval of sensitive information such as bank account details.</a:t>
            </a:r>
          </a:p>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Password mistakes such as weak passwords or writing them down on post notes also infiltrates the security of the company’s third party sellers.</a:t>
            </a:r>
          </a:p>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Misdelivery is another human error that would lead to cyber threat.</a:t>
            </a:r>
          </a:p>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Tail gating; unauthorized entry  through a secure door or barrier.</a:t>
            </a:r>
          </a:p>
          <a:p>
            <a:pPr>
              <a:lnSpc>
                <a:spcPct val="200000"/>
              </a:lnSpc>
              <a:buFont typeface="Wingdings" panose="05000000000000000000" pitchFamily="2" charset="2"/>
              <a:buChar char="Ø"/>
            </a:pPr>
            <a:endParaRPr lang="en-US" sz="2400" dirty="0" smtClean="0">
              <a:solidFill>
                <a:schemeClr val="tx1"/>
              </a:solidFill>
              <a:latin typeface="Constantia" panose="02030602050306030303" pitchFamily="18" charset="0"/>
            </a:endParaRPr>
          </a:p>
          <a:p>
            <a:pPr>
              <a:lnSpc>
                <a:spcPct val="200000"/>
              </a:lnSpc>
              <a:buFont typeface="Wingdings" panose="05000000000000000000" pitchFamily="2" charset="2"/>
              <a:buChar char="Ø"/>
            </a:pPr>
            <a:endParaRPr lang="en-US" sz="2400"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2858435853"/>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79"/>
            <a:ext cx="12192000" cy="6120521"/>
          </a:xfrm>
          <a:prstGeom prst="rect">
            <a:avLst/>
          </a:prstGeom>
        </p:spPr>
      </p:pic>
      <p:sp>
        <p:nvSpPr>
          <p:cNvPr id="3" name="Rectangle 2"/>
          <p:cNvSpPr/>
          <p:nvPr/>
        </p:nvSpPr>
        <p:spPr>
          <a:xfrm>
            <a:off x="4596488" y="6264078"/>
            <a:ext cx="1952779" cy="400110"/>
          </a:xfrm>
          <a:prstGeom prst="rect">
            <a:avLst/>
          </a:prstGeom>
        </p:spPr>
        <p:txBody>
          <a:bodyPr wrap="none">
            <a:spAutoFit/>
          </a:bodyPr>
          <a:lstStyle/>
          <a:p>
            <a:r>
              <a:rPr lang="en-US" sz="2000" dirty="0" smtClean="0"/>
              <a:t>Chapman, 2018</a:t>
            </a:r>
            <a:endParaRPr lang="en-US" sz="2000" dirty="0"/>
          </a:p>
        </p:txBody>
      </p:sp>
    </p:spTree>
    <p:extLst>
      <p:ext uri="{BB962C8B-B14F-4D97-AF65-F5344CB8AC3E}">
        <p14:creationId xmlns:p14="http://schemas.microsoft.com/office/powerpoint/2010/main" val="3383861327"/>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9018" y="0"/>
            <a:ext cx="8596668" cy="721895"/>
          </a:xfrm>
        </p:spPr>
        <p:txBody>
          <a:bodyPr/>
          <a:lstStyle/>
          <a:p>
            <a:pPr algn="ctr"/>
            <a:r>
              <a:rPr lang="en-US" dirty="0" smtClean="0">
                <a:solidFill>
                  <a:srgbClr val="00B050"/>
                </a:solidFill>
              </a:rPr>
              <a:t>Cyber Threat Cont…</a:t>
            </a:r>
            <a:endParaRPr lang="en-US" dirty="0">
              <a:solidFill>
                <a:srgbClr val="00B050"/>
              </a:solidFill>
            </a:endParaRPr>
          </a:p>
        </p:txBody>
      </p:sp>
      <p:sp>
        <p:nvSpPr>
          <p:cNvPr id="3" name="Content Placeholder 2"/>
          <p:cNvSpPr>
            <a:spLocks noGrp="1"/>
          </p:cNvSpPr>
          <p:nvPr>
            <p:ph idx="1"/>
          </p:nvPr>
        </p:nvSpPr>
        <p:spPr>
          <a:xfrm>
            <a:off x="112295" y="721895"/>
            <a:ext cx="12079705" cy="6136105"/>
          </a:xfrm>
        </p:spPr>
        <p:txBody>
          <a:bodyPr>
            <a:no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Malicious codes; Trojan horses, worms, and viruses.</a:t>
            </a:r>
          </a:p>
          <a:p>
            <a:pPr>
              <a:lnSpc>
                <a:spcPct val="200000"/>
              </a:lnSpc>
              <a:buFont typeface="Wingdings" panose="05000000000000000000" pitchFamily="2" charset="2"/>
              <a:buChar char="Ø"/>
            </a:pPr>
            <a:r>
              <a:rPr lang="en-US" sz="2400" dirty="0" smtClean="0">
                <a:latin typeface="Constantia" panose="02030602050306030303" pitchFamily="18" charset="0"/>
              </a:rPr>
              <a:t>Trojan horses are codes programmed to perform a destructive function; attack the computer when downloading something.</a:t>
            </a:r>
          </a:p>
          <a:p>
            <a:pPr>
              <a:lnSpc>
                <a:spcPct val="200000"/>
              </a:lnSpc>
              <a:buFont typeface="Wingdings" panose="05000000000000000000" pitchFamily="2" charset="2"/>
              <a:buChar char="Ø"/>
            </a:pPr>
            <a:r>
              <a:rPr lang="en-US" sz="2400" dirty="0" smtClean="0">
                <a:latin typeface="Constantia" panose="02030602050306030303" pitchFamily="18" charset="0"/>
              </a:rPr>
              <a:t>Worms places themselves into the computer direct through the internet; can infect millions of computers within a few hours.</a:t>
            </a:r>
          </a:p>
          <a:p>
            <a:pPr>
              <a:lnSpc>
                <a:spcPct val="200000"/>
              </a:lnSpc>
              <a:buFont typeface="Wingdings" panose="05000000000000000000" pitchFamily="2" charset="2"/>
              <a:buChar char="Ø"/>
            </a:pPr>
            <a:r>
              <a:rPr lang="en-US" sz="2400" dirty="0" smtClean="0">
                <a:latin typeface="Constantia" panose="02030602050306030303" pitchFamily="18" charset="0"/>
              </a:rPr>
              <a:t>Viruses are external threats that corrupt files; destroy information systems and always need a host to facilitate transmission; happens when employees insert their flash disks and hard drives in the company’s systems computers.</a:t>
            </a:r>
            <a:endParaRPr lang="en-US" sz="2400" dirty="0">
              <a:latin typeface="Constantia" panose="02030602050306030303" pitchFamily="18" charset="0"/>
            </a:endParaRPr>
          </a:p>
        </p:txBody>
      </p:sp>
    </p:spTree>
    <p:extLst>
      <p:ext uri="{BB962C8B-B14F-4D97-AF65-F5344CB8AC3E}">
        <p14:creationId xmlns:p14="http://schemas.microsoft.com/office/powerpoint/2010/main" val="2664883111"/>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smtClean="0">
                <a:solidFill>
                  <a:srgbClr val="00B050"/>
                </a:solidFill>
              </a:rPr>
              <a:t>Other Security Risks</a:t>
            </a:r>
            <a:endParaRPr lang="en-US" dirty="0">
              <a:solidFill>
                <a:srgbClr val="00B050"/>
              </a:solidFill>
            </a:endParaRPr>
          </a:p>
        </p:txBody>
      </p:sp>
      <p:sp>
        <p:nvSpPr>
          <p:cNvPr id="3" name="Content Placeholder 2"/>
          <p:cNvSpPr>
            <a:spLocks noGrp="1"/>
          </p:cNvSpPr>
          <p:nvPr>
            <p:ph idx="1"/>
          </p:nvPr>
        </p:nvSpPr>
        <p:spPr>
          <a:xfrm>
            <a:off x="168141" y="865544"/>
            <a:ext cx="11895522" cy="5840056"/>
          </a:xfrm>
        </p:spPr>
        <p:txBody>
          <a:bodyPr>
            <a:normAutofit/>
          </a:bodyPr>
          <a:lstStyle/>
          <a:p>
            <a:pPr>
              <a:lnSpc>
                <a:spcPct val="200000"/>
              </a:lnSpc>
              <a:buFont typeface="Wingdings" pitchFamily="2" charset="2"/>
              <a:buChar char="Ø"/>
            </a:pPr>
            <a:r>
              <a:rPr lang="en-US" sz="2400" dirty="0" smtClean="0">
                <a:solidFill>
                  <a:schemeClr val="tx1"/>
                </a:solidFill>
                <a:latin typeface="Constantia" pitchFamily="18" charset="0"/>
              </a:rPr>
              <a:t>Amazon is facing fresh security risks owing to change of tactics from the hackers.</a:t>
            </a:r>
          </a:p>
          <a:p>
            <a:pPr>
              <a:lnSpc>
                <a:spcPct val="200000"/>
              </a:lnSpc>
              <a:buFont typeface="Wingdings" pitchFamily="2" charset="2"/>
              <a:buChar char="Ø"/>
            </a:pPr>
            <a:r>
              <a:rPr lang="en-US" sz="2400" dirty="0" smtClean="0">
                <a:solidFill>
                  <a:schemeClr val="tx1"/>
                </a:solidFill>
                <a:latin typeface="Constantia" pitchFamily="18" charset="0"/>
              </a:rPr>
              <a:t>Company’s independent and third party sellers are being targeted by hackers.</a:t>
            </a:r>
          </a:p>
          <a:p>
            <a:pPr>
              <a:lnSpc>
                <a:spcPct val="200000"/>
              </a:lnSpc>
              <a:buFont typeface="Wingdings" pitchFamily="2" charset="2"/>
              <a:buChar char="Ø"/>
            </a:pPr>
            <a:r>
              <a:rPr lang="en-US" sz="2400" dirty="0" smtClean="0">
                <a:solidFill>
                  <a:schemeClr val="tx1"/>
                </a:solidFill>
                <a:latin typeface="Constantia" pitchFamily="18" charset="0"/>
              </a:rPr>
              <a:t>They post fake deals and steal money directly from some of the accounts.</a:t>
            </a:r>
          </a:p>
          <a:p>
            <a:pPr>
              <a:lnSpc>
                <a:spcPct val="200000"/>
              </a:lnSpc>
              <a:buFont typeface="Wingdings" pitchFamily="2" charset="2"/>
              <a:buChar char="Ø"/>
            </a:pPr>
            <a:r>
              <a:rPr lang="en-US" sz="2400" dirty="0" smtClean="0">
                <a:solidFill>
                  <a:schemeClr val="tx1"/>
                </a:solidFill>
                <a:latin typeface="Constantia" pitchFamily="18" charset="0"/>
              </a:rPr>
              <a:t>They change bank deposit information on Amazon accounts of active sellers to steal money from them.</a:t>
            </a:r>
          </a:p>
          <a:p>
            <a:pPr>
              <a:lnSpc>
                <a:spcPct val="200000"/>
              </a:lnSpc>
              <a:buFont typeface="Wingdings" pitchFamily="2" charset="2"/>
              <a:buChar char="Ø"/>
            </a:pPr>
            <a:r>
              <a:rPr lang="en-US" sz="2400" dirty="0" smtClean="0">
                <a:solidFill>
                  <a:schemeClr val="tx1"/>
                </a:solidFill>
                <a:latin typeface="Constantia" pitchFamily="18" charset="0"/>
              </a:rPr>
              <a:t>They also take advantage of inactive sellers accounts to post nonexistent merchandise at unbelievable discounts to lure customers.</a:t>
            </a:r>
          </a:p>
          <a:p>
            <a:pPr>
              <a:lnSpc>
                <a:spcPct val="200000"/>
              </a:lnSpc>
              <a:buFont typeface="Wingdings" pitchFamily="2" charset="2"/>
              <a:buChar char="Ø"/>
            </a:pPr>
            <a:endParaRPr lang="en-US" sz="2400" dirty="0">
              <a:solidFill>
                <a:schemeClr val="tx1"/>
              </a:solidFill>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6302" y="112295"/>
            <a:ext cx="8596668" cy="753979"/>
          </a:xfrm>
        </p:spPr>
        <p:txBody>
          <a:bodyPr>
            <a:normAutofit fontScale="90000"/>
          </a:bodyPr>
          <a:lstStyle/>
          <a:p>
            <a:r>
              <a:rPr lang="en-US" dirty="0" smtClean="0">
                <a:solidFill>
                  <a:srgbClr val="00B050"/>
                </a:solidFill>
              </a:rPr>
              <a:t>Vulnerabilities in the Communication Line</a:t>
            </a:r>
            <a:endParaRPr lang="en-US" dirty="0">
              <a:solidFill>
                <a:srgbClr val="00B050"/>
              </a:solidFill>
            </a:endParaRPr>
          </a:p>
        </p:txBody>
      </p:sp>
      <p:sp>
        <p:nvSpPr>
          <p:cNvPr id="3" name="Content Placeholder 2"/>
          <p:cNvSpPr>
            <a:spLocks noGrp="1"/>
          </p:cNvSpPr>
          <p:nvPr>
            <p:ph idx="1"/>
          </p:nvPr>
        </p:nvSpPr>
        <p:spPr>
          <a:xfrm>
            <a:off x="0" y="866274"/>
            <a:ext cx="12192000" cy="5839325"/>
          </a:xfrm>
        </p:spPr>
        <p:txBody>
          <a:bodyPr>
            <a:normAutofit/>
          </a:bodyPr>
          <a:lstStyle/>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Users </a:t>
            </a:r>
            <a:r>
              <a:rPr lang="en-US" sz="2400" dirty="0">
                <a:solidFill>
                  <a:schemeClr val="tx1"/>
                </a:solidFill>
                <a:latin typeface="Constantia" panose="02030602050306030303" pitchFamily="18" charset="0"/>
              </a:rPr>
              <a:t>of </a:t>
            </a:r>
            <a:r>
              <a:rPr lang="en-US" sz="2400" dirty="0" smtClean="0">
                <a:solidFill>
                  <a:schemeClr val="tx1"/>
                </a:solidFill>
                <a:latin typeface="Constantia" panose="02030602050306030303" pitchFamily="18" charset="0"/>
              </a:rPr>
              <a:t>Amazon </a:t>
            </a:r>
            <a:r>
              <a:rPr lang="en-US" sz="2400" dirty="0">
                <a:solidFill>
                  <a:schemeClr val="tx1"/>
                </a:solidFill>
                <a:latin typeface="Constantia" panose="02030602050306030303" pitchFamily="18" charset="0"/>
              </a:rPr>
              <a:t>Echo and Amazon </a:t>
            </a:r>
            <a:r>
              <a:rPr lang="en-US" sz="2400" dirty="0" smtClean="0">
                <a:solidFill>
                  <a:schemeClr val="tx1"/>
                </a:solidFill>
                <a:latin typeface="Constantia" panose="02030602050306030303" pitchFamily="18" charset="0"/>
              </a:rPr>
              <a:t>Kindle face new vulnerability as they communicate with the system.</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V</a:t>
            </a:r>
            <a:r>
              <a:rPr lang="en-US" sz="2400" dirty="0" smtClean="0">
                <a:solidFill>
                  <a:schemeClr val="tx1"/>
                </a:solidFill>
                <a:latin typeface="Constantia" panose="02030602050306030303" pitchFamily="18" charset="0"/>
              </a:rPr>
              <a:t>ulnerable </a:t>
            </a:r>
            <a:r>
              <a:rPr lang="en-US" sz="2400" dirty="0">
                <a:solidFill>
                  <a:schemeClr val="tx1"/>
                </a:solidFill>
                <a:latin typeface="Constantia" panose="02030602050306030303" pitchFamily="18" charset="0"/>
              </a:rPr>
              <a:t>to Key Reinstallation Attacks (KRACK</a:t>
            </a:r>
            <a:r>
              <a:rPr lang="en-US" sz="2400" dirty="0" smtClean="0">
                <a:solidFill>
                  <a:schemeClr val="tx1"/>
                </a:solidFill>
                <a:latin typeface="Constantia" panose="02030602050306030303" pitchFamily="18" charset="0"/>
              </a:rPr>
              <a:t>); hackers infiltrate internet devices through Wi-Fi access points.</a:t>
            </a:r>
          </a:p>
          <a:p>
            <a:pPr>
              <a:lnSpc>
                <a:spcPct val="200000"/>
              </a:lnSpc>
              <a:buFont typeface="Wingdings" panose="05000000000000000000" pitchFamily="2" charset="2"/>
              <a:buChar char="Ø"/>
            </a:pPr>
            <a:r>
              <a:rPr lang="en-US" sz="2400" dirty="0" smtClean="0">
                <a:solidFill>
                  <a:schemeClr val="tx1"/>
                </a:solidFill>
                <a:latin typeface="Constantia" panose="02030602050306030303" pitchFamily="18" charset="0"/>
              </a:rPr>
              <a:t>The hackers position themselves in the middle where they can view and control traffic across a Wi-Fi network. </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 </a:t>
            </a:r>
            <a:r>
              <a:rPr lang="en-US" sz="2400" dirty="0" smtClean="0">
                <a:solidFill>
                  <a:schemeClr val="tx1"/>
                </a:solidFill>
                <a:latin typeface="Constantia" panose="02030602050306030303" pitchFamily="18" charset="0"/>
              </a:rPr>
              <a:t>Vulnerabilities </a:t>
            </a:r>
            <a:r>
              <a:rPr lang="en-US" sz="2400" dirty="0">
                <a:solidFill>
                  <a:schemeClr val="tx1"/>
                </a:solidFill>
                <a:latin typeface="Constantia" panose="02030602050306030303" pitchFamily="18" charset="0"/>
              </a:rPr>
              <a:t>in Amazon Home Assistant; B</a:t>
            </a:r>
            <a:r>
              <a:rPr lang="en-US" sz="2400" dirty="0" smtClean="0">
                <a:solidFill>
                  <a:schemeClr val="tx1"/>
                </a:solidFill>
                <a:latin typeface="Constantia" panose="02030602050306030303" pitchFamily="18" charset="0"/>
              </a:rPr>
              <a:t>roadcast </a:t>
            </a:r>
            <a:r>
              <a:rPr lang="en-US" sz="2400" dirty="0">
                <a:solidFill>
                  <a:schemeClr val="tx1"/>
                </a:solidFill>
                <a:latin typeface="Constantia" panose="02030602050306030303" pitchFamily="18" charset="0"/>
              </a:rPr>
              <a:t>Replay </a:t>
            </a:r>
            <a:r>
              <a:rPr lang="en-US" sz="2400" dirty="0" smtClean="0">
                <a:solidFill>
                  <a:schemeClr val="tx1"/>
                </a:solidFill>
                <a:latin typeface="Constantia" panose="02030602050306030303" pitchFamily="18" charset="0"/>
              </a:rPr>
              <a:t>Attack.</a:t>
            </a:r>
            <a:endParaRPr lang="en-US" sz="2400"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361059963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923" y="0"/>
            <a:ext cx="8596668" cy="994611"/>
          </a:xfrm>
        </p:spPr>
        <p:txBody>
          <a:bodyPr>
            <a:normAutofit/>
          </a:bodyPr>
          <a:lstStyle/>
          <a:p>
            <a:pPr algn="ctr"/>
            <a:r>
              <a:rPr lang="en-US" dirty="0" smtClean="0">
                <a:solidFill>
                  <a:srgbClr val="00B050"/>
                </a:solidFill>
              </a:rPr>
              <a:t>Cascading Effects to Other Sectors </a:t>
            </a:r>
            <a:endParaRPr lang="en-US" dirty="0">
              <a:solidFill>
                <a:srgbClr val="00B050"/>
              </a:solidFill>
            </a:endParaRPr>
          </a:p>
        </p:txBody>
      </p:sp>
      <p:sp>
        <p:nvSpPr>
          <p:cNvPr id="3" name="Content Placeholder 2"/>
          <p:cNvSpPr>
            <a:spLocks noGrp="1"/>
          </p:cNvSpPr>
          <p:nvPr>
            <p:ph idx="1"/>
          </p:nvPr>
        </p:nvSpPr>
        <p:spPr>
          <a:xfrm>
            <a:off x="128337" y="657726"/>
            <a:ext cx="11566357" cy="6079957"/>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The financial sector is interconnected to commerce.</a:t>
            </a:r>
          </a:p>
          <a:p>
            <a:pPr>
              <a:lnSpc>
                <a:spcPct val="200000"/>
              </a:lnSpc>
              <a:buFont typeface="Wingdings" panose="05000000000000000000" pitchFamily="2" charset="2"/>
              <a:buChar char="Ø"/>
            </a:pPr>
            <a:r>
              <a:rPr lang="en-US" sz="2400" dirty="0" smtClean="0">
                <a:latin typeface="Constantia" panose="02030602050306030303" pitchFamily="18" charset="0"/>
              </a:rPr>
              <a:t>Security risks in commerce also threaten the financial sector.</a:t>
            </a:r>
          </a:p>
          <a:p>
            <a:pPr>
              <a:lnSpc>
                <a:spcPct val="200000"/>
              </a:lnSpc>
              <a:buFont typeface="Wingdings" panose="05000000000000000000" pitchFamily="2" charset="2"/>
              <a:buChar char="Ø"/>
            </a:pPr>
            <a:r>
              <a:rPr lang="en-US" sz="2400" dirty="0" smtClean="0">
                <a:latin typeface="Constantia" panose="02030602050306030303" pitchFamily="18" charset="0"/>
              </a:rPr>
              <a:t>Hackers seek to empty bank accounts of their victims.</a:t>
            </a:r>
          </a:p>
          <a:p>
            <a:pPr>
              <a:lnSpc>
                <a:spcPct val="200000"/>
              </a:lnSpc>
              <a:buFont typeface="Wingdings" panose="05000000000000000000" pitchFamily="2" charset="2"/>
              <a:buChar char="Ø"/>
            </a:pPr>
            <a:r>
              <a:rPr lang="en-US" sz="2400" dirty="0" smtClean="0">
                <a:latin typeface="Constantia" panose="02030602050306030303" pitchFamily="18" charset="0"/>
              </a:rPr>
              <a:t>Banks and other financial institutions need secure verification strategies.</a:t>
            </a:r>
          </a:p>
          <a:p>
            <a:pPr>
              <a:lnSpc>
                <a:spcPct val="200000"/>
              </a:lnSpc>
              <a:buFont typeface="Wingdings" panose="05000000000000000000" pitchFamily="2" charset="2"/>
              <a:buChar char="Ø"/>
            </a:pPr>
            <a:r>
              <a:rPr lang="en-US" sz="2400" dirty="0" smtClean="0">
                <a:latin typeface="Constantia" panose="02030602050306030303" pitchFamily="18" charset="0"/>
              </a:rPr>
              <a:t>Transactions have to be verified from both ends, especially sellers’ identity. </a:t>
            </a:r>
          </a:p>
          <a:p>
            <a:pPr>
              <a:lnSpc>
                <a:spcPct val="200000"/>
              </a:lnSpc>
              <a:buFont typeface="Wingdings" panose="05000000000000000000" pitchFamily="2" charset="2"/>
              <a:buChar char="Ø"/>
            </a:pPr>
            <a:r>
              <a:rPr lang="en-US" sz="2400" dirty="0" smtClean="0">
                <a:latin typeface="Constantia" panose="02030602050306030303" pitchFamily="18" charset="0"/>
              </a:rPr>
              <a:t>Phishing attacks steal online banking details as  well as human errors; leaving credit cards and passwords exposed.</a:t>
            </a:r>
            <a:endParaRPr lang="en-US" sz="2400" dirty="0">
              <a:latin typeface="Constantia" panose="02030602050306030303" pitchFamily="18" charset="0"/>
            </a:endParaRPr>
          </a:p>
        </p:txBody>
      </p:sp>
    </p:spTree>
    <p:extLst>
      <p:ext uri="{BB962C8B-B14F-4D97-AF65-F5344CB8AC3E}">
        <p14:creationId xmlns:p14="http://schemas.microsoft.com/office/powerpoint/2010/main" val="106829444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611" y="0"/>
            <a:ext cx="10116085" cy="734291"/>
          </a:xfrm>
        </p:spPr>
        <p:txBody>
          <a:bodyPr>
            <a:normAutofit/>
          </a:bodyPr>
          <a:lstStyle/>
          <a:p>
            <a:pPr algn="ctr"/>
            <a:r>
              <a:rPr lang="en-US" dirty="0" smtClean="0">
                <a:solidFill>
                  <a:srgbClr val="00B050"/>
                </a:solidFill>
              </a:rPr>
              <a:t>Risk Prioritization and Mitigation Strategies</a:t>
            </a:r>
            <a:endParaRPr lang="en-US" dirty="0">
              <a:solidFill>
                <a:srgbClr val="00B050"/>
              </a:solidFill>
            </a:endParaRPr>
          </a:p>
        </p:txBody>
      </p:sp>
      <p:sp>
        <p:nvSpPr>
          <p:cNvPr id="3" name="Content Placeholder 2"/>
          <p:cNvSpPr>
            <a:spLocks noGrp="1"/>
          </p:cNvSpPr>
          <p:nvPr>
            <p:ph idx="1"/>
          </p:nvPr>
        </p:nvSpPr>
        <p:spPr>
          <a:xfrm>
            <a:off x="290945" y="545432"/>
            <a:ext cx="11485419" cy="6312567"/>
          </a:xfrm>
        </p:spPr>
        <p:txBody>
          <a:bodyPr>
            <a:noAutofit/>
          </a:bodyPr>
          <a:lstStyle/>
          <a:p>
            <a:pPr marL="114300" lvl="2" indent="-457200">
              <a:lnSpc>
                <a:spcPct val="200000"/>
              </a:lnSpc>
              <a:buFont typeface="Wingdings" pitchFamily="2" charset="2"/>
              <a:buChar char="Ø"/>
            </a:pPr>
            <a:r>
              <a:rPr lang="en-US" sz="2400" dirty="0">
                <a:solidFill>
                  <a:schemeClr val="tx1"/>
                </a:solidFill>
                <a:latin typeface="Constantia" pitchFamily="18" charset="0"/>
              </a:rPr>
              <a:t>Secure Sockets Layer (SSL); encrypts web traffic; </a:t>
            </a:r>
            <a:r>
              <a:rPr lang="en-US" sz="2400" dirty="0" smtClean="0">
                <a:solidFill>
                  <a:schemeClr val="tx1"/>
                </a:solidFill>
                <a:latin typeface="Constantia" pitchFamily="18" charset="0"/>
              </a:rPr>
              <a:t>makes </a:t>
            </a:r>
            <a:r>
              <a:rPr lang="en-US" sz="2400" dirty="0">
                <a:solidFill>
                  <a:schemeClr val="tx1"/>
                </a:solidFill>
                <a:latin typeface="Constantia" pitchFamily="18" charset="0"/>
              </a:rPr>
              <a:t>sure information passing between the customer and the website </a:t>
            </a:r>
            <a:r>
              <a:rPr lang="en-US" sz="2400" dirty="0" smtClean="0">
                <a:solidFill>
                  <a:schemeClr val="tx1"/>
                </a:solidFill>
                <a:latin typeface="Constantia" pitchFamily="18" charset="0"/>
              </a:rPr>
              <a:t>cannot </a:t>
            </a:r>
            <a:r>
              <a:rPr lang="en-US" sz="2400" dirty="0">
                <a:solidFill>
                  <a:schemeClr val="tx1"/>
                </a:solidFill>
                <a:latin typeface="Constantia" pitchFamily="18" charset="0"/>
              </a:rPr>
              <a:t>be read or taken by a third party. </a:t>
            </a:r>
            <a:endParaRPr lang="en-US" sz="2400" dirty="0" smtClean="0">
              <a:solidFill>
                <a:schemeClr val="tx1"/>
              </a:solidFill>
              <a:latin typeface="Constantia" pitchFamily="18" charset="0"/>
            </a:endParaRPr>
          </a:p>
          <a:p>
            <a:pPr marL="114300" lvl="2" indent="-457200">
              <a:lnSpc>
                <a:spcPct val="200000"/>
              </a:lnSpc>
              <a:buFont typeface="Wingdings" pitchFamily="2" charset="2"/>
              <a:buChar char="Ø"/>
            </a:pPr>
            <a:r>
              <a:rPr lang="en-US" sz="2400" dirty="0">
                <a:solidFill>
                  <a:schemeClr val="tx1"/>
                </a:solidFill>
                <a:latin typeface="Constantia" pitchFamily="18" charset="0"/>
              </a:rPr>
              <a:t>This prevents someone from “sniffing” your traffic and reading in plain text exactly what you’re doing</a:t>
            </a:r>
            <a:r>
              <a:rPr lang="en-US" sz="2400" dirty="0" smtClean="0">
                <a:solidFill>
                  <a:schemeClr val="tx1"/>
                </a:solidFill>
                <a:latin typeface="Constantia" pitchFamily="18" charset="0"/>
              </a:rPr>
              <a:t>.</a:t>
            </a:r>
          </a:p>
          <a:p>
            <a:pPr marL="114300" lvl="2" indent="-457200">
              <a:lnSpc>
                <a:spcPct val="200000"/>
              </a:lnSpc>
              <a:buFont typeface="Wingdings" pitchFamily="2" charset="2"/>
              <a:buChar char="Ø"/>
            </a:pPr>
            <a:r>
              <a:rPr lang="en-US" sz="2400" dirty="0" smtClean="0">
                <a:solidFill>
                  <a:schemeClr val="tx1"/>
                </a:solidFill>
                <a:latin typeface="Constantia" pitchFamily="18" charset="0"/>
              </a:rPr>
              <a:t>Obscured header Information; hide the </a:t>
            </a:r>
            <a:r>
              <a:rPr lang="en-US" sz="2400" dirty="0">
                <a:solidFill>
                  <a:schemeClr val="tx1"/>
                </a:solidFill>
                <a:latin typeface="Constantia" pitchFamily="18" charset="0"/>
              </a:rPr>
              <a:t>website details from </a:t>
            </a:r>
            <a:r>
              <a:rPr lang="en-US" sz="2400" dirty="0" smtClean="0">
                <a:solidFill>
                  <a:schemeClr val="tx1"/>
                </a:solidFill>
                <a:latin typeface="Constantia" pitchFamily="18" charset="0"/>
              </a:rPr>
              <a:t>attackers.</a:t>
            </a:r>
          </a:p>
          <a:p>
            <a:pPr marL="114300" lvl="2" indent="-457200">
              <a:lnSpc>
                <a:spcPct val="200000"/>
              </a:lnSpc>
              <a:buFont typeface="Wingdings" pitchFamily="2" charset="2"/>
              <a:buChar char="Ø"/>
            </a:pPr>
            <a:r>
              <a:rPr lang="en-US" sz="2400" dirty="0">
                <a:solidFill>
                  <a:schemeClr val="tx1"/>
                </a:solidFill>
                <a:latin typeface="Constantia" pitchFamily="18" charset="0"/>
              </a:rPr>
              <a:t>Secure Cookies - Prevents client malware from impersonating the </a:t>
            </a:r>
            <a:r>
              <a:rPr lang="en-US" sz="2400" dirty="0" smtClean="0">
                <a:solidFill>
                  <a:schemeClr val="tx1"/>
                </a:solidFill>
                <a:latin typeface="Constantia" pitchFamily="18" charset="0"/>
              </a:rPr>
              <a:t>customer.</a:t>
            </a:r>
          </a:p>
          <a:p>
            <a:pPr marL="114300" lvl="2" indent="-457200">
              <a:lnSpc>
                <a:spcPct val="200000"/>
              </a:lnSpc>
              <a:buFont typeface="Wingdings" pitchFamily="2" charset="2"/>
              <a:buChar char="Ø"/>
            </a:pPr>
            <a:r>
              <a:rPr lang="en-US" sz="2400" dirty="0">
                <a:solidFill>
                  <a:schemeClr val="tx1"/>
                </a:solidFill>
                <a:latin typeface="Constantia" pitchFamily="18" charset="0"/>
              </a:rPr>
              <a:t>Email protocols such as SPF, DKIM and DMARC exist </a:t>
            </a:r>
            <a:r>
              <a:rPr lang="en-US" sz="2400" dirty="0" smtClean="0">
                <a:solidFill>
                  <a:schemeClr val="tx1"/>
                </a:solidFill>
                <a:latin typeface="Constantia" pitchFamily="18" charset="0"/>
              </a:rPr>
              <a:t>to verify </a:t>
            </a:r>
            <a:r>
              <a:rPr lang="en-US" sz="2400" dirty="0">
                <a:solidFill>
                  <a:schemeClr val="tx1"/>
                </a:solidFill>
                <a:latin typeface="Constantia" pitchFamily="18" charset="0"/>
              </a:rPr>
              <a:t>that emails and web addresses are real</a:t>
            </a:r>
            <a:endParaRPr lang="en-US" sz="2400" dirty="0" smtClean="0">
              <a:solidFill>
                <a:schemeClr val="tx1"/>
              </a:solidFill>
              <a:latin typeface="Constantia" pitchFamily="18" charset="0"/>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r>
              <a:rPr lang="en-US" dirty="0" smtClean="0">
                <a:solidFill>
                  <a:srgbClr val="00B050"/>
                </a:solidFill>
              </a:rPr>
              <a:t>Conclusion </a:t>
            </a: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Companies in the commerce sector face numerous and diverse threats and risks when it comes to information and communication.</a:t>
            </a:r>
          </a:p>
          <a:p>
            <a:pPr>
              <a:lnSpc>
                <a:spcPct val="200000"/>
              </a:lnSpc>
              <a:buFont typeface="Wingdings" pitchFamily="2" charset="2"/>
              <a:buChar char="Ø"/>
            </a:pPr>
            <a:r>
              <a:rPr lang="en-US" sz="2000" dirty="0" smtClean="0">
                <a:solidFill>
                  <a:schemeClr val="tx1"/>
                </a:solidFill>
                <a:latin typeface="Constantia" pitchFamily="18" charset="0"/>
              </a:rPr>
              <a:t>Amazon, a company in the ecommerce niche is not an exception to these challenges.</a:t>
            </a:r>
          </a:p>
          <a:p>
            <a:pPr>
              <a:lnSpc>
                <a:spcPct val="200000"/>
              </a:lnSpc>
              <a:buFont typeface="Wingdings" pitchFamily="2" charset="2"/>
              <a:buChar char="Ø"/>
            </a:pPr>
            <a:r>
              <a:rPr lang="en-US" sz="2000" dirty="0" smtClean="0">
                <a:solidFill>
                  <a:schemeClr val="tx1"/>
                </a:solidFill>
                <a:latin typeface="Constantia" pitchFamily="18" charset="0"/>
              </a:rPr>
              <a:t>It has reported phishing attacks, malicious codes, credit card fraud, and money theft, among other risks.</a:t>
            </a:r>
          </a:p>
          <a:p>
            <a:pPr>
              <a:lnSpc>
                <a:spcPct val="200000"/>
              </a:lnSpc>
              <a:buFont typeface="Wingdings" pitchFamily="2" charset="2"/>
              <a:buChar char="Ø"/>
            </a:pPr>
            <a:r>
              <a:rPr lang="en-US" sz="2000" dirty="0" smtClean="0">
                <a:solidFill>
                  <a:schemeClr val="tx1"/>
                </a:solidFill>
                <a:latin typeface="Constantia" pitchFamily="18" charset="0"/>
              </a:rPr>
              <a:t>With them being an online business, their cyber threats are more pronounced than the physical threats.</a:t>
            </a:r>
          </a:p>
          <a:p>
            <a:pPr>
              <a:lnSpc>
                <a:spcPct val="200000"/>
              </a:lnSpc>
              <a:buFont typeface="Wingdings" pitchFamily="2" charset="2"/>
              <a:buChar char="Ø"/>
            </a:pPr>
            <a:r>
              <a:rPr lang="en-US" sz="2000" dirty="0" smtClean="0">
                <a:solidFill>
                  <a:schemeClr val="tx1"/>
                </a:solidFill>
                <a:latin typeface="Constantia" pitchFamily="18" charset="0"/>
              </a:rPr>
              <a:t>As mitigation strategies, they </a:t>
            </a:r>
            <a:r>
              <a:rPr lang="en-US" sz="2000" dirty="0">
                <a:solidFill>
                  <a:schemeClr val="tx1"/>
                </a:solidFill>
                <a:latin typeface="Constantia" pitchFamily="18" charset="0"/>
              </a:rPr>
              <a:t>use Secure Sockets </a:t>
            </a:r>
            <a:r>
              <a:rPr lang="en-US" sz="2000" dirty="0" smtClean="0">
                <a:solidFill>
                  <a:schemeClr val="tx1"/>
                </a:solidFill>
                <a:latin typeface="Constantia" pitchFamily="18" charset="0"/>
              </a:rPr>
              <a:t>Layer, </a:t>
            </a:r>
            <a:r>
              <a:rPr lang="en-US" sz="2000" dirty="0">
                <a:solidFill>
                  <a:schemeClr val="tx1"/>
                </a:solidFill>
                <a:latin typeface="Constantia" pitchFamily="18" charset="0"/>
              </a:rPr>
              <a:t>Obscured header </a:t>
            </a:r>
            <a:r>
              <a:rPr lang="en-US" sz="2000" dirty="0" smtClean="0">
                <a:solidFill>
                  <a:schemeClr val="tx1"/>
                </a:solidFill>
                <a:latin typeface="Constantia" pitchFamily="18" charset="0"/>
              </a:rPr>
              <a:t>Information, and secured cookies, among other risk prioritization strategies.</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a:bodyPr>
          <a:lstStyle/>
          <a:p>
            <a:pPr>
              <a:lnSpc>
                <a:spcPct val="210000"/>
              </a:lnSpc>
              <a:buFont typeface="Wingdings" pitchFamily="2" charset="2"/>
              <a:buChar char="Ø"/>
            </a:pPr>
            <a:r>
              <a:rPr lang="en-US" sz="2000" dirty="0" smtClean="0">
                <a:solidFill>
                  <a:schemeClr val="tx1"/>
                </a:solidFill>
                <a:latin typeface="Constantia" pitchFamily="18" charset="0"/>
              </a:rPr>
              <a:t>Ahola, M. (2019, October 18). The </a:t>
            </a:r>
            <a:r>
              <a:rPr lang="en-US" sz="2000" dirty="0">
                <a:solidFill>
                  <a:schemeClr val="tx1"/>
                </a:solidFill>
                <a:latin typeface="Constantia" pitchFamily="18" charset="0"/>
              </a:rPr>
              <a:t>Role of Human Error in Successful Cyber Security </a:t>
            </a:r>
            <a:r>
              <a:rPr lang="en-US" sz="2000" dirty="0" smtClean="0">
                <a:solidFill>
                  <a:schemeClr val="tx1"/>
                </a:solidFill>
                <a:latin typeface="Constantia" pitchFamily="18" charset="0"/>
              </a:rPr>
              <a:t>Breaches. </a:t>
            </a:r>
            <a:r>
              <a:rPr lang="en-US" sz="2000" i="1" dirty="0" smtClean="0">
                <a:solidFill>
                  <a:schemeClr val="tx1"/>
                </a:solidFill>
                <a:latin typeface="Constantia" pitchFamily="18" charset="0"/>
              </a:rPr>
              <a:t>Usecure</a:t>
            </a:r>
            <a:r>
              <a:rPr lang="en-US" sz="2000" dirty="0" smtClean="0">
                <a:solidFill>
                  <a:schemeClr val="tx1"/>
                </a:solidFill>
                <a:latin typeface="Constantia" pitchFamily="18" charset="0"/>
              </a:rPr>
              <a:t>. </a:t>
            </a:r>
            <a:r>
              <a:rPr lang="en-US" sz="2000" dirty="0">
                <a:solidFill>
                  <a:schemeClr val="tx1"/>
                </a:solidFill>
                <a:latin typeface="Constantia" pitchFamily="18" charset="0"/>
              </a:rPr>
              <a:t>Retrieved from https://blog.getusecure.com/post/the-role-of-human-error-in-successful-cyber-security-breaches</a:t>
            </a:r>
          </a:p>
          <a:p>
            <a:pPr>
              <a:lnSpc>
                <a:spcPct val="210000"/>
              </a:lnSpc>
              <a:buFont typeface="Wingdings" pitchFamily="2" charset="2"/>
              <a:buChar char="Ø"/>
            </a:pPr>
            <a:r>
              <a:rPr lang="en-US" sz="2000" dirty="0" smtClean="0">
                <a:solidFill>
                  <a:schemeClr val="tx1"/>
                </a:solidFill>
                <a:latin typeface="Constantia" pitchFamily="18" charset="0"/>
              </a:rPr>
              <a:t>Salzano, M. (2017, April 10). Report</a:t>
            </a:r>
            <a:r>
              <a:rPr lang="en-US" sz="2000" dirty="0">
                <a:solidFill>
                  <a:schemeClr val="tx1"/>
                </a:solidFill>
                <a:latin typeface="Constantia" pitchFamily="18" charset="0"/>
              </a:rPr>
              <a:t>: Amazon Faces Cyber Security </a:t>
            </a:r>
            <a:r>
              <a:rPr lang="en-US" sz="2000" dirty="0" smtClean="0">
                <a:solidFill>
                  <a:schemeClr val="tx1"/>
                </a:solidFill>
                <a:latin typeface="Constantia" pitchFamily="18" charset="0"/>
              </a:rPr>
              <a:t>Concerns. </a:t>
            </a:r>
            <a:r>
              <a:rPr lang="en-US" sz="2000" i="1" dirty="0" smtClean="0">
                <a:solidFill>
                  <a:schemeClr val="tx1"/>
                </a:solidFill>
                <a:latin typeface="Constantia" pitchFamily="18" charset="0"/>
              </a:rPr>
              <a:t>Home world Business</a:t>
            </a:r>
            <a:r>
              <a:rPr lang="en-US" sz="2000" dirty="0" smtClean="0">
                <a:solidFill>
                  <a:schemeClr val="tx1"/>
                </a:solidFill>
                <a:latin typeface="Constantia" pitchFamily="18" charset="0"/>
              </a:rPr>
              <a:t>. </a:t>
            </a:r>
            <a:r>
              <a:rPr lang="en-US" sz="2000" dirty="0">
                <a:solidFill>
                  <a:schemeClr val="tx1"/>
                </a:solidFill>
                <a:latin typeface="Constantia" pitchFamily="18" charset="0"/>
              </a:rPr>
              <a:t>Retrieved from </a:t>
            </a:r>
            <a:r>
              <a:rPr lang="en-US" sz="2000" dirty="0">
                <a:solidFill>
                  <a:schemeClr val="tx1"/>
                </a:solidFill>
                <a:latin typeface="Constantia" pitchFamily="18" charset="0"/>
                <a:hlinkClick r:id="rId3"/>
              </a:rPr>
              <a:t>https://www.homeworldbusiness.com/61455-2</a:t>
            </a:r>
            <a:r>
              <a:rPr lang="en-US" sz="2000" dirty="0" smtClean="0">
                <a:solidFill>
                  <a:schemeClr val="tx1"/>
                </a:solidFill>
                <a:latin typeface="Constantia" pitchFamily="18" charset="0"/>
                <a:hlinkClick r:id="rId3"/>
              </a:rPr>
              <a:t>/</a:t>
            </a:r>
            <a:endParaRPr lang="en-US" sz="2000" dirty="0" smtClean="0">
              <a:solidFill>
                <a:schemeClr val="tx1"/>
              </a:solidFill>
              <a:latin typeface="Constantia" pitchFamily="18" charset="0"/>
            </a:endParaRPr>
          </a:p>
          <a:p>
            <a:pPr>
              <a:lnSpc>
                <a:spcPct val="210000"/>
              </a:lnSpc>
              <a:buFont typeface="Wingdings" pitchFamily="2" charset="2"/>
              <a:buChar char="Ø"/>
            </a:pPr>
            <a:r>
              <a:rPr lang="en-US" sz="2000" dirty="0" smtClean="0">
                <a:solidFill>
                  <a:schemeClr val="tx1"/>
                </a:solidFill>
                <a:latin typeface="Constantia" pitchFamily="18" charset="0"/>
              </a:rPr>
              <a:t>Upguard. (2020, January 29</a:t>
            </a:r>
            <a:r>
              <a:rPr lang="en-US" sz="2000" dirty="0">
                <a:solidFill>
                  <a:schemeClr val="tx1"/>
                </a:solidFill>
                <a:latin typeface="Constantia" pitchFamily="18" charset="0"/>
              </a:rPr>
              <a:t>). How does Amazon handle cybersecurity</a:t>
            </a:r>
            <a:r>
              <a:rPr lang="en-US" sz="2000" dirty="0" smtClean="0">
                <a:solidFill>
                  <a:schemeClr val="tx1"/>
                </a:solidFill>
                <a:latin typeface="Constantia" pitchFamily="18" charset="0"/>
              </a:rPr>
              <a:t>? </a:t>
            </a:r>
            <a:r>
              <a:rPr lang="en-US" sz="2000" dirty="0">
                <a:solidFill>
                  <a:schemeClr val="tx1"/>
                </a:solidFill>
                <a:latin typeface="Constantia" pitchFamily="18" charset="0"/>
              </a:rPr>
              <a:t>Retrieved from https://www.upguard.com/blog/prime-day-how-amazon-handles-cybersecurity</a:t>
            </a:r>
            <a:endParaRPr lang="en-US" sz="2000" dirty="0" smtClean="0">
              <a:solidFill>
                <a:schemeClr val="tx1"/>
              </a:solidFill>
              <a:latin typeface="Constantia" pitchFamily="18" charset="0"/>
            </a:endParaRPr>
          </a:p>
          <a:p>
            <a:pPr>
              <a:lnSpc>
                <a:spcPct val="21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5978</TotalTime>
  <Words>2087</Words>
  <Application>Microsoft Office PowerPoint</Application>
  <PresentationFormat>Custom</PresentationFormat>
  <Paragraphs>98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Telecommunications and the Internet- Threats, Vulnerabilities in the Commerce Sector Name Course Title Institution of Affiliation</vt:lpstr>
      <vt:lpstr>Introduction</vt:lpstr>
      <vt:lpstr>Threats and vulnerabilities in Ecommerce</vt:lpstr>
      <vt:lpstr>Physical threats</vt:lpstr>
      <vt:lpstr>Cyber Threats</vt:lpstr>
      <vt:lpstr>Cyber Threats</vt:lpstr>
      <vt:lpstr>PowerPoint Presentation</vt:lpstr>
      <vt:lpstr>Cyber Threat Cont…</vt:lpstr>
      <vt:lpstr>Other Security Risks</vt:lpstr>
      <vt:lpstr>Vulnerabilities in the Communication Line</vt:lpstr>
      <vt:lpstr>Cascading Effects to Other Sectors </vt:lpstr>
      <vt:lpstr>Risk Prioritization and Mitigation Strategies</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925</cp:revision>
  <dcterms:created xsi:type="dcterms:W3CDTF">2016-05-08T08:20:33Z</dcterms:created>
  <dcterms:modified xsi:type="dcterms:W3CDTF">2020-02-07T01:41:01Z</dcterms:modified>
</cp:coreProperties>
</file>