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57" r:id="rId3"/>
    <p:sldId id="259" r:id="rId4"/>
    <p:sldId id="260" r:id="rId5"/>
    <p:sldId id="261" r:id="rId6"/>
    <p:sldId id="262" r:id="rId7"/>
  </p:sldIdLst>
  <p:sldSz cx="9144000" cy="5143500" type="screen16x9"/>
  <p:notesSz cx="6858000" cy="9144000"/>
  <p:embeddedFontLst>
    <p:embeddedFont>
      <p:font typeface="Calibri" panose="020F0502020204030204" pitchFamily="34" charset="0"/>
      <p:regular r:id="rId9"/>
      <p:bold r:id="rId10"/>
      <p:italic r:id="rId11"/>
      <p:boldItalic r:id="rId12"/>
    </p:embeddedFont>
    <p:embeddedFont>
      <p:font typeface="Raleway" panose="020B0604020202020204" charset="0"/>
      <p:regular r:id="rId13"/>
      <p:bold r:id="rId14"/>
      <p:italic r:id="rId15"/>
      <p:boldItalic r:id="rId16"/>
    </p:embeddedFont>
    <p:embeddedFont>
      <p:font typeface="Lato" panose="020B060402020202020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FBE923F-B754-47D2-82E9-ABE419F8C0C5}">
  <a:tblStyle styleId="{5FBE923F-B754-47D2-82E9-ABE419F8C0C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72" y="7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7.fntdata"/><Relationship Id="rId23" Type="http://schemas.openxmlformats.org/officeDocument/2006/relationships/theme" Target="theme/theme1.xml"/><Relationship Id="rId10" Type="http://schemas.openxmlformats.org/officeDocument/2006/relationships/font" Target="fonts/font2.fntdata"/><Relationship Id="rId19"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213143478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oregonstate.instructure.com/courses/1738984/files/76324406?module_item_id=19048867"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regonstate.instructure.com/courses/1738984/files/76324406?module_item_id=19048867"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regonstate.instructure.com/courses/1738984/files/76324397?module_item_id=19048868"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autoweek.com/article/autonomous-cars/five-levels-driving-autonomy-autoweek-explain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4573f92b2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4573f92b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rgbClr val="13D31E"/>
                </a:solidFill>
                <a:latin typeface="Lato"/>
                <a:ea typeface="Lato"/>
                <a:cs typeface="Lato"/>
                <a:sym typeface="Lato"/>
              </a:rPr>
              <a:t>Identify the stakeholders</a:t>
            </a:r>
            <a:r>
              <a:rPr lang="en" sz="1400">
                <a:solidFill>
                  <a:srgbClr val="13D31E"/>
                </a:solidFill>
                <a:latin typeface="Lato"/>
                <a:ea typeface="Lato"/>
                <a:cs typeface="Lato"/>
                <a:sym typeface="Lato"/>
              </a:rPr>
              <a:t> in the </a:t>
            </a:r>
            <a:r>
              <a:rPr lang="en" sz="1400" u="sng">
                <a:solidFill>
                  <a:schemeClr val="hlink"/>
                </a:solidFill>
                <a:latin typeface="Lato"/>
                <a:ea typeface="Lato"/>
                <a:cs typeface="Lato"/>
                <a:sym typeface="Lato"/>
                <a:hlinkClick r:id="rId3"/>
              </a:rPr>
              <a:t>High Tech Manufacturing</a:t>
            </a:r>
            <a:r>
              <a:rPr lang="en" sz="1400">
                <a:solidFill>
                  <a:srgbClr val="13D31E"/>
                </a:solidFill>
                <a:latin typeface="Lato"/>
                <a:ea typeface="Lato"/>
                <a:cs typeface="Lato"/>
                <a:sym typeface="Lato"/>
              </a:rPr>
              <a:t> article. </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For each of the four blocks, discuss with a few sentences what each of the listed role’s ethical obligations</a:t>
            </a:r>
            <a:endParaRPr sz="1400">
              <a:solidFill>
                <a:srgbClr val="13D31E"/>
              </a:solidFill>
              <a:latin typeface="Lato"/>
              <a:ea typeface="Lato"/>
              <a:cs typeface="Lato"/>
              <a:sym typeface="Lato"/>
            </a:endParaRPr>
          </a:p>
          <a:p>
            <a:pPr marL="914400" lvl="1" indent="-317500" algn="l" rtl="0">
              <a:spcBef>
                <a:spcPts val="0"/>
              </a:spcBef>
              <a:spcAft>
                <a:spcPts val="0"/>
              </a:spcAft>
              <a:buClr>
                <a:srgbClr val="13D31E"/>
              </a:buClr>
              <a:buSzPts val="1400"/>
              <a:buFont typeface="Lato"/>
              <a:buAutoNum type="alphaLcPeriod"/>
            </a:pPr>
            <a:r>
              <a:rPr lang="en" sz="1400">
                <a:solidFill>
                  <a:srgbClr val="13D31E"/>
                </a:solidFill>
                <a:latin typeface="Lato"/>
                <a:ea typeface="Lato"/>
                <a:cs typeface="Lato"/>
                <a:sym typeface="Lato"/>
              </a:rPr>
              <a:t>Distinguish which obligations are DEFINITELY within each role, and which obligations could POSSIBLY fall within each role</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b="1">
                <a:solidFill>
                  <a:srgbClr val="13D31E"/>
                </a:solidFill>
                <a:latin typeface="Lato"/>
                <a:ea typeface="Lato"/>
                <a:cs typeface="Lato"/>
                <a:sym typeface="Lato"/>
              </a:rPr>
              <a:t>Cite the sources</a:t>
            </a:r>
            <a:r>
              <a:rPr lang="en" sz="1400">
                <a:solidFill>
                  <a:srgbClr val="13D31E"/>
                </a:solidFill>
                <a:latin typeface="Lato"/>
                <a:ea typeface="Lato"/>
                <a:cs typeface="Lato"/>
                <a:sym typeface="Lato"/>
              </a:rPr>
              <a:t> as per instructions in step 1.c of page 2.</a:t>
            </a:r>
            <a:endParaRPr sz="1400">
              <a:solidFill>
                <a:srgbClr val="13D31E"/>
              </a:solidFill>
              <a:latin typeface="Lato"/>
              <a:ea typeface="Lato"/>
              <a:cs typeface="Lato"/>
              <a:sym typeface="Lato"/>
            </a:endParaRPr>
          </a:p>
          <a:p>
            <a:pPr marL="0" lvl="0" indent="0" algn="l" rtl="0">
              <a:spcBef>
                <a:spcPts val="0"/>
              </a:spcBef>
              <a:spcAft>
                <a:spcPts val="0"/>
              </a:spcAft>
              <a:buNone/>
            </a:pPr>
            <a:endParaRPr sz="1400">
              <a:solidFill>
                <a:srgbClr val="13D31E"/>
              </a:solidFill>
              <a:latin typeface="Lato"/>
              <a:ea typeface="Lato"/>
              <a:cs typeface="Lato"/>
              <a:sym typeface="Lato"/>
            </a:endParaRPr>
          </a:p>
        </p:txBody>
      </p:sp>
    </p:spTree>
    <p:extLst>
      <p:ext uri="{BB962C8B-B14F-4D97-AF65-F5344CB8AC3E}">
        <p14:creationId xmlns:p14="http://schemas.microsoft.com/office/powerpoint/2010/main" val="3446514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1e232c53a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1e232c53a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rgbClr val="13D31E"/>
                </a:solidFill>
                <a:latin typeface="Lato"/>
                <a:ea typeface="Lato"/>
                <a:cs typeface="Lato"/>
                <a:sym typeface="Lato"/>
              </a:rPr>
              <a:t>For</a:t>
            </a:r>
            <a:r>
              <a:rPr lang="en" sz="1400">
                <a:solidFill>
                  <a:srgbClr val="13D31E"/>
                </a:solidFill>
                <a:latin typeface="Lato"/>
                <a:ea typeface="Lato"/>
                <a:cs typeface="Lato"/>
                <a:sym typeface="Lato"/>
              </a:rPr>
              <a:t> the </a:t>
            </a:r>
            <a:r>
              <a:rPr lang="en" sz="1400" u="sng">
                <a:solidFill>
                  <a:schemeClr val="hlink"/>
                </a:solidFill>
                <a:latin typeface="Lato"/>
                <a:ea typeface="Lato"/>
                <a:cs typeface="Lato"/>
                <a:sym typeface="Lato"/>
                <a:hlinkClick r:id="rId3"/>
              </a:rPr>
              <a:t>High Tech Manufacturing</a:t>
            </a:r>
            <a:r>
              <a:rPr lang="en" sz="1400">
                <a:solidFill>
                  <a:srgbClr val="13D31E"/>
                </a:solidFill>
                <a:latin typeface="Lato"/>
                <a:ea typeface="Lato"/>
                <a:cs typeface="Lato"/>
                <a:sym typeface="Lato"/>
              </a:rPr>
              <a:t> article. </a:t>
            </a:r>
            <a:endParaRPr sz="1400">
              <a:solidFill>
                <a:srgbClr val="13D31E"/>
              </a:solidFill>
              <a:latin typeface="Lato"/>
              <a:ea typeface="Lato"/>
              <a:cs typeface="Lato"/>
              <a:sym typeface="Lato"/>
            </a:endParaRPr>
          </a:p>
          <a:p>
            <a:pPr marL="457200" marR="0" lvl="0" indent="-317500" algn="l" rtl="0">
              <a:lnSpc>
                <a:spcPct val="100000"/>
              </a:lnSpc>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Synthesize the article and its main ethical issues.</a:t>
            </a:r>
            <a:endParaRPr sz="1400">
              <a:solidFill>
                <a:srgbClr val="13D31E"/>
              </a:solidFill>
              <a:latin typeface="Lato"/>
              <a:ea typeface="Lato"/>
              <a:cs typeface="Lato"/>
              <a:sym typeface="Lato"/>
            </a:endParaRPr>
          </a:p>
          <a:p>
            <a:pPr marL="457200" marR="0" lvl="0" indent="-317500" algn="l" rtl="0">
              <a:lnSpc>
                <a:spcPct val="100000"/>
              </a:lnSpc>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What recommendation would you make for the future, taking accountability into consideration?</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b="1">
                <a:solidFill>
                  <a:srgbClr val="13D31E"/>
                </a:solidFill>
                <a:latin typeface="Lato"/>
                <a:ea typeface="Lato"/>
                <a:cs typeface="Lato"/>
                <a:sym typeface="Lato"/>
              </a:rPr>
              <a:t>Cite the sources</a:t>
            </a:r>
            <a:r>
              <a:rPr lang="en" sz="1400">
                <a:solidFill>
                  <a:srgbClr val="13D31E"/>
                </a:solidFill>
                <a:latin typeface="Lato"/>
                <a:ea typeface="Lato"/>
                <a:cs typeface="Lato"/>
                <a:sym typeface="Lato"/>
              </a:rPr>
              <a:t> as per instructions in step 1.c of page 2.</a:t>
            </a:r>
            <a:endParaRPr sz="1400">
              <a:solidFill>
                <a:srgbClr val="13D31E"/>
              </a:solidFill>
              <a:latin typeface="Lato"/>
              <a:ea typeface="Lato"/>
              <a:cs typeface="Lato"/>
              <a:sym typeface="Lato"/>
            </a:endParaRPr>
          </a:p>
          <a:p>
            <a:pPr marL="0" lvl="0" indent="0" algn="l" rtl="0">
              <a:spcBef>
                <a:spcPts val="0"/>
              </a:spcBef>
              <a:spcAft>
                <a:spcPts val="0"/>
              </a:spcAft>
              <a:buNone/>
            </a:pPr>
            <a:endParaRPr sz="1400">
              <a:solidFill>
                <a:srgbClr val="13D31E"/>
              </a:solidFill>
              <a:latin typeface="Lato"/>
              <a:ea typeface="Lato"/>
              <a:cs typeface="Lato"/>
              <a:sym typeface="Lato"/>
            </a:endParaRPr>
          </a:p>
        </p:txBody>
      </p:sp>
    </p:spTree>
    <p:extLst>
      <p:ext uri="{BB962C8B-B14F-4D97-AF65-F5344CB8AC3E}">
        <p14:creationId xmlns:p14="http://schemas.microsoft.com/office/powerpoint/2010/main" val="1088942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4573f92b2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4573f92b2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rgbClr val="13D31E"/>
                </a:solidFill>
                <a:latin typeface="Lato"/>
                <a:ea typeface="Lato"/>
                <a:cs typeface="Lato"/>
                <a:sym typeface="Lato"/>
              </a:rPr>
              <a:t>Using your chosen article from the last slide:</a:t>
            </a:r>
            <a:endParaRPr sz="1400" b="1">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Find a picture that relates to this issue</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Explain why this image is relevant</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Cite your image properly</a:t>
            </a:r>
            <a:endParaRPr sz="1400">
              <a:solidFill>
                <a:srgbClr val="13D31E"/>
              </a:solidFill>
              <a:latin typeface="Lato"/>
              <a:ea typeface="Lato"/>
              <a:cs typeface="Lato"/>
              <a:sym typeface="Lato"/>
            </a:endParaRPr>
          </a:p>
        </p:txBody>
      </p:sp>
    </p:spTree>
    <p:extLst>
      <p:ext uri="{BB962C8B-B14F-4D97-AF65-F5344CB8AC3E}">
        <p14:creationId xmlns:p14="http://schemas.microsoft.com/office/powerpoint/2010/main" val="1043041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910b6af5a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910b6af5a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rgbClr val="13D31E"/>
                </a:solidFill>
                <a:latin typeface="Lato"/>
                <a:ea typeface="Lato"/>
                <a:cs typeface="Lato"/>
                <a:sym typeface="Lato"/>
              </a:rPr>
              <a:t>Read </a:t>
            </a:r>
            <a:r>
              <a:rPr lang="en" sz="1400">
                <a:solidFill>
                  <a:srgbClr val="13D31E"/>
                </a:solidFill>
                <a:latin typeface="Lato"/>
                <a:ea typeface="Lato"/>
                <a:cs typeface="Lato"/>
                <a:sym typeface="Lato"/>
              </a:rPr>
              <a:t>the</a:t>
            </a:r>
            <a:r>
              <a:rPr lang="en" sz="1400" u="sng">
                <a:solidFill>
                  <a:schemeClr val="hlink"/>
                </a:solidFill>
                <a:latin typeface="Lato"/>
                <a:ea typeface="Lato"/>
                <a:cs typeface="Lato"/>
                <a:sym typeface="Lato"/>
                <a:hlinkClick r:id="rId3"/>
              </a:rPr>
              <a:t> Tesla Mishap </a:t>
            </a:r>
            <a:r>
              <a:rPr lang="en" sz="1400">
                <a:solidFill>
                  <a:srgbClr val="13D31E"/>
                </a:solidFill>
                <a:latin typeface="Lato"/>
                <a:ea typeface="Lato"/>
                <a:cs typeface="Lato"/>
                <a:sym typeface="Lato"/>
              </a:rPr>
              <a:t>article.</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Summarize the article.</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What is the ethical issue discussed in the article?</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Reflect on other related ethical issues (3-4 sentences)</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In this situation, who do you believe should be held liable?</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b="1">
                <a:solidFill>
                  <a:srgbClr val="13D31E"/>
                </a:solidFill>
                <a:latin typeface="Lato"/>
                <a:ea typeface="Lato"/>
                <a:cs typeface="Lato"/>
                <a:sym typeface="Lato"/>
              </a:rPr>
              <a:t>Cite any sources</a:t>
            </a:r>
            <a:r>
              <a:rPr lang="en" sz="1400">
                <a:solidFill>
                  <a:srgbClr val="13D31E"/>
                </a:solidFill>
                <a:latin typeface="Lato"/>
                <a:ea typeface="Lato"/>
                <a:cs typeface="Lato"/>
                <a:sym typeface="Lato"/>
              </a:rPr>
              <a:t> as per instructions in step 1.c of page 2.</a:t>
            </a:r>
            <a:endParaRPr sz="1400">
              <a:solidFill>
                <a:srgbClr val="13D31E"/>
              </a:solidFill>
              <a:latin typeface="Lato"/>
              <a:ea typeface="Lato"/>
              <a:cs typeface="Lato"/>
              <a:sym typeface="Lato"/>
            </a:endParaRPr>
          </a:p>
        </p:txBody>
      </p:sp>
    </p:spTree>
    <p:extLst>
      <p:ext uri="{BB962C8B-B14F-4D97-AF65-F5344CB8AC3E}">
        <p14:creationId xmlns:p14="http://schemas.microsoft.com/office/powerpoint/2010/main" val="647677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910b6af5a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910b6af5a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rgbClr val="13D31E"/>
                </a:solidFill>
                <a:latin typeface="Lato"/>
                <a:ea typeface="Lato"/>
                <a:cs typeface="Lato"/>
                <a:sym typeface="Lato"/>
              </a:rPr>
              <a:t>Complete </a:t>
            </a:r>
            <a:r>
              <a:rPr lang="en" sz="1400">
                <a:solidFill>
                  <a:srgbClr val="13D31E"/>
                </a:solidFill>
                <a:latin typeface="Lato"/>
                <a:ea typeface="Lato"/>
                <a:cs typeface="Lato"/>
                <a:sym typeface="Lato"/>
              </a:rPr>
              <a:t>the table above using </a:t>
            </a:r>
            <a:r>
              <a:rPr lang="en" sz="1400" u="sng">
                <a:solidFill>
                  <a:schemeClr val="hlink"/>
                </a:solidFill>
                <a:latin typeface="Lato"/>
                <a:ea typeface="Lato"/>
                <a:cs typeface="Lato"/>
                <a:sym typeface="Lato"/>
                <a:hlinkClick r:id="rId3"/>
              </a:rPr>
              <a:t>Six Levels of Autonomous Driving</a:t>
            </a:r>
            <a:r>
              <a:rPr lang="en" sz="1400">
                <a:solidFill>
                  <a:srgbClr val="13D31E"/>
                </a:solidFill>
                <a:latin typeface="Lato"/>
                <a:ea typeface="Lato"/>
                <a:cs typeface="Lato"/>
                <a:sym typeface="Lato"/>
              </a:rPr>
              <a:t> article: </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In your own words, describe each level of autonomy</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In your opinion, who is liable in the event of an accident?</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b="1">
                <a:solidFill>
                  <a:srgbClr val="13D31E"/>
                </a:solidFill>
                <a:latin typeface="Lato"/>
                <a:ea typeface="Lato"/>
                <a:cs typeface="Lato"/>
                <a:sym typeface="Lato"/>
              </a:rPr>
              <a:t>Cite the sources</a:t>
            </a:r>
            <a:r>
              <a:rPr lang="en" sz="1400">
                <a:solidFill>
                  <a:srgbClr val="13D31E"/>
                </a:solidFill>
                <a:latin typeface="Lato"/>
                <a:ea typeface="Lato"/>
                <a:cs typeface="Lato"/>
                <a:sym typeface="Lato"/>
              </a:rPr>
              <a:t> as per instructions in step 1.c of page 2.</a:t>
            </a:r>
            <a:endParaRPr sz="1400">
              <a:solidFill>
                <a:srgbClr val="13D31E"/>
              </a:solidFill>
              <a:latin typeface="Lato"/>
              <a:ea typeface="Lato"/>
              <a:cs typeface="Lato"/>
              <a:sym typeface="Lato"/>
            </a:endParaRPr>
          </a:p>
          <a:p>
            <a:pPr marL="0" lvl="0" indent="0" algn="l" rtl="0">
              <a:spcBef>
                <a:spcPts val="0"/>
              </a:spcBef>
              <a:spcAft>
                <a:spcPts val="0"/>
              </a:spcAft>
              <a:buNone/>
            </a:pPr>
            <a:endParaRPr sz="1400">
              <a:solidFill>
                <a:srgbClr val="13D31E"/>
              </a:solidFill>
              <a:latin typeface="Lato"/>
              <a:ea typeface="Lato"/>
              <a:cs typeface="Lato"/>
              <a:sym typeface="Lato"/>
            </a:endParaRPr>
          </a:p>
          <a:p>
            <a:pPr marL="0" lvl="0" indent="0" algn="l" rtl="0">
              <a:spcBef>
                <a:spcPts val="0"/>
              </a:spcBef>
              <a:spcAft>
                <a:spcPts val="0"/>
              </a:spcAft>
              <a:buNone/>
            </a:pPr>
            <a:r>
              <a:rPr lang="en" sz="1400">
                <a:solidFill>
                  <a:srgbClr val="13D31E"/>
                </a:solidFill>
                <a:latin typeface="Lato"/>
                <a:ea typeface="Lato"/>
                <a:cs typeface="Lato"/>
                <a:sym typeface="Lato"/>
              </a:rPr>
              <a:t>*Note: it is okay to use smaller font if your content doesn’t fit. </a:t>
            </a:r>
            <a:endParaRPr sz="1400">
              <a:solidFill>
                <a:srgbClr val="13D31E"/>
              </a:solidFill>
              <a:latin typeface="Lato"/>
              <a:ea typeface="Lato"/>
              <a:cs typeface="Lato"/>
              <a:sym typeface="Lato"/>
            </a:endParaRPr>
          </a:p>
        </p:txBody>
      </p:sp>
    </p:spTree>
    <p:extLst>
      <p:ext uri="{BB962C8B-B14F-4D97-AF65-F5344CB8AC3E}">
        <p14:creationId xmlns:p14="http://schemas.microsoft.com/office/powerpoint/2010/main" val="1741745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e232c53a6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1e232c53a6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rgbClr val="13D31E"/>
                </a:solidFill>
                <a:latin typeface="Lato"/>
                <a:ea typeface="Lato"/>
                <a:cs typeface="Lato"/>
                <a:sym typeface="Lato"/>
              </a:rPr>
              <a:t>Using your bibliography tool of choice, </a:t>
            </a:r>
            <a:r>
              <a:rPr lang="en" sz="1400" b="1">
                <a:solidFill>
                  <a:srgbClr val="13D31E"/>
                </a:solidFill>
                <a:latin typeface="Lato"/>
                <a:ea typeface="Lato"/>
                <a:cs typeface="Lato"/>
                <a:sym typeface="Lato"/>
              </a:rPr>
              <a:t>add a bibliography for this project.</a:t>
            </a:r>
            <a:endParaRPr sz="1400">
              <a:solidFill>
                <a:srgbClr val="13D31E"/>
              </a:solidFill>
              <a:latin typeface="Lato"/>
              <a:ea typeface="Lato"/>
              <a:cs typeface="Lato"/>
              <a:sym typeface="Lato"/>
            </a:endParaRPr>
          </a:p>
          <a:p>
            <a:pPr marL="0" lvl="0" indent="0" algn="l" rtl="0">
              <a:spcBef>
                <a:spcPts val="0"/>
              </a:spcBef>
              <a:spcAft>
                <a:spcPts val="0"/>
              </a:spcAft>
              <a:buNone/>
            </a:pPr>
            <a:r>
              <a:rPr lang="en" sz="1400">
                <a:solidFill>
                  <a:srgbClr val="13D31E"/>
                </a:solidFill>
                <a:latin typeface="Lato"/>
                <a:ea typeface="Lato"/>
                <a:cs typeface="Lato"/>
                <a:sym typeface="Lato"/>
              </a:rPr>
              <a:t>Each entry should include these items:</a:t>
            </a:r>
            <a:endParaRPr sz="14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Author name</a:t>
            </a:r>
            <a:endParaRPr sz="12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Title of the article</a:t>
            </a:r>
            <a:endParaRPr sz="12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Publisher</a:t>
            </a:r>
            <a:endParaRPr sz="12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Publish date</a:t>
            </a:r>
            <a:endParaRPr sz="12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URL</a:t>
            </a:r>
            <a:endParaRPr sz="1400">
              <a:solidFill>
                <a:srgbClr val="13D31E"/>
              </a:solidFill>
              <a:latin typeface="Lato"/>
              <a:ea typeface="Lato"/>
              <a:cs typeface="Lato"/>
              <a:sym typeface="Lato"/>
            </a:endParaRPr>
          </a:p>
        </p:txBody>
      </p:sp>
    </p:spTree>
    <p:extLst>
      <p:ext uri="{BB962C8B-B14F-4D97-AF65-F5344CB8AC3E}">
        <p14:creationId xmlns:p14="http://schemas.microsoft.com/office/powerpoint/2010/main" val="3272813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303300" y="411575"/>
            <a:ext cx="8520600" cy="639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a:endParaRPr/>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hyperlink" Target="https://autoweek.com/article/autonomous-cars/five-levels-driving-autonomy-autoweek-explains"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hyperlink" Target="https://www.teslarati.com/tesla-enhance-autopilot-vs-full-self-driving-difference/" TargetMode="External"/><Relationship Id="rId4" Type="http://schemas.openxmlformats.org/officeDocument/2006/relationships/hyperlink" Target="https://www.wired.com/story/feds-tesla-autopilot-partly-blame-2018-cras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3"/>
          <p:cNvSpPr txBox="1"/>
          <p:nvPr/>
        </p:nvSpPr>
        <p:spPr>
          <a:xfrm>
            <a:off x="1768925" y="0"/>
            <a:ext cx="7374900" cy="6072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Lato"/>
                <a:ea typeface="Lato"/>
                <a:cs typeface="Lato"/>
                <a:sym typeface="Lato"/>
              </a:rPr>
              <a:t>Disposable Workers: Accountability</a:t>
            </a:r>
            <a:endParaRPr sz="3000" b="1">
              <a:solidFill>
                <a:schemeClr val="lt1"/>
              </a:solidFill>
              <a:latin typeface="Lato"/>
              <a:ea typeface="Lato"/>
              <a:cs typeface="Lato"/>
              <a:sym typeface="Lato"/>
            </a:endParaRPr>
          </a:p>
        </p:txBody>
      </p:sp>
      <p:graphicFrame>
        <p:nvGraphicFramePr>
          <p:cNvPr id="73" name="Google Shape;73;p13"/>
          <p:cNvGraphicFramePr/>
          <p:nvPr>
            <p:extLst>
              <p:ext uri="{D42A27DB-BD31-4B8C-83A1-F6EECF244321}">
                <p14:modId xmlns:p14="http://schemas.microsoft.com/office/powerpoint/2010/main" val="1968195450"/>
              </p:ext>
            </p:extLst>
          </p:nvPr>
        </p:nvGraphicFramePr>
        <p:xfrm>
          <a:off x="0" y="607200"/>
          <a:ext cx="9157400" cy="4538600"/>
        </p:xfrm>
        <a:graphic>
          <a:graphicData uri="http://schemas.openxmlformats.org/drawingml/2006/table">
            <a:tbl>
              <a:tblPr>
                <a:noFill/>
                <a:tableStyleId>{5FBE923F-B754-47D2-82E9-ABE419F8C0C5}</a:tableStyleId>
              </a:tblPr>
              <a:tblGrid>
                <a:gridCol w="4578700"/>
                <a:gridCol w="4578700"/>
              </a:tblGrid>
              <a:tr h="2269300">
                <a:tc>
                  <a:txBody>
                    <a:bodyPr/>
                    <a:lstStyle/>
                    <a:p>
                      <a:pPr marL="0" lvl="0" indent="0" algn="l" rtl="0">
                        <a:spcBef>
                          <a:spcPts val="0"/>
                        </a:spcBef>
                        <a:spcAft>
                          <a:spcPts val="0"/>
                        </a:spcAft>
                        <a:buNone/>
                      </a:pPr>
                      <a:r>
                        <a:rPr lang="en" dirty="0"/>
                        <a:t>Government:</a:t>
                      </a:r>
                      <a:endParaRPr dirty="0"/>
                    </a:p>
                    <a:p>
                      <a:pPr marL="0" lvl="0" indent="0" algn="l" rtl="0">
                        <a:spcBef>
                          <a:spcPts val="0"/>
                        </a:spcBef>
                        <a:spcAft>
                          <a:spcPts val="0"/>
                        </a:spcAft>
                        <a:buNone/>
                      </a:pPr>
                      <a:r>
                        <a:rPr lang="en-US" dirty="0" smtClean="0"/>
                        <a:t>The government should ensure to protect worker rights in terms of replacement by automation. </a:t>
                      </a:r>
                    </a:p>
                    <a:p>
                      <a:pPr marL="0" lvl="0" indent="0" algn="l" rtl="0">
                        <a:spcBef>
                          <a:spcPts val="0"/>
                        </a:spcBef>
                        <a:spcAft>
                          <a:spcPts val="0"/>
                        </a:spcAft>
                        <a:buNone/>
                      </a:pPr>
                      <a:r>
                        <a:rPr lang="en-US" dirty="0" smtClean="0"/>
                        <a:t>Automation should occur at a regulated level giving the workers time and knowledge to conform to the new requirements</a:t>
                      </a:r>
                      <a:endParaRPr dirty="0"/>
                    </a:p>
                  </a:txBody>
                  <a:tcPr marL="91425" marR="91425" marT="91425" marB="91425"/>
                </a:tc>
                <a:tc>
                  <a:txBody>
                    <a:bodyPr/>
                    <a:lstStyle/>
                    <a:p>
                      <a:pPr marL="0" lvl="0" indent="0" algn="l" rtl="0">
                        <a:spcBef>
                          <a:spcPts val="0"/>
                        </a:spcBef>
                        <a:spcAft>
                          <a:spcPts val="0"/>
                        </a:spcAft>
                        <a:buNone/>
                      </a:pPr>
                      <a:r>
                        <a:rPr lang="en" dirty="0"/>
                        <a:t>Company</a:t>
                      </a:r>
                      <a:r>
                        <a:rPr lang="en" dirty="0" smtClean="0"/>
                        <a:t>:</a:t>
                      </a:r>
                    </a:p>
                    <a:p>
                      <a:pPr marL="0" lvl="0" indent="0" algn="l" rtl="0">
                        <a:spcBef>
                          <a:spcPts val="0"/>
                        </a:spcBef>
                        <a:spcAft>
                          <a:spcPts val="0"/>
                        </a:spcAft>
                        <a:buNone/>
                      </a:pPr>
                      <a:r>
                        <a:rPr lang="en-US" dirty="0" smtClean="0"/>
                        <a:t>T</a:t>
                      </a:r>
                      <a:r>
                        <a:rPr lang="en" dirty="0" smtClean="0"/>
                        <a:t>he companies are to strive to assimilate as many of</a:t>
                      </a:r>
                      <a:r>
                        <a:rPr lang="en" baseline="0" dirty="0" smtClean="0"/>
                        <a:t> the old work force as possible.</a:t>
                      </a:r>
                      <a:endParaRPr dirty="0"/>
                    </a:p>
                  </a:txBody>
                  <a:tcPr marL="91425" marR="91425" marT="91425" marB="91425"/>
                </a:tc>
              </a:tr>
              <a:tr h="2269300">
                <a:tc>
                  <a:txBody>
                    <a:bodyPr/>
                    <a:lstStyle/>
                    <a:p>
                      <a:pPr marL="0" lvl="0" indent="0" algn="l" rtl="0">
                        <a:spcBef>
                          <a:spcPts val="0"/>
                        </a:spcBef>
                        <a:spcAft>
                          <a:spcPts val="0"/>
                        </a:spcAft>
                        <a:buNone/>
                      </a:pPr>
                      <a:r>
                        <a:rPr lang="en" dirty="0"/>
                        <a:t>Workers</a:t>
                      </a:r>
                      <a:r>
                        <a:rPr lang="en" dirty="0" smtClean="0"/>
                        <a:t>:</a:t>
                      </a:r>
                    </a:p>
                    <a:p>
                      <a:pPr marL="0" lvl="0" indent="0" algn="l" rtl="0">
                        <a:spcBef>
                          <a:spcPts val="0"/>
                        </a:spcBef>
                        <a:spcAft>
                          <a:spcPts val="0"/>
                        </a:spcAft>
                        <a:buNone/>
                      </a:pPr>
                      <a:r>
                        <a:rPr lang="en-US" dirty="0" smtClean="0"/>
                        <a:t>I</a:t>
                      </a:r>
                      <a:r>
                        <a:rPr lang="en" dirty="0" smtClean="0"/>
                        <a:t>n their part they should improve their skills to fit into</a:t>
                      </a:r>
                      <a:r>
                        <a:rPr lang="en" baseline="0" dirty="0" smtClean="0"/>
                        <a:t> the ever changing world</a:t>
                      </a:r>
                    </a:p>
                    <a:p>
                      <a:pPr marL="0" lvl="0" indent="0" algn="l" rtl="0">
                        <a:spcBef>
                          <a:spcPts val="0"/>
                        </a:spcBef>
                        <a:spcAft>
                          <a:spcPts val="0"/>
                        </a:spcAft>
                        <a:buNone/>
                      </a:pPr>
                      <a:r>
                        <a:rPr lang="en-US" baseline="0" dirty="0" smtClean="0"/>
                        <a:t>T</a:t>
                      </a:r>
                      <a:r>
                        <a:rPr lang="en" baseline="0" dirty="0" smtClean="0"/>
                        <a:t>hey cannot avoid automation hence they should flow with it.</a:t>
                      </a:r>
                      <a:endParaRPr dirty="0"/>
                    </a:p>
                  </a:txBody>
                  <a:tcPr marL="91425" marR="91425" marT="91425" marB="91425"/>
                </a:tc>
                <a:tc>
                  <a:txBody>
                    <a:bodyPr/>
                    <a:lstStyle/>
                    <a:p>
                      <a:pPr marL="0" lvl="0" indent="0" algn="l" rtl="0">
                        <a:spcBef>
                          <a:spcPts val="0"/>
                        </a:spcBef>
                        <a:spcAft>
                          <a:spcPts val="0"/>
                        </a:spcAft>
                        <a:buNone/>
                      </a:pPr>
                      <a:r>
                        <a:rPr lang="en" dirty="0"/>
                        <a:t>Technologist</a:t>
                      </a:r>
                      <a:r>
                        <a:rPr lang="en" dirty="0" smtClean="0"/>
                        <a:t>:</a:t>
                      </a:r>
                    </a:p>
                    <a:p>
                      <a:pPr marL="0" lvl="0" indent="0" algn="l" rtl="0">
                        <a:spcBef>
                          <a:spcPts val="0"/>
                        </a:spcBef>
                        <a:spcAft>
                          <a:spcPts val="0"/>
                        </a:spcAft>
                        <a:buNone/>
                      </a:pPr>
                      <a:r>
                        <a:rPr lang="en-US" dirty="0" smtClean="0"/>
                        <a:t>T</a:t>
                      </a:r>
                      <a:r>
                        <a:rPr lang="en" dirty="0" smtClean="0"/>
                        <a:t>echnologists neeed come up with systems that are more of a hybrid system that would assimilate the old</a:t>
                      </a:r>
                      <a:r>
                        <a:rPr lang="en" baseline="0" dirty="0" smtClean="0"/>
                        <a:t> work force</a:t>
                      </a:r>
                      <a:endParaRPr dirty="0"/>
                    </a:p>
                  </a:txBody>
                  <a:tcPr marL="91425" marR="91425" marT="91425" marB="91425"/>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4"/>
          <p:cNvSpPr txBox="1"/>
          <p:nvPr/>
        </p:nvSpPr>
        <p:spPr>
          <a:xfrm>
            <a:off x="1768925" y="0"/>
            <a:ext cx="7374900" cy="6072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dirty="0">
                <a:solidFill>
                  <a:schemeClr val="lt1"/>
                </a:solidFill>
                <a:latin typeface="Times New Roman" panose="02020603050405020304" pitchFamily="18" charset="0"/>
                <a:ea typeface="Lato"/>
                <a:cs typeface="Times New Roman" panose="02020603050405020304" pitchFamily="18" charset="0"/>
                <a:sym typeface="Lato"/>
              </a:rPr>
              <a:t>Disposable</a:t>
            </a:r>
            <a:r>
              <a:rPr lang="en" sz="3000" b="1" dirty="0">
                <a:solidFill>
                  <a:schemeClr val="lt1"/>
                </a:solidFill>
                <a:latin typeface="Lato"/>
                <a:ea typeface="Lato"/>
                <a:cs typeface="Lato"/>
                <a:sym typeface="Lato"/>
              </a:rPr>
              <a:t> Workers: Accountability</a:t>
            </a:r>
            <a:endParaRPr sz="3000" b="1" dirty="0">
              <a:solidFill>
                <a:schemeClr val="lt1"/>
              </a:solidFill>
              <a:latin typeface="Lato"/>
              <a:ea typeface="Lato"/>
              <a:cs typeface="Lato"/>
              <a:sym typeface="Lato"/>
            </a:endParaRPr>
          </a:p>
        </p:txBody>
      </p:sp>
      <p:sp>
        <p:nvSpPr>
          <p:cNvPr id="3" name="Rectangle 2"/>
          <p:cNvSpPr/>
          <p:nvPr/>
        </p:nvSpPr>
        <p:spPr>
          <a:xfrm>
            <a:off x="0" y="607200"/>
            <a:ext cx="9023055" cy="4164217"/>
          </a:xfrm>
          <a:prstGeom prst="rect">
            <a:avLst/>
          </a:prstGeom>
        </p:spPr>
        <p:txBody>
          <a:bodyPr wrap="square">
            <a:spAutoFit/>
          </a:bodyPr>
          <a:lstStyle/>
          <a:p>
            <a:pPr marL="171450" indent="-171450">
              <a:lnSpc>
                <a:spcPct val="107000"/>
              </a:lnSpc>
              <a:spcAft>
                <a:spcPts val="800"/>
              </a:spcAft>
              <a:buFont typeface="Arial" panose="020B0604020202020204" pitchFamily="34" charset="0"/>
              <a:buChar char="•"/>
            </a:pPr>
            <a:r>
              <a:rPr lang="en-US" sz="1200" dirty="0">
                <a:latin typeface="Times New Roman" panose="02020603050405020304" pitchFamily="18" charset="0"/>
                <a:ea typeface="Calibri" panose="020F0502020204030204" pitchFamily="34" charset="0"/>
                <a:cs typeface="Times New Roman" panose="02020603050405020304" pitchFamily="18" charset="0"/>
              </a:rPr>
              <a:t>Disposable workers are the individuals who lose work in case a service is automated. These individuals and their skills are deemed irrelevant in the automation process. It is apparent that machines do their work faster and more efficiently than they did. </a:t>
            </a:r>
          </a:p>
          <a:p>
            <a:pPr marL="171450" indent="-171450">
              <a:lnSpc>
                <a:spcPct val="107000"/>
              </a:lnSpc>
              <a:spcAft>
                <a:spcPts val="800"/>
              </a:spcAft>
              <a:buFont typeface="Arial" panose="020B0604020202020204" pitchFamily="34" charset="0"/>
              <a:buChar char="•"/>
            </a:pPr>
            <a:r>
              <a:rPr lang="en-US" sz="1200" dirty="0">
                <a:latin typeface="Times New Roman" panose="02020603050405020304" pitchFamily="18" charset="0"/>
                <a:ea typeface="Calibri" panose="020F0502020204030204" pitchFamily="34" charset="0"/>
                <a:cs typeface="Times New Roman" panose="02020603050405020304" pitchFamily="18" charset="0"/>
              </a:rPr>
              <a:t>The accountability of such actions cannot be put on any one department or person.</a:t>
            </a:r>
          </a:p>
          <a:p>
            <a:pPr marL="171450" indent="-171450">
              <a:lnSpc>
                <a:spcPct val="107000"/>
              </a:lnSpc>
              <a:spcAft>
                <a:spcPts val="800"/>
              </a:spcAft>
              <a:buFont typeface="Arial" panose="020B0604020202020204" pitchFamily="34" charset="0"/>
              <a:buChar char="•"/>
            </a:pPr>
            <a:r>
              <a:rPr lang="en-US" sz="1200" dirty="0">
                <a:latin typeface="Times New Roman" panose="02020603050405020304" pitchFamily="18" charset="0"/>
                <a:ea typeface="Calibri" panose="020F0502020204030204" pitchFamily="34" charset="0"/>
                <a:cs typeface="Times New Roman" panose="02020603050405020304" pitchFamily="18" charset="0"/>
              </a:rPr>
              <a:t>Automation is the future and no one can stop its growth.</a:t>
            </a:r>
          </a:p>
          <a:p>
            <a:pPr marL="171450" indent="-171450">
              <a:lnSpc>
                <a:spcPct val="107000"/>
              </a:lnSpc>
              <a:spcAft>
                <a:spcPts val="800"/>
              </a:spcAft>
              <a:buFont typeface="Arial" panose="020B0604020202020204" pitchFamily="34" charset="0"/>
              <a:buChar char="•"/>
            </a:pPr>
            <a:r>
              <a:rPr lang="en-US" sz="1200" dirty="0">
                <a:latin typeface="Times New Roman" panose="02020603050405020304" pitchFamily="18" charset="0"/>
                <a:ea typeface="Calibri" panose="020F0502020204030204" pitchFamily="34" charset="0"/>
                <a:cs typeface="Times New Roman" panose="02020603050405020304" pitchFamily="18" charset="0"/>
              </a:rPr>
              <a:t>Instead blue collar job individuals should strive to keep up with the ever changing job environment. Learning the new requirements is part of retaining the old work force.</a:t>
            </a:r>
          </a:p>
          <a:p>
            <a:pPr marL="171450" indent="-171450">
              <a:lnSpc>
                <a:spcPct val="107000"/>
              </a:lnSpc>
              <a:spcAft>
                <a:spcPts val="800"/>
              </a:spcAft>
              <a:buFont typeface="Arial" panose="020B0604020202020204" pitchFamily="34" charset="0"/>
              <a:buChar char="•"/>
            </a:pPr>
            <a:r>
              <a:rPr lang="en-US" sz="1200" dirty="0">
                <a:latin typeface="Times New Roman" panose="02020603050405020304" pitchFamily="18" charset="0"/>
                <a:ea typeface="Calibri" panose="020F0502020204030204" pitchFamily="34" charset="0"/>
                <a:cs typeface="Times New Roman" panose="02020603050405020304" pitchFamily="18" charset="0"/>
              </a:rPr>
              <a:t>It is therefore every involved party’s responsibility to ensure automation is smoothly infused without hurting the already in place workforce. Such accountability will ensure minimal damage when it comes to automation of vehicles by Tesla.</a:t>
            </a:r>
          </a:p>
          <a:p>
            <a:pPr marL="171450" indent="-171450">
              <a:lnSpc>
                <a:spcPct val="107000"/>
              </a:lnSpc>
              <a:spcAft>
                <a:spcPts val="800"/>
              </a:spcAft>
              <a:buFont typeface="Arial" panose="020B0604020202020204" pitchFamily="34" charset="0"/>
              <a:buChar char="•"/>
            </a:pPr>
            <a:r>
              <a:rPr lang="en-US" sz="1200" dirty="0">
                <a:latin typeface="Times New Roman" panose="02020603050405020304" pitchFamily="18" charset="0"/>
                <a:ea typeface="Calibri" panose="020F0502020204030204" pitchFamily="34" charset="0"/>
                <a:cs typeface="Times New Roman" panose="02020603050405020304" pitchFamily="18" charset="0"/>
              </a:rPr>
              <a:t>If they cannot conform themselves, they will be accountable for their own loss of jobs. Accountability in terms of conformity would secure the workers a new job in place of the old blue collar physical one.</a:t>
            </a:r>
          </a:p>
          <a:p>
            <a:pPr marL="171450" indent="-171450">
              <a:lnSpc>
                <a:spcPct val="107000"/>
              </a:lnSpc>
              <a:spcAft>
                <a:spcPts val="800"/>
              </a:spcAft>
              <a:buFont typeface="Arial" panose="020B0604020202020204" pitchFamily="34" charset="0"/>
              <a:buChar char="•"/>
            </a:pPr>
            <a:r>
              <a:rPr lang="en-US" sz="1200" dirty="0">
                <a:latin typeface="Times New Roman" panose="02020603050405020304" pitchFamily="18" charset="0"/>
                <a:ea typeface="Calibri" panose="020F0502020204030204" pitchFamily="34" charset="0"/>
                <a:cs typeface="Times New Roman" panose="02020603050405020304" pitchFamily="18" charset="0"/>
              </a:rPr>
              <a:t>After all even machines need operation and if one cannot drive a car, then they can operate the machine that does the driving.</a:t>
            </a:r>
          </a:p>
          <a:p>
            <a:pPr marL="171450" indent="-171450">
              <a:lnSpc>
                <a:spcPct val="107000"/>
              </a:lnSpc>
              <a:spcAft>
                <a:spcPts val="800"/>
              </a:spcAft>
              <a:buFont typeface="Arial" panose="020B0604020202020204" pitchFamily="34" charset="0"/>
              <a:buChar char="•"/>
            </a:pPr>
            <a:r>
              <a:rPr lang="en-US" sz="1200" dirty="0">
                <a:latin typeface="Times New Roman" panose="02020603050405020304" pitchFamily="18" charset="0"/>
                <a:ea typeface="Calibri" panose="020F0502020204030204" pitchFamily="34" charset="0"/>
                <a:cs typeface="Times New Roman" panose="02020603050405020304" pitchFamily="18" charset="0"/>
              </a:rPr>
              <a:t>Automated car companies should also offer the affected a chance to assimilate into the new job criteria. Offering teaching of the new automated systems ensures the workers do not lose their jobs but instead gain a new one.</a:t>
            </a:r>
          </a:p>
          <a:p>
            <a:pPr marL="171450" indent="-171450">
              <a:lnSpc>
                <a:spcPct val="107000"/>
              </a:lnSpc>
              <a:spcAft>
                <a:spcPts val="800"/>
              </a:spcAft>
              <a:buFont typeface="Arial" panose="020B0604020202020204" pitchFamily="34" charset="0"/>
              <a:buChar char="•"/>
            </a:pPr>
            <a:r>
              <a:rPr lang="en-US" sz="1200" dirty="0">
                <a:latin typeface="Times New Roman" panose="02020603050405020304" pitchFamily="18" charset="0"/>
                <a:ea typeface="Calibri" panose="020F0502020204030204" pitchFamily="34" charset="0"/>
                <a:cs typeface="Times New Roman" panose="02020603050405020304" pitchFamily="18" charset="0"/>
              </a:rPr>
              <a:t>Concluding, no worker should be called disposable but instead differently able. Finding the right work for their ability becomes the next logical step. </a:t>
            </a:r>
          </a:p>
          <a:p>
            <a:pPr>
              <a:lnSpc>
                <a:spcPct val="107000"/>
              </a:lnSpc>
              <a:spcAft>
                <a:spcPts val="800"/>
              </a:spcAft>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txBox="1"/>
          <p:nvPr/>
        </p:nvSpPr>
        <p:spPr>
          <a:xfrm>
            <a:off x="3328725" y="0"/>
            <a:ext cx="5806200" cy="10539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dirty="0">
                <a:solidFill>
                  <a:schemeClr val="lt1"/>
                </a:solidFill>
                <a:latin typeface="Lato"/>
                <a:ea typeface="Lato"/>
                <a:cs typeface="Lato"/>
                <a:sym typeface="Lato"/>
              </a:rPr>
              <a:t>Worker Rights and Automation: </a:t>
            </a:r>
            <a:endParaRPr sz="3000" b="1" dirty="0">
              <a:solidFill>
                <a:schemeClr val="lt1"/>
              </a:solidFill>
              <a:latin typeface="Lato"/>
              <a:ea typeface="Lato"/>
              <a:cs typeface="Lato"/>
              <a:sym typeface="Lato"/>
            </a:endParaRPr>
          </a:p>
        </p:txBody>
      </p:sp>
      <p:sp>
        <p:nvSpPr>
          <p:cNvPr id="90" name="Google Shape;90;p16"/>
          <p:cNvSpPr txBox="1"/>
          <p:nvPr/>
        </p:nvSpPr>
        <p:spPr>
          <a:xfrm>
            <a:off x="-9075" y="1176246"/>
            <a:ext cx="9144000" cy="4572000"/>
          </a:xfrm>
          <a:prstGeom prst="rect">
            <a:avLst/>
          </a:prstGeom>
          <a:noFill/>
          <a:ln>
            <a:noFill/>
          </a:ln>
        </p:spPr>
        <p:txBody>
          <a:bodyPr spcFirstLastPara="1" wrap="square" lIns="91425" tIns="91425" rIns="91425" bIns="91425" anchor="t" anchorCtr="0">
            <a:noAutofit/>
          </a:bodyPr>
          <a:lstStyle/>
          <a:p>
            <a:pPr marL="285750" lvl="0" indent="-285750">
              <a:buFont typeface="Arial" panose="020B0604020202020204" pitchFamily="34" charset="0"/>
              <a:buChar char="•"/>
            </a:pPr>
            <a:r>
              <a:rPr lang="en-US" dirty="0" smtClean="0"/>
              <a:t>The </a:t>
            </a:r>
            <a:r>
              <a:rPr lang="en-US" dirty="0"/>
              <a:t>automation of vehicles leads to various questions in terms of worker rights. Vehicle automation leads to loss of thousands of blue collar jobs that require minimal complexities. By 2025, 12 million jobs will be replaced by automation.</a:t>
            </a:r>
          </a:p>
          <a:p>
            <a:pPr marL="285750" lvl="0" indent="-285750">
              <a:buFont typeface="Arial" panose="020B0604020202020204" pitchFamily="34" charset="0"/>
              <a:buChar char="•"/>
            </a:pPr>
            <a:r>
              <a:rPr lang="en-US" dirty="0" smtClean="0"/>
              <a:t>A </a:t>
            </a:r>
            <a:r>
              <a:rPr lang="en-US" dirty="0"/>
              <a:t>study confirms that every year of workers in the IT department t lose their jobs annually to automation. This department invests majorly in the USA with the idea of automating work tasks increasing </a:t>
            </a:r>
            <a:r>
              <a:rPr lang="en-US" dirty="0" smtClean="0"/>
              <a:t>daily. Highly </a:t>
            </a:r>
            <a:r>
              <a:rPr lang="en-US" dirty="0"/>
              <a:t>repetitive jobs are those to get easy replacement by automation since they are easily duplicable. . Some jobs will be created including, monitoring the vehicles, data entry and data analysis.</a:t>
            </a:r>
          </a:p>
          <a:p>
            <a:pPr marL="285750" lvl="0" indent="-285750">
              <a:buFont typeface="Arial" panose="020B0604020202020204" pitchFamily="34" charset="0"/>
              <a:buChar char="•"/>
            </a:pPr>
            <a:r>
              <a:rPr lang="en-US" dirty="0" smtClean="0"/>
              <a:t>A </a:t>
            </a:r>
            <a:r>
              <a:rPr lang="en-US" dirty="0"/>
              <a:t>good example is Tesla’s automation of fire departments. The California based manufacturing facility has an automation that requires the least interaction with humans. After failing to reach the target goals, automation was merged with humans to achieve this. </a:t>
            </a:r>
          </a:p>
          <a:p>
            <a:pPr marL="285750" lvl="0" indent="-285750">
              <a:buFont typeface="Arial" panose="020B0604020202020204" pitchFamily="34" charset="0"/>
              <a:buChar char="•"/>
            </a:pPr>
            <a:r>
              <a:rPr lang="en-US" dirty="0" smtClean="0"/>
              <a:t>This </a:t>
            </a:r>
            <a:r>
              <a:rPr lang="en-US" dirty="0"/>
              <a:t>example shows how human rights get violated as they lose jobs to automation. Any advance in technology should advance the humans involved yet automation cuts some of these jobs.</a:t>
            </a:r>
          </a:p>
          <a:p>
            <a:pPr marL="285750" lvl="0" indent="-285750">
              <a:buFont typeface="Arial" panose="020B0604020202020204" pitchFamily="34" charset="0"/>
              <a:buChar char="•"/>
            </a:pPr>
            <a:r>
              <a:rPr lang="en-US" dirty="0" smtClean="0"/>
              <a:t>Tesla </a:t>
            </a:r>
            <a:r>
              <a:rPr lang="en-US" dirty="0"/>
              <a:t>in intending to automate should ensure the workers affected by the situation are well compensated and do not suffer as a result of automation. </a:t>
            </a:r>
          </a:p>
          <a:p>
            <a:pPr marL="285750" lvl="0" indent="-285750">
              <a:buFont typeface="Arial" panose="020B0604020202020204" pitchFamily="34" charset="0"/>
              <a:buChar char="•"/>
            </a:pPr>
            <a:r>
              <a:rPr lang="en-US" dirty="0" smtClean="0"/>
              <a:t>The </a:t>
            </a:r>
            <a:r>
              <a:rPr lang="en-US" dirty="0"/>
              <a:t>law is not clear of how and at what level automation should affect workers and their rights. Looking at this error in the department should be the governments concern. Automation if unchecked will affect the working community more and more. Regulations should be put into place to regulate this act.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7"/>
          <p:cNvSpPr txBox="1"/>
          <p:nvPr/>
        </p:nvSpPr>
        <p:spPr>
          <a:xfrm>
            <a:off x="2834100" y="0"/>
            <a:ext cx="6309900" cy="6072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dirty="0">
                <a:solidFill>
                  <a:schemeClr val="lt1"/>
                </a:solidFill>
                <a:latin typeface="Lato"/>
                <a:ea typeface="Lato"/>
                <a:cs typeface="Lato"/>
                <a:sym typeface="Lato"/>
              </a:rPr>
              <a:t>Who is Liable? Tesla </a:t>
            </a:r>
            <a:r>
              <a:rPr lang="en" sz="3000" b="1" dirty="0" smtClean="0">
                <a:solidFill>
                  <a:schemeClr val="lt1"/>
                </a:solidFill>
                <a:latin typeface="Lato"/>
                <a:ea typeface="Lato"/>
                <a:cs typeface="Lato"/>
                <a:sym typeface="Lato"/>
              </a:rPr>
              <a:t>Mishap</a:t>
            </a:r>
            <a:endParaRPr sz="3000" b="1" dirty="0">
              <a:solidFill>
                <a:schemeClr val="lt1"/>
              </a:solidFill>
              <a:latin typeface="Lato"/>
              <a:ea typeface="Lato"/>
              <a:cs typeface="Lato"/>
              <a:sym typeface="Lato"/>
            </a:endParaRPr>
          </a:p>
        </p:txBody>
      </p:sp>
      <p:sp>
        <p:nvSpPr>
          <p:cNvPr id="96" name="Google Shape;96;p17"/>
          <p:cNvSpPr txBox="1"/>
          <p:nvPr/>
        </p:nvSpPr>
        <p:spPr>
          <a:xfrm>
            <a:off x="-45350" y="607200"/>
            <a:ext cx="9144000" cy="4572000"/>
          </a:xfrm>
          <a:prstGeom prst="rect">
            <a:avLst/>
          </a:prstGeom>
          <a:noFill/>
          <a:ln>
            <a:noFill/>
          </a:ln>
        </p:spPr>
        <p:txBody>
          <a:bodyPr spcFirstLastPara="1" wrap="square" lIns="91425" tIns="91425" rIns="91425" bIns="91425" anchor="t" anchorCtr="0">
            <a:noAutofit/>
          </a:bodyPr>
          <a:lstStyle/>
          <a:p>
            <a:pPr lvl="0"/>
            <a:r>
              <a:rPr lang="en-US" dirty="0" smtClean="0"/>
              <a:t>With the </a:t>
            </a:r>
            <a:r>
              <a:rPr lang="en-US" dirty="0"/>
              <a:t>current levels of automation, if a car is at level two or below, the driver is to be responsible if it crashes. Anything below level three is the human driver who is supposed to be doing part of the driving. (Bryant Walker Smith, Assistant Law Professor, University of South Carolina</a:t>
            </a:r>
            <a:r>
              <a:rPr lang="en-US" dirty="0" smtClean="0"/>
              <a:t>)</a:t>
            </a:r>
          </a:p>
          <a:p>
            <a:pPr lvl="0"/>
            <a:endParaRPr lang="en-US" dirty="0"/>
          </a:p>
          <a:p>
            <a:pPr lvl="0"/>
            <a:r>
              <a:rPr lang="en-US" dirty="0" smtClean="0"/>
              <a:t>From </a:t>
            </a:r>
            <a:r>
              <a:rPr lang="en-US" dirty="0"/>
              <a:t>Smith's recent report on automated driving and product liability, multiple parties can be involved in liability, and they can end up suing each other. Massive crashes are initiated by human error. Many crashes that involve driver-assisted cars are stimulated by other vehicles</a:t>
            </a:r>
            <a:r>
              <a:rPr lang="en-US" dirty="0" smtClean="0"/>
              <a:t>.</a:t>
            </a:r>
          </a:p>
          <a:p>
            <a:pPr lvl="0"/>
            <a:endParaRPr lang="en-US" dirty="0"/>
          </a:p>
          <a:p>
            <a:pPr lvl="0"/>
            <a:r>
              <a:rPr lang="en-US" dirty="0" smtClean="0"/>
              <a:t>Tesla's </a:t>
            </a:r>
            <a:r>
              <a:rPr lang="en-US" dirty="0"/>
              <a:t>driver had reversed the autopilot about fourteen minutes before the crash. The driver had not keenly steered for the final thirteen minutes. This driver was not attentive, and over-relying on the autopilot were the likely causes of the crash. The car notified the driver for fourteen minutes to apply pressure to the steering wheel four times, but he did not apply pressure in the nearly four minutes before the crash</a:t>
            </a:r>
            <a:r>
              <a:rPr lang="en-US" dirty="0" smtClean="0"/>
              <a:t>.</a:t>
            </a:r>
          </a:p>
          <a:p>
            <a:pPr lvl="0"/>
            <a:endParaRPr lang="en-US" dirty="0"/>
          </a:p>
          <a:p>
            <a:pPr lvl="0"/>
            <a:r>
              <a:rPr lang="en-US" dirty="0" smtClean="0"/>
              <a:t>The </a:t>
            </a:r>
            <a:r>
              <a:rPr lang="en-US" dirty="0"/>
              <a:t>driver only learned how to use the autopilot but was not keen enough to read the user's manual before the drive. The manual consists of all instructions about the use of the car, like exactly where and when to use the autopilot. From this, the drivers need to take into consideration that autopilot is not a self-driving technology as it needs driver's attention even with a "smooth sailing" road.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p:nvPr/>
        </p:nvSpPr>
        <p:spPr>
          <a:xfrm>
            <a:off x="2113650" y="0"/>
            <a:ext cx="7030500" cy="6072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Lato"/>
                <a:ea typeface="Lato"/>
                <a:cs typeface="Lato"/>
                <a:sym typeface="Lato"/>
              </a:rPr>
              <a:t>Levels of Automation: Self Driving Car</a:t>
            </a:r>
            <a:endParaRPr sz="3000" b="1">
              <a:solidFill>
                <a:schemeClr val="lt1"/>
              </a:solidFill>
              <a:latin typeface="Lato"/>
              <a:ea typeface="Lato"/>
              <a:cs typeface="Lato"/>
              <a:sym typeface="Lato"/>
            </a:endParaRPr>
          </a:p>
        </p:txBody>
      </p:sp>
      <p:graphicFrame>
        <p:nvGraphicFramePr>
          <p:cNvPr id="102" name="Google Shape;102;p18"/>
          <p:cNvGraphicFramePr/>
          <p:nvPr>
            <p:extLst>
              <p:ext uri="{D42A27DB-BD31-4B8C-83A1-F6EECF244321}">
                <p14:modId xmlns:p14="http://schemas.microsoft.com/office/powerpoint/2010/main" val="2325091609"/>
              </p:ext>
            </p:extLst>
          </p:nvPr>
        </p:nvGraphicFramePr>
        <p:xfrm>
          <a:off x="0" y="581400"/>
          <a:ext cx="9135525" cy="4541025"/>
        </p:xfrm>
        <a:graphic>
          <a:graphicData uri="http://schemas.openxmlformats.org/drawingml/2006/table">
            <a:tbl>
              <a:tblPr>
                <a:noFill/>
                <a:tableStyleId>{5FBE923F-B754-47D2-82E9-ABE419F8C0C5}</a:tableStyleId>
              </a:tblPr>
              <a:tblGrid>
                <a:gridCol w="632875"/>
                <a:gridCol w="6420025"/>
                <a:gridCol w="2082625"/>
              </a:tblGrid>
              <a:tr h="633375">
                <a:tc>
                  <a:txBody>
                    <a:bodyPr/>
                    <a:lstStyle/>
                    <a:p>
                      <a:pPr marL="0" lvl="0" indent="0" algn="ctr" rtl="0">
                        <a:spcBef>
                          <a:spcPts val="0"/>
                        </a:spcBef>
                        <a:spcAft>
                          <a:spcPts val="0"/>
                        </a:spcAft>
                        <a:buNone/>
                      </a:pPr>
                      <a:r>
                        <a:rPr lang="en" dirty="0"/>
                        <a:t>Level</a:t>
                      </a:r>
                      <a:endParaRPr dirty="0"/>
                    </a:p>
                  </a:txBody>
                  <a:tcPr marL="91425" marR="91425" marT="91425" marB="91425"/>
                </a:tc>
                <a:tc>
                  <a:txBody>
                    <a:bodyPr/>
                    <a:lstStyle/>
                    <a:p>
                      <a:pPr marL="0" lvl="0" indent="0" algn="ctr" rtl="0">
                        <a:spcBef>
                          <a:spcPts val="0"/>
                        </a:spcBef>
                        <a:spcAft>
                          <a:spcPts val="0"/>
                        </a:spcAft>
                        <a:buNone/>
                      </a:pPr>
                      <a:r>
                        <a:rPr lang="en"/>
                        <a:t>Description</a:t>
                      </a:r>
                      <a:endParaRPr/>
                    </a:p>
                  </a:txBody>
                  <a:tcPr marL="91425" marR="91425" marT="91425" marB="91425"/>
                </a:tc>
                <a:tc>
                  <a:txBody>
                    <a:bodyPr/>
                    <a:lstStyle/>
                    <a:p>
                      <a:pPr marL="0" lvl="0" indent="0" algn="ctr" rtl="0">
                        <a:spcBef>
                          <a:spcPts val="0"/>
                        </a:spcBef>
                        <a:spcAft>
                          <a:spcPts val="0"/>
                        </a:spcAft>
                        <a:buNone/>
                      </a:pPr>
                      <a:r>
                        <a:rPr lang="en"/>
                        <a:t>Who’s to Blame?</a:t>
                      </a:r>
                      <a:endParaRPr/>
                    </a:p>
                    <a:p>
                      <a:pPr marL="0" lvl="0" indent="0" algn="ctr" rtl="0">
                        <a:spcBef>
                          <a:spcPts val="0"/>
                        </a:spcBef>
                        <a:spcAft>
                          <a:spcPts val="0"/>
                        </a:spcAft>
                        <a:buNone/>
                      </a:pPr>
                      <a:endParaRPr/>
                    </a:p>
                  </a:txBody>
                  <a:tcPr marL="91425" marR="91425" marT="91425" marB="91425"/>
                </a:tc>
              </a:tr>
              <a:tr h="651275">
                <a:tc>
                  <a:txBody>
                    <a:bodyPr/>
                    <a:lstStyle/>
                    <a:p>
                      <a:pPr marL="0" lvl="0" indent="0" algn="ctr" rtl="0">
                        <a:spcBef>
                          <a:spcPts val="0"/>
                        </a:spcBef>
                        <a:spcAft>
                          <a:spcPts val="0"/>
                        </a:spcAft>
                        <a:buNone/>
                      </a:pPr>
                      <a:r>
                        <a:rPr lang="en"/>
                        <a:t>0</a:t>
                      </a:r>
                      <a:endParaRPr/>
                    </a:p>
                    <a:p>
                      <a:pPr marL="0" lvl="0" indent="0" algn="l" rtl="0">
                        <a:spcBef>
                          <a:spcPts val="0"/>
                        </a:spcBef>
                        <a:spcAft>
                          <a:spcPts val="0"/>
                        </a:spcAft>
                        <a:buNone/>
                      </a:pPr>
                      <a:endParaRPr/>
                    </a:p>
                  </a:txBody>
                  <a:tcPr marL="91425" marR="91425" marT="91425" marB="91425"/>
                </a:tc>
                <a:tc>
                  <a:txBody>
                    <a:bodyPr/>
                    <a:lstStyle/>
                    <a:p>
                      <a:r>
                        <a:rPr lang="en-US" sz="1000" b="0" i="0" u="none" strike="noStrike" cap="none" dirty="0" smtClean="0">
                          <a:solidFill>
                            <a:srgbClr val="000000"/>
                          </a:solidFill>
                          <a:effectLst/>
                          <a:latin typeface="Arial"/>
                          <a:ea typeface="Arial"/>
                          <a:cs typeface="Arial"/>
                          <a:sym typeface="Arial"/>
                        </a:rPr>
                        <a:t>No Automation : This represents where the majority of cars are today. The human driver handles all driving aspects like steering, braking, and also determines when to take turns, change lanes, and use turn signals. In other words, this driver is in charge of all aspects of dynamic driving tasks and controls the car.</a:t>
                      </a:r>
                    </a:p>
                  </a:txBody>
                  <a:tcPr marL="91425" marR="91425" marT="91425" marB="91425"/>
                </a:tc>
                <a:tc>
                  <a:txBody>
                    <a:bodyPr/>
                    <a:lstStyle/>
                    <a:p>
                      <a:pPr marL="0" lvl="0" indent="0" algn="l" rtl="0">
                        <a:spcBef>
                          <a:spcPts val="0"/>
                        </a:spcBef>
                        <a:spcAft>
                          <a:spcPts val="0"/>
                        </a:spcAft>
                        <a:buNone/>
                      </a:pPr>
                      <a:r>
                        <a:rPr lang="en-US" dirty="0" smtClean="0"/>
                        <a:t>The driver</a:t>
                      </a:r>
                      <a:endParaRPr dirty="0"/>
                    </a:p>
                  </a:txBody>
                  <a:tcPr marL="91425" marR="91425" marT="91425" marB="91425"/>
                </a:tc>
              </a:tr>
              <a:tr h="651275">
                <a:tc>
                  <a:txBody>
                    <a:bodyPr/>
                    <a:lstStyle/>
                    <a:p>
                      <a:pPr marL="0" lvl="0" indent="0" algn="ctr" rtl="0">
                        <a:spcBef>
                          <a:spcPts val="0"/>
                        </a:spcBef>
                        <a:spcAft>
                          <a:spcPts val="0"/>
                        </a:spcAft>
                        <a:buNone/>
                      </a:pPr>
                      <a:r>
                        <a:rPr lang="en"/>
                        <a:t>1</a:t>
                      </a:r>
                      <a:endParaRPr/>
                    </a:p>
                  </a:txBody>
                  <a:tcPr marL="91425" marR="91425" marT="91425" marB="91425"/>
                </a:tc>
                <a:tc>
                  <a:txBody>
                    <a:bodyPr/>
                    <a:lstStyle/>
                    <a:p>
                      <a:r>
                        <a:rPr lang="en-US" sz="1000" b="0" i="0" u="none" strike="noStrike" cap="none" dirty="0" smtClean="0">
                          <a:solidFill>
                            <a:srgbClr val="000000"/>
                          </a:solidFill>
                          <a:effectLst/>
                          <a:latin typeface="Arial"/>
                          <a:ea typeface="Arial"/>
                          <a:cs typeface="Arial"/>
                          <a:sym typeface="Arial"/>
                        </a:rPr>
                        <a:t>Driver Assistance : Vehicles in this level are equipped with slight automation systems. The human driver (in the car) essentially cannot only help with controls like steering, acceleration, and deceleration by using the information of the environment around the vehicle but is also responsible for the rest of the operations.</a:t>
                      </a:r>
                    </a:p>
                  </a:txBody>
                  <a:tcPr marL="91425" marR="91425" marT="91425" marB="91425"/>
                </a:tc>
                <a:tc>
                  <a:txBody>
                    <a:bodyPr/>
                    <a:lstStyle/>
                    <a:p>
                      <a:pPr marL="0" lvl="0" indent="0" algn="l" rtl="0">
                        <a:spcBef>
                          <a:spcPts val="0"/>
                        </a:spcBef>
                        <a:spcAft>
                          <a:spcPts val="0"/>
                        </a:spcAft>
                        <a:buNone/>
                      </a:pPr>
                      <a:r>
                        <a:rPr lang="en-US" dirty="0" smtClean="0"/>
                        <a:t>Both the driver and the automated system</a:t>
                      </a:r>
                      <a:endParaRPr dirty="0"/>
                    </a:p>
                  </a:txBody>
                  <a:tcPr marL="91425" marR="91425" marT="91425" marB="91425"/>
                </a:tc>
              </a:tr>
              <a:tr h="651275">
                <a:tc>
                  <a:txBody>
                    <a:bodyPr/>
                    <a:lstStyle/>
                    <a:p>
                      <a:pPr marL="0" lvl="0" indent="0" algn="ctr" rtl="0">
                        <a:spcBef>
                          <a:spcPts val="0"/>
                        </a:spcBef>
                        <a:spcAft>
                          <a:spcPts val="0"/>
                        </a:spcAft>
                        <a:buNone/>
                      </a:pPr>
                      <a:r>
                        <a:rPr lang="en"/>
                        <a:t>2</a:t>
                      </a:r>
                      <a:endParaRPr/>
                    </a:p>
                  </a:txBody>
                  <a:tcPr marL="91425" marR="91425" marT="91425" marB="91425"/>
                </a:tc>
                <a:tc>
                  <a:txBody>
                    <a:bodyPr/>
                    <a:lstStyle/>
                    <a:p>
                      <a:r>
                        <a:rPr lang="en-US" sz="1000" b="0" i="0" u="none" strike="noStrike" cap="none" dirty="0" smtClean="0">
                          <a:solidFill>
                            <a:srgbClr val="000000"/>
                          </a:solidFill>
                          <a:effectLst/>
                          <a:latin typeface="Arial"/>
                          <a:ea typeface="Arial"/>
                          <a:cs typeface="Arial"/>
                          <a:sym typeface="Arial"/>
                        </a:rPr>
                        <a:t>Partial Automation : The automation system in the car takes over the steering, accelerating, and decelerating. The human driver can perform all other functions like monitoring the traffic, taking turns, changing lanes, etc.</a:t>
                      </a:r>
                      <a:endParaRPr sz="1000" dirty="0"/>
                    </a:p>
                  </a:txBody>
                  <a:tcPr marL="91425" marR="91425" marT="91425" marB="914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smtClean="0"/>
                        <a:t>Both the driver and the automated system</a:t>
                      </a:r>
                    </a:p>
                  </a:txBody>
                  <a:tcPr marL="91425" marR="91425" marT="91425" marB="91425"/>
                </a:tc>
              </a:tr>
              <a:tr h="651275">
                <a:tc>
                  <a:txBody>
                    <a:bodyPr/>
                    <a:lstStyle/>
                    <a:p>
                      <a:pPr marL="0" lvl="0" indent="0" algn="ctr" rtl="0">
                        <a:spcBef>
                          <a:spcPts val="0"/>
                        </a:spcBef>
                        <a:spcAft>
                          <a:spcPts val="0"/>
                        </a:spcAft>
                        <a:buNone/>
                      </a:pPr>
                      <a:r>
                        <a:rPr lang="en"/>
                        <a:t>3</a:t>
                      </a:r>
                      <a:endParaRPr/>
                    </a:p>
                  </a:txBody>
                  <a:tcPr marL="91425" marR="91425" marT="91425" marB="91425"/>
                </a:tc>
                <a:tc>
                  <a:txBody>
                    <a:bodyPr/>
                    <a:lstStyle/>
                    <a:p>
                      <a:r>
                        <a:rPr lang="en-US" sz="1000" b="0" i="0" u="none" strike="noStrike" cap="none" dirty="0" smtClean="0">
                          <a:solidFill>
                            <a:srgbClr val="000000"/>
                          </a:solidFill>
                          <a:effectLst/>
                          <a:latin typeface="Arial"/>
                          <a:ea typeface="Arial"/>
                          <a:cs typeface="Arial"/>
                          <a:sym typeface="Arial"/>
                        </a:rPr>
                        <a:t>Conditional Automation : The automated system takes over the steering, accelerating, and decelerating and road monitoring. The system then makes a decision based on that monitoring like overtaking. The human driver, however, intervenes to requests and can take over all these driving tasks.</a:t>
                      </a:r>
                    </a:p>
                  </a:txBody>
                  <a:tcPr marL="91425" marR="91425" marT="91425" marB="91425"/>
                </a:tc>
                <a:tc>
                  <a:txBody>
                    <a:bodyPr/>
                    <a:lstStyle/>
                    <a:p>
                      <a:pPr marL="0" lvl="0" indent="0" algn="l" rtl="0">
                        <a:spcBef>
                          <a:spcPts val="0"/>
                        </a:spcBef>
                        <a:spcAft>
                          <a:spcPts val="0"/>
                        </a:spcAft>
                        <a:buNone/>
                      </a:pPr>
                      <a:r>
                        <a:rPr lang="en-US" dirty="0" smtClean="0"/>
                        <a:t>Mostly the automated system.</a:t>
                      </a:r>
                      <a:endParaRPr dirty="0"/>
                    </a:p>
                  </a:txBody>
                  <a:tcPr marL="91425" marR="91425" marT="91425" marB="91425"/>
                </a:tc>
              </a:tr>
              <a:tr h="651275">
                <a:tc>
                  <a:txBody>
                    <a:bodyPr/>
                    <a:lstStyle/>
                    <a:p>
                      <a:pPr marL="0" lvl="0" indent="0" algn="ctr" rtl="0">
                        <a:spcBef>
                          <a:spcPts val="0"/>
                        </a:spcBef>
                        <a:spcAft>
                          <a:spcPts val="0"/>
                        </a:spcAft>
                        <a:buNone/>
                      </a:pPr>
                      <a:r>
                        <a:rPr lang="en"/>
                        <a:t>4</a:t>
                      </a:r>
                      <a:endParaRPr/>
                    </a:p>
                  </a:txBody>
                  <a:tcPr marL="91425" marR="91425" marT="91425" marB="91425"/>
                </a:tc>
                <a:tc>
                  <a:txBody>
                    <a:bodyPr/>
                    <a:lstStyle/>
                    <a:p>
                      <a:r>
                        <a:rPr lang="en-US" sz="1000" b="0" i="0" u="none" strike="noStrike" cap="none" dirty="0" smtClean="0">
                          <a:solidFill>
                            <a:srgbClr val="000000"/>
                          </a:solidFill>
                          <a:effectLst/>
                          <a:latin typeface="Arial"/>
                          <a:ea typeface="Arial"/>
                          <a:cs typeface="Arial"/>
                          <a:sym typeface="Arial"/>
                        </a:rPr>
                        <a:t>High Automation : In this level, the system is in control of all driving tasks. This is because there is high automation. The driver can intervene when requested, but the system can still handle the tasks if the driver does not help.</a:t>
                      </a:r>
                    </a:p>
                  </a:txBody>
                  <a:tcPr marL="91425" marR="91425" marT="91425" marB="91425"/>
                </a:tc>
                <a:tc>
                  <a:txBody>
                    <a:bodyPr/>
                    <a:lstStyle/>
                    <a:p>
                      <a:pPr marL="0" lvl="0" indent="0" algn="l" rtl="0">
                        <a:spcBef>
                          <a:spcPts val="0"/>
                        </a:spcBef>
                        <a:spcAft>
                          <a:spcPts val="0"/>
                        </a:spcAft>
                        <a:buNone/>
                      </a:pPr>
                      <a:r>
                        <a:rPr lang="en-US" dirty="0" smtClean="0"/>
                        <a:t>The automated system</a:t>
                      </a:r>
                      <a:endParaRPr dirty="0"/>
                    </a:p>
                  </a:txBody>
                  <a:tcPr marL="91425" marR="91425" marT="91425" marB="91425"/>
                </a:tc>
              </a:tr>
              <a:tr h="651275">
                <a:tc>
                  <a:txBody>
                    <a:bodyPr/>
                    <a:lstStyle/>
                    <a:p>
                      <a:pPr marL="0" lvl="0" indent="0" algn="ctr" rtl="0">
                        <a:spcBef>
                          <a:spcPts val="0"/>
                        </a:spcBef>
                        <a:spcAft>
                          <a:spcPts val="0"/>
                        </a:spcAft>
                        <a:buNone/>
                      </a:pPr>
                      <a:r>
                        <a:rPr lang="en"/>
                        <a:t>5</a:t>
                      </a:r>
                      <a:endParaRPr/>
                    </a:p>
                  </a:txBody>
                  <a:tcPr marL="91425" marR="91425" marT="91425" marB="91425"/>
                </a:tc>
                <a:tc>
                  <a:txBody>
                    <a:bodyPr/>
                    <a:lstStyle/>
                    <a:p>
                      <a:r>
                        <a:rPr lang="en-US" sz="1000" b="0" i="0" u="none" strike="noStrike" cap="none" dirty="0" smtClean="0">
                          <a:solidFill>
                            <a:srgbClr val="000000"/>
                          </a:solidFill>
                          <a:effectLst/>
                          <a:latin typeface="Arial"/>
                          <a:ea typeface="Arial"/>
                          <a:cs typeface="Arial"/>
                          <a:sym typeface="Arial"/>
                        </a:rPr>
                        <a:t>Full Automation : At this level, self-driving cars feature full automation. All environmental conditions are controlled independently. The automated system is in full control, which means these cars do not need brake pedals, steering wheels, gas for drivers to control.</a:t>
                      </a:r>
                    </a:p>
                  </a:txBody>
                  <a:tcPr marL="91425" marR="91425" marT="91425" marB="91425"/>
                </a:tc>
                <a:tc>
                  <a:txBody>
                    <a:bodyPr/>
                    <a:lstStyle/>
                    <a:p>
                      <a:pPr marL="0" lvl="0" indent="0" algn="l" rtl="0">
                        <a:spcBef>
                          <a:spcPts val="0"/>
                        </a:spcBef>
                        <a:spcAft>
                          <a:spcPts val="0"/>
                        </a:spcAft>
                        <a:buNone/>
                      </a:pPr>
                      <a:r>
                        <a:rPr lang="en-US" dirty="0" smtClean="0"/>
                        <a:t>Producers of the automated system</a:t>
                      </a:r>
                      <a:endParaRPr dirty="0"/>
                    </a:p>
                  </a:txBody>
                  <a:tcPr marL="91425" marR="91425" marT="91425" marB="91425"/>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txBox="1"/>
          <p:nvPr/>
        </p:nvSpPr>
        <p:spPr>
          <a:xfrm>
            <a:off x="3605950" y="0"/>
            <a:ext cx="5538000" cy="6072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dirty="0" smtClean="0">
                <a:solidFill>
                  <a:schemeClr val="lt1"/>
                </a:solidFill>
                <a:latin typeface="Lato"/>
                <a:ea typeface="Lato"/>
                <a:cs typeface="Lato"/>
                <a:sym typeface="Lato"/>
              </a:rPr>
              <a:t>Bibliography</a:t>
            </a:r>
            <a:endParaRPr sz="3000" b="1" dirty="0">
              <a:solidFill>
                <a:schemeClr val="lt1"/>
              </a:solidFill>
              <a:latin typeface="Lato"/>
              <a:ea typeface="Lato"/>
              <a:cs typeface="Lato"/>
              <a:sym typeface="Lato"/>
            </a:endParaRPr>
          </a:p>
        </p:txBody>
      </p:sp>
      <p:sp>
        <p:nvSpPr>
          <p:cNvPr id="108" name="Google Shape;108;p19"/>
          <p:cNvSpPr txBox="1"/>
          <p:nvPr/>
        </p:nvSpPr>
        <p:spPr>
          <a:xfrm>
            <a:off x="142875" y="607200"/>
            <a:ext cx="8734800" cy="4536300"/>
          </a:xfrm>
          <a:prstGeom prst="rect">
            <a:avLst/>
          </a:prstGeom>
          <a:noFill/>
          <a:ln>
            <a:noFill/>
          </a:ln>
        </p:spPr>
        <p:txBody>
          <a:bodyPr spcFirstLastPara="1" wrap="square" lIns="91425" tIns="91425" rIns="91425" bIns="91425" anchor="t" anchorCtr="0">
            <a:noAutofit/>
          </a:bodyPr>
          <a:lstStyle/>
          <a:p>
            <a:pPr lvl="0"/>
            <a:r>
              <a:rPr lang="en-US" dirty="0">
                <a:solidFill>
                  <a:srgbClr val="333333"/>
                </a:solidFill>
                <a:latin typeface="Times New Roman" panose="02020603050405020304" pitchFamily="18" charset="0"/>
              </a:rPr>
              <a:t>Kiel, E., &amp; Witte, S. (2016). Industrial production and automation. </a:t>
            </a:r>
            <a:r>
              <a:rPr lang="en-US" i="1" dirty="0">
                <a:solidFill>
                  <a:srgbClr val="333333"/>
                </a:solidFill>
                <a:latin typeface="Times New Roman" panose="02020603050405020304" pitchFamily="18" charset="0"/>
              </a:rPr>
              <a:t>Drive Solutions</a:t>
            </a:r>
            <a:r>
              <a:rPr lang="en-US" dirty="0">
                <a:solidFill>
                  <a:srgbClr val="333333"/>
                </a:solidFill>
                <a:latin typeface="Times New Roman" panose="02020603050405020304" pitchFamily="18" charset="0"/>
              </a:rPr>
              <a:t>, 7–73. </a:t>
            </a:r>
            <a:r>
              <a:rPr lang="en-US" dirty="0" err="1">
                <a:solidFill>
                  <a:srgbClr val="333333"/>
                </a:solidFill>
                <a:latin typeface="Times New Roman" panose="02020603050405020304" pitchFamily="18" charset="0"/>
              </a:rPr>
              <a:t>doi</a:t>
            </a:r>
            <a:r>
              <a:rPr lang="en-US" dirty="0">
                <a:solidFill>
                  <a:srgbClr val="333333"/>
                </a:solidFill>
                <a:latin typeface="Times New Roman" panose="02020603050405020304" pitchFamily="18" charset="0"/>
              </a:rPr>
              <a:t>: </a:t>
            </a:r>
            <a:r>
              <a:rPr lang="en-US" dirty="0" smtClean="0">
                <a:solidFill>
                  <a:srgbClr val="333333"/>
                </a:solidFill>
                <a:latin typeface="Times New Roman" panose="02020603050405020304" pitchFamily="18" charset="0"/>
              </a:rPr>
              <a:t>10.1007/978-3-540-	76705-3_2</a:t>
            </a:r>
          </a:p>
          <a:p>
            <a:pPr lvl="0"/>
            <a:endParaRPr lang="en-US" dirty="0">
              <a:latin typeface="Lato"/>
              <a:sym typeface="Lato"/>
            </a:endParaRPr>
          </a:p>
          <a:p>
            <a:pPr lvl="0"/>
            <a:r>
              <a:rPr lang="en-US" dirty="0" err="1" smtClean="0">
                <a:latin typeface="Lato"/>
                <a:ea typeface="Lato"/>
                <a:cs typeface="Lato"/>
                <a:sym typeface="Lato"/>
              </a:rPr>
              <a:t>Lingeman</a:t>
            </a:r>
            <a:r>
              <a:rPr lang="en-US" dirty="0">
                <a:latin typeface="Lato"/>
                <a:ea typeface="Lato"/>
                <a:cs typeface="Lato"/>
                <a:sym typeface="Lato"/>
              </a:rPr>
              <a:t>, J. (2017, September 25). The 6 levels of autonomous driving: </a:t>
            </a:r>
            <a:r>
              <a:rPr lang="en-US" i="1" dirty="0" err="1">
                <a:latin typeface="Lato"/>
                <a:ea typeface="Lato"/>
                <a:cs typeface="Lato"/>
                <a:sym typeface="Lato"/>
              </a:rPr>
              <a:t>Autoweek</a:t>
            </a:r>
            <a:r>
              <a:rPr lang="en-US" i="1" dirty="0">
                <a:latin typeface="Lato"/>
                <a:ea typeface="Lato"/>
                <a:cs typeface="Lato"/>
                <a:sym typeface="Lato"/>
              </a:rPr>
              <a:t> Explains</a:t>
            </a:r>
            <a:r>
              <a:rPr lang="en-US" dirty="0">
                <a:latin typeface="Lato"/>
                <a:ea typeface="Lato"/>
                <a:cs typeface="Lato"/>
                <a:sym typeface="Lato"/>
              </a:rPr>
              <a:t>. Retrieved from </a:t>
            </a:r>
            <a:r>
              <a:rPr lang="en-US" dirty="0" smtClean="0">
                <a:latin typeface="Lato"/>
                <a:ea typeface="Lato"/>
                <a:cs typeface="Lato"/>
                <a:sym typeface="Lato"/>
              </a:rPr>
              <a:t>	</a:t>
            </a:r>
            <a:r>
              <a:rPr lang="en-US" dirty="0" smtClean="0">
                <a:latin typeface="Lato"/>
                <a:ea typeface="Lato"/>
                <a:cs typeface="Lato"/>
                <a:sym typeface="Lato"/>
                <a:hlinkClick r:id="rId3"/>
              </a:rPr>
              <a:t>https</a:t>
            </a:r>
            <a:r>
              <a:rPr lang="en-US" dirty="0">
                <a:latin typeface="Lato"/>
                <a:ea typeface="Lato"/>
                <a:cs typeface="Lato"/>
                <a:sym typeface="Lato"/>
                <a:hlinkClick r:id="rId3"/>
              </a:rPr>
              <a:t>://autoweek.com/article/autonomous-cars/five-levels-driving-autonomy-autoweek-explains</a:t>
            </a:r>
            <a:r>
              <a:rPr lang="en-US" dirty="0" smtClean="0">
                <a:latin typeface="Lato"/>
                <a:ea typeface="Lato"/>
                <a:cs typeface="Lato"/>
                <a:sym typeface="Lato"/>
              </a:rPr>
              <a:t>.</a:t>
            </a:r>
          </a:p>
          <a:p>
            <a:pPr lvl="0"/>
            <a:endParaRPr lang="en-US" dirty="0" smtClean="0">
              <a:latin typeface="Lato"/>
              <a:ea typeface="Lato"/>
              <a:cs typeface="Lato"/>
              <a:sym typeface="Lato"/>
            </a:endParaRPr>
          </a:p>
          <a:p>
            <a:pPr lvl="0"/>
            <a:r>
              <a:rPr lang="en-US" dirty="0"/>
              <a:t>Marshall, A. (2019, September 4). </a:t>
            </a:r>
            <a:r>
              <a:rPr lang="en-US" i="1" dirty="0"/>
              <a:t>Feds Say Tesla Autopilot Is Partly to Blame for a 2018 Crash</a:t>
            </a:r>
            <a:r>
              <a:rPr lang="en-US" dirty="0"/>
              <a:t>. Retrieved </a:t>
            </a:r>
            <a:r>
              <a:rPr lang="en-US" dirty="0" smtClean="0"/>
              <a:t>	from </a:t>
            </a:r>
            <a:r>
              <a:rPr lang="en-US" dirty="0">
                <a:hlinkClick r:id="rId4"/>
              </a:rPr>
              <a:t>https://www.wired.com/story/feds-tesla-autopilot-partly-blame-2018-crash</a:t>
            </a:r>
            <a:r>
              <a:rPr lang="en-US" dirty="0" smtClean="0">
                <a:hlinkClick r:id="rId4"/>
              </a:rPr>
              <a:t>/</a:t>
            </a:r>
            <a:r>
              <a:rPr lang="en-US" dirty="0" smtClean="0"/>
              <a:t>.</a:t>
            </a:r>
          </a:p>
          <a:p>
            <a:pPr lvl="0"/>
            <a:endParaRPr lang="en-US" dirty="0">
              <a:latin typeface="Lato"/>
              <a:ea typeface="Lato"/>
              <a:cs typeface="Lato"/>
              <a:sym typeface="Lato"/>
            </a:endParaRPr>
          </a:p>
          <a:p>
            <a:pPr lvl="0"/>
            <a:r>
              <a:rPr lang="en-US" dirty="0">
                <a:solidFill>
                  <a:srgbClr val="333333"/>
                </a:solidFill>
                <a:latin typeface="Times New Roman" panose="02020603050405020304" pitchFamily="18" charset="0"/>
              </a:rPr>
              <a:t>Gene. (2019, March 5). Tesla (Enhanced) Autopilot vs. Full Self-Driving: What's the difference now? Retrieved </a:t>
            </a:r>
            <a:r>
              <a:rPr lang="en-US" dirty="0" smtClean="0">
                <a:solidFill>
                  <a:srgbClr val="333333"/>
                </a:solidFill>
                <a:latin typeface="Times New Roman" panose="02020603050405020304" pitchFamily="18" charset="0"/>
              </a:rPr>
              <a:t>	November </a:t>
            </a:r>
            <a:r>
              <a:rPr lang="en-US" dirty="0">
                <a:solidFill>
                  <a:srgbClr val="333333"/>
                </a:solidFill>
                <a:latin typeface="Times New Roman" panose="02020603050405020304" pitchFamily="18" charset="0"/>
              </a:rPr>
              <a:t>11, 2019, from </a:t>
            </a:r>
            <a:r>
              <a:rPr lang="en-US" dirty="0">
                <a:solidFill>
                  <a:srgbClr val="333333"/>
                </a:solidFill>
                <a:latin typeface="Times New Roman" panose="02020603050405020304" pitchFamily="18" charset="0"/>
                <a:hlinkClick r:id="rId5"/>
              </a:rPr>
              <a:t>https://www.teslarati.com/tesla-enhance-autopilot-vs-full-self-driving-difference</a:t>
            </a:r>
            <a:r>
              <a:rPr lang="en-US" dirty="0" smtClean="0">
                <a:solidFill>
                  <a:srgbClr val="333333"/>
                </a:solidFill>
                <a:latin typeface="Times New Roman" panose="02020603050405020304" pitchFamily="18" charset="0"/>
                <a:hlinkClick r:id="rId5"/>
              </a:rPr>
              <a:t>/</a:t>
            </a:r>
            <a:r>
              <a:rPr lang="en-US" dirty="0" smtClean="0">
                <a:solidFill>
                  <a:srgbClr val="333333"/>
                </a:solidFill>
                <a:latin typeface="Times New Roman" panose="02020603050405020304" pitchFamily="18" charset="0"/>
              </a:rPr>
              <a:t>. </a:t>
            </a:r>
            <a:endParaRPr lang="en-US" dirty="0">
              <a:latin typeface="Lato"/>
              <a:ea typeface="Lato"/>
              <a:cs typeface="Lato"/>
              <a:sym typeface="Lato"/>
            </a:endParaRPr>
          </a:p>
          <a:p>
            <a:pPr lvl="0"/>
            <a:endParaRPr dirty="0">
              <a:latin typeface="Lato"/>
              <a:ea typeface="Lato"/>
              <a:cs typeface="Lato"/>
              <a:sym typeface="Lato"/>
            </a:endParaRPr>
          </a:p>
        </p:txBody>
      </p:sp>
    </p:spTree>
  </p:cSld>
  <p:clrMapOvr>
    <a:masterClrMapping/>
  </p:clrMapOvr>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1579</Words>
  <Application>Microsoft Office PowerPoint</Application>
  <PresentationFormat>On-screen Show (16:9)</PresentationFormat>
  <Paragraphs>97</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Raleway</vt:lpstr>
      <vt:lpstr>Lato</vt:lpstr>
      <vt:lpstr>Times New Roman</vt:lpstr>
      <vt:lpstr>Swiss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Annvel</dc:creator>
  <cp:lastModifiedBy>Ann Kiende</cp:lastModifiedBy>
  <cp:revision>21</cp:revision>
  <dcterms:modified xsi:type="dcterms:W3CDTF">2019-11-11T07:14:04Z</dcterms:modified>
</cp:coreProperties>
</file>