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F3BBE-7A8E-4EEA-BD30-BAE4611ADC5C}" type="datetimeFigureOut">
              <a:rPr lang="en-GB" smtClean="0"/>
              <a:t>01/05/2021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60AE6-5DEB-467D-A0B0-F0D75B43165F}" type="slidenum">
              <a:rPr lang="en-GB" smtClean="0"/>
              <a:t>‹#›</a:t>
            </a:fld>
            <a:endParaRPr lang="en-GB"/>
          </a:p>
        </p:txBody>
      </p:sp>
    </p:spTree>
    <p:extLst>
      <p:ext uri="{BB962C8B-B14F-4D97-AF65-F5344CB8AC3E}">
        <p14:creationId xmlns:p14="http://schemas.microsoft.com/office/powerpoint/2010/main" val="1792078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various microorganisms responsible for causing infections in humans, including bacteria, viruses and fungi. Bacteria exist almost everywhere on the Earth and are essential in world ecosystems. Bacteria lead to bacterial infections in living organisms. The human body has numerous bacteria, approximately more than human cells (Thwaites, 2017). Tetanus is among the bacterial infections that affect humans. The microorganism causing tetanus is </a:t>
            </a:r>
            <a:r>
              <a:rPr lang="en-GB" i="1" dirty="0"/>
              <a:t>Clostridium tetani</a:t>
            </a:r>
            <a:r>
              <a:rPr lang="en-GB" dirty="0"/>
              <a:t>.</a:t>
            </a:r>
          </a:p>
          <a:p>
            <a:endParaRPr lang="en-GB" dirty="0"/>
          </a:p>
        </p:txBody>
      </p:sp>
      <p:sp>
        <p:nvSpPr>
          <p:cNvPr id="4" name="Slide Number Placeholder 3"/>
          <p:cNvSpPr>
            <a:spLocks noGrp="1"/>
          </p:cNvSpPr>
          <p:nvPr>
            <p:ph type="sldNum" sz="quarter" idx="5"/>
          </p:nvPr>
        </p:nvSpPr>
        <p:spPr/>
        <p:txBody>
          <a:bodyPr/>
          <a:lstStyle/>
          <a:p>
            <a:fld id="{DC460AE6-5DEB-467D-A0B0-F0D75B43165F}" type="slidenum">
              <a:rPr lang="en-GB" smtClean="0"/>
              <a:t>2</a:t>
            </a:fld>
            <a:endParaRPr lang="en-GB"/>
          </a:p>
        </p:txBody>
      </p:sp>
    </p:spTree>
    <p:extLst>
      <p:ext uri="{BB962C8B-B14F-4D97-AF65-F5344CB8AC3E}">
        <p14:creationId xmlns:p14="http://schemas.microsoft.com/office/powerpoint/2010/main" val="172450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normal incubation time for tetanus infections is seven to ten days. Ripples and rigorousness manifest tetanus in the jaw, stiffness of the neck muscles, and difficulties in swallowing (</a:t>
            </a:r>
            <a:r>
              <a:rPr lang="en-GB" dirty="0" err="1"/>
              <a:t>Baviskar</a:t>
            </a:r>
            <a:r>
              <a:rPr lang="en-GB" dirty="0"/>
              <a:t> et al., 2021). Some patients experience stiffness in the abdominal muscles and painful body spasms that happen when triggered by light, loud music, or physical touch. Tetanus is also manifested by fever, sweating, raised blood pressure, and speedy heart rate. </a:t>
            </a:r>
          </a:p>
          <a:p>
            <a:endParaRPr lang="en-GB" dirty="0"/>
          </a:p>
        </p:txBody>
      </p:sp>
      <p:sp>
        <p:nvSpPr>
          <p:cNvPr id="4" name="Slide Number Placeholder 3"/>
          <p:cNvSpPr>
            <a:spLocks noGrp="1"/>
          </p:cNvSpPr>
          <p:nvPr>
            <p:ph type="sldNum" sz="quarter" idx="5"/>
          </p:nvPr>
        </p:nvSpPr>
        <p:spPr/>
        <p:txBody>
          <a:bodyPr/>
          <a:lstStyle/>
          <a:p>
            <a:fld id="{DC460AE6-5DEB-467D-A0B0-F0D75B43165F}" type="slidenum">
              <a:rPr lang="en-GB" smtClean="0"/>
              <a:t>3</a:t>
            </a:fld>
            <a:endParaRPr lang="en-GB"/>
          </a:p>
        </p:txBody>
      </p:sp>
    </p:spTree>
    <p:extLst>
      <p:ext uri="{BB962C8B-B14F-4D97-AF65-F5344CB8AC3E}">
        <p14:creationId xmlns:p14="http://schemas.microsoft.com/office/powerpoint/2010/main" val="247162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i="1" dirty="0"/>
              <a:t>Clostridium tetani </a:t>
            </a:r>
            <a:r>
              <a:rPr lang="en-GB" dirty="0"/>
              <a:t>have two developmental stages, </a:t>
            </a:r>
            <a:r>
              <a:rPr lang="en-GB" dirty="0" err="1"/>
              <a:t>sporular</a:t>
            </a:r>
            <a:r>
              <a:rPr lang="en-GB" dirty="0"/>
              <a:t> phase and vegetative phase. The vegetative stage is anaerobic bacterial that is incapable of surviving in open-air exposure and thus survives in the soil till maturity. The </a:t>
            </a:r>
            <a:r>
              <a:rPr lang="en-GB" dirty="0" err="1"/>
              <a:t>sporular</a:t>
            </a:r>
            <a:r>
              <a:rPr lang="en-GB" dirty="0"/>
              <a:t> stage can withstand oxygen and other environmental extremes. The spore of tetanus can survive for more than 40 years in the soils in infectious form. The </a:t>
            </a:r>
            <a:r>
              <a:rPr lang="en-GB" i="1" dirty="0"/>
              <a:t>Clostridium tetani </a:t>
            </a:r>
            <a:r>
              <a:rPr lang="en-GB" dirty="0"/>
              <a:t>are hosted within the human colon when in the human body. Transmission of the spores happens in spores to open wound on the skin and get deeper into the body for oxygen. This is followed by germination and the production of toxins that enter the bloodstream (</a:t>
            </a:r>
            <a:r>
              <a:rPr lang="en-GB" dirty="0" err="1"/>
              <a:t>Baviskar</a:t>
            </a:r>
            <a:r>
              <a:rPr lang="en-GB" dirty="0"/>
              <a:t> et al., 2021). The target place of </a:t>
            </a:r>
            <a:r>
              <a:rPr lang="en-GB" i="1" dirty="0"/>
              <a:t>Clostridium tetani </a:t>
            </a:r>
            <a:r>
              <a:rPr lang="en-GB" dirty="0"/>
              <a:t>is within the central nervous system, where it establishes infection. Besides, </a:t>
            </a:r>
            <a:r>
              <a:rPr lang="en-GB" i="1" dirty="0"/>
              <a:t>Clostridium tetani</a:t>
            </a:r>
            <a:r>
              <a:rPr lang="en-GB" dirty="0"/>
              <a:t> can be transmitted by injecting drug use and street dust humans face during abdominal surgery.  </a:t>
            </a:r>
          </a:p>
          <a:p>
            <a:endParaRPr lang="en-GB" dirty="0"/>
          </a:p>
        </p:txBody>
      </p:sp>
      <p:sp>
        <p:nvSpPr>
          <p:cNvPr id="4" name="Slide Number Placeholder 3"/>
          <p:cNvSpPr>
            <a:spLocks noGrp="1"/>
          </p:cNvSpPr>
          <p:nvPr>
            <p:ph type="sldNum" sz="quarter" idx="5"/>
          </p:nvPr>
        </p:nvSpPr>
        <p:spPr/>
        <p:txBody>
          <a:bodyPr/>
          <a:lstStyle/>
          <a:p>
            <a:fld id="{DC460AE6-5DEB-467D-A0B0-F0D75B43165F}" type="slidenum">
              <a:rPr lang="en-GB" smtClean="0"/>
              <a:t>4</a:t>
            </a:fld>
            <a:endParaRPr lang="en-GB"/>
          </a:p>
        </p:txBody>
      </p:sp>
    </p:spTree>
    <p:extLst>
      <p:ext uri="{BB962C8B-B14F-4D97-AF65-F5344CB8AC3E}">
        <p14:creationId xmlns:p14="http://schemas.microsoft.com/office/powerpoint/2010/main" val="370687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fatality of tetanus ranges from 10-80%, and its prevalence is pronounced among the children and elderly. Tetanus has been almost eradicated in the United States, but immigrants have been exposing American to the infections through sharing infected equipment. The average fatality caused by tetanus is approximately 10% to 30%. The infection is much prevalent in Africa and Asia, where immunization has not been well established. In 2019, England recorded only four cases, and this reduction in infections has been associated with an effective childhood vaccination program (</a:t>
            </a:r>
            <a:r>
              <a:rPr lang="en-GB" dirty="0" err="1"/>
              <a:t>Baviskar</a:t>
            </a:r>
            <a:r>
              <a:rPr lang="en-GB" dirty="0"/>
              <a:t> et al., 2021). Two exotoxins describe the virulence factors of Clostridium tetani, </a:t>
            </a:r>
            <a:r>
              <a:rPr lang="en-GB" dirty="0" err="1"/>
              <a:t>tetanolysin</a:t>
            </a:r>
            <a:r>
              <a:rPr lang="en-GB" dirty="0"/>
              <a:t> and tetanospasmin, encoded by plasmid bone genes. The neurotoxin tetanospasmin is somewhat comparable with toxin botulinum toxin in structure and the manner of action although they affect different part of the target nervous system.</a:t>
            </a:r>
          </a:p>
          <a:p>
            <a:endParaRPr lang="en-GB" dirty="0"/>
          </a:p>
        </p:txBody>
      </p:sp>
      <p:sp>
        <p:nvSpPr>
          <p:cNvPr id="4" name="Slide Number Placeholder 3"/>
          <p:cNvSpPr>
            <a:spLocks noGrp="1"/>
          </p:cNvSpPr>
          <p:nvPr>
            <p:ph type="sldNum" sz="quarter" idx="5"/>
          </p:nvPr>
        </p:nvSpPr>
        <p:spPr/>
        <p:txBody>
          <a:bodyPr/>
          <a:lstStyle/>
          <a:p>
            <a:fld id="{DC460AE6-5DEB-467D-A0B0-F0D75B43165F}" type="slidenum">
              <a:rPr lang="en-GB" smtClean="0"/>
              <a:t>5</a:t>
            </a:fld>
            <a:endParaRPr lang="en-GB"/>
          </a:p>
        </p:txBody>
      </p:sp>
    </p:spTree>
    <p:extLst>
      <p:ext uri="{BB962C8B-B14F-4D97-AF65-F5344CB8AC3E}">
        <p14:creationId xmlns:p14="http://schemas.microsoft.com/office/powerpoint/2010/main" val="133170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Tetanus is getting less pronounced in recent days due to the vaccination offered to children. Vaccination is the primary way of preventing infection. The trusted medication that can be offered for patients with the infection includes antitoxins, sedatives, and antibiotics to fight the infections. The infection can be managed by controlling bleeding to prevent exposure to the pathogen (World Health Organization, 2017). Keeping the wounds cleans by rinsing the wound and cleaning it thoroughly. The wound covering and dressing helps in speeding the healing, nevertheless bandages can preserve the wound clean and prevent the entry of damaging bacteria. Lastly, the surgical tools and the piercing tools should be sterilized to kill the </a:t>
            </a:r>
            <a:r>
              <a:rPr lang="en-GB" i="1" dirty="0"/>
              <a:t>Clostridium tetani.</a:t>
            </a:r>
            <a:endParaRPr lang="en-GB" dirty="0"/>
          </a:p>
          <a:p>
            <a:endParaRPr lang="en-GB" dirty="0"/>
          </a:p>
        </p:txBody>
      </p:sp>
      <p:sp>
        <p:nvSpPr>
          <p:cNvPr id="4" name="Slide Number Placeholder 3"/>
          <p:cNvSpPr>
            <a:spLocks noGrp="1"/>
          </p:cNvSpPr>
          <p:nvPr>
            <p:ph type="sldNum" sz="quarter" idx="5"/>
          </p:nvPr>
        </p:nvSpPr>
        <p:spPr/>
        <p:txBody>
          <a:bodyPr/>
          <a:lstStyle/>
          <a:p>
            <a:fld id="{DC460AE6-5DEB-467D-A0B0-F0D75B43165F}" type="slidenum">
              <a:rPr lang="en-GB" smtClean="0"/>
              <a:t>6</a:t>
            </a:fld>
            <a:endParaRPr lang="en-GB"/>
          </a:p>
        </p:txBody>
      </p:sp>
    </p:spTree>
    <p:extLst>
      <p:ext uri="{BB962C8B-B14F-4D97-AF65-F5344CB8AC3E}">
        <p14:creationId xmlns:p14="http://schemas.microsoft.com/office/powerpoint/2010/main" val="24201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Tetanus was first discovered in 1884 in animals. The infection is not associated with vectors and has no direct human transmission. In 2001, the estimated deaths related to tetanus were 282,000, and the incidences were much pronounced in Asia and many parts of the African continent. The tetanus toxoid immunization was produced in 1924, which led to a decline in the incidence of infection by 70% (World Health Organization, 2017). Tetanus patients can survive the infection with better medication; however, older adults and infants have a higher death rate due to weak immunity.</a:t>
            </a:r>
          </a:p>
          <a:p>
            <a:endParaRPr lang="en-GB" dirty="0"/>
          </a:p>
        </p:txBody>
      </p:sp>
      <p:sp>
        <p:nvSpPr>
          <p:cNvPr id="4" name="Slide Number Placeholder 3"/>
          <p:cNvSpPr>
            <a:spLocks noGrp="1"/>
          </p:cNvSpPr>
          <p:nvPr>
            <p:ph type="sldNum" sz="quarter" idx="5"/>
          </p:nvPr>
        </p:nvSpPr>
        <p:spPr/>
        <p:txBody>
          <a:bodyPr/>
          <a:lstStyle/>
          <a:p>
            <a:fld id="{DC460AE6-5DEB-467D-A0B0-F0D75B43165F}" type="slidenum">
              <a:rPr lang="en-GB" smtClean="0"/>
              <a:t>7</a:t>
            </a:fld>
            <a:endParaRPr lang="en-GB"/>
          </a:p>
        </p:txBody>
      </p:sp>
    </p:spTree>
    <p:extLst>
      <p:ext uri="{BB962C8B-B14F-4D97-AF65-F5344CB8AC3E}">
        <p14:creationId xmlns:p14="http://schemas.microsoft.com/office/powerpoint/2010/main" val="4105319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BC867140-2F8D-43D6-A109-66F333A23A6F}"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72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6DC3F-7E2D-4CF8-B587-E8C27485A358}" type="datetimeFigureOut">
              <a:rPr lang="en-GB" smtClean="0"/>
              <a:t>01/05/2021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67140-2F8D-43D6-A109-66F333A23A6F}" type="slidenum">
              <a:rPr lang="en-GB" smtClean="0"/>
              <a:t>‹#›</a:t>
            </a:fld>
            <a:endParaRPr lang="en-GB"/>
          </a:p>
        </p:txBody>
      </p:sp>
    </p:spTree>
    <p:extLst>
      <p:ext uri="{BB962C8B-B14F-4D97-AF65-F5344CB8AC3E}">
        <p14:creationId xmlns:p14="http://schemas.microsoft.com/office/powerpoint/2010/main" val="2592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867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120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spTree>
    <p:extLst>
      <p:ext uri="{BB962C8B-B14F-4D97-AF65-F5344CB8AC3E}">
        <p14:creationId xmlns:p14="http://schemas.microsoft.com/office/powerpoint/2010/main" val="62663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81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707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2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24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spTree>
    <p:extLst>
      <p:ext uri="{BB962C8B-B14F-4D97-AF65-F5344CB8AC3E}">
        <p14:creationId xmlns:p14="http://schemas.microsoft.com/office/powerpoint/2010/main" val="176584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6DC3F-7E2D-4CF8-B587-E8C27485A358}" type="datetimeFigureOut">
              <a:rPr lang="en-GB" smtClean="0"/>
              <a:t>01/05/2021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67140-2F8D-43D6-A109-66F333A23A6F}"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25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6DC3F-7E2D-4CF8-B587-E8C27485A358}" type="datetimeFigureOut">
              <a:rPr lang="en-GB" smtClean="0"/>
              <a:t>01/05/2021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67140-2F8D-43D6-A109-66F333A23A6F}" type="slidenum">
              <a:rPr lang="en-GB" smtClean="0"/>
              <a:t>‹#›</a:t>
            </a:fld>
            <a:endParaRPr lang="en-GB"/>
          </a:p>
        </p:txBody>
      </p:sp>
    </p:spTree>
    <p:extLst>
      <p:ext uri="{BB962C8B-B14F-4D97-AF65-F5344CB8AC3E}">
        <p14:creationId xmlns:p14="http://schemas.microsoft.com/office/powerpoint/2010/main" val="270116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6DC3F-7E2D-4CF8-B587-E8C27485A358}" type="datetimeFigureOut">
              <a:rPr lang="en-GB" smtClean="0"/>
              <a:t>01/05/2021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867140-2F8D-43D6-A109-66F333A23A6F}"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07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D6DC3F-7E2D-4CF8-B587-E8C27485A358}" type="datetimeFigureOut">
              <a:rPr lang="en-GB" smtClean="0"/>
              <a:t>01/05/2021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867140-2F8D-43D6-A109-66F333A23A6F}"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22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6DC3F-7E2D-4CF8-B587-E8C27485A358}" type="datetimeFigureOut">
              <a:rPr lang="en-GB" smtClean="0"/>
              <a:t>01/05/2021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867140-2F8D-43D6-A109-66F333A23A6F}" type="slidenum">
              <a:rPr lang="en-GB" smtClean="0"/>
              <a:t>‹#›</a:t>
            </a:fld>
            <a:endParaRPr lang="en-GB"/>
          </a:p>
        </p:txBody>
      </p:sp>
    </p:spTree>
    <p:extLst>
      <p:ext uri="{BB962C8B-B14F-4D97-AF65-F5344CB8AC3E}">
        <p14:creationId xmlns:p14="http://schemas.microsoft.com/office/powerpoint/2010/main" val="143400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6DC3F-7E2D-4CF8-B587-E8C27485A358}" type="datetimeFigureOut">
              <a:rPr lang="en-GB" smtClean="0"/>
              <a:t>01/05/2021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67140-2F8D-43D6-A109-66F333A23A6F}"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44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6DC3F-7E2D-4CF8-B587-E8C27485A358}" type="datetimeFigureOut">
              <a:rPr lang="en-GB" smtClean="0"/>
              <a:t>01/05/2021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67140-2F8D-43D6-A109-66F333A23A6F}" type="slidenum">
              <a:rPr lang="en-GB" smtClean="0"/>
              <a:t>‹#›</a:t>
            </a:fld>
            <a:endParaRPr lang="en-GB"/>
          </a:p>
        </p:txBody>
      </p:sp>
    </p:spTree>
    <p:extLst>
      <p:ext uri="{BB962C8B-B14F-4D97-AF65-F5344CB8AC3E}">
        <p14:creationId xmlns:p14="http://schemas.microsoft.com/office/powerpoint/2010/main" val="160042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D6DC3F-7E2D-4CF8-B587-E8C27485A358}" type="datetimeFigureOut">
              <a:rPr lang="en-GB" smtClean="0"/>
              <a:t>01/05/2021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67140-2F8D-43D6-A109-66F333A23A6F}" type="slidenum">
              <a:rPr lang="en-GB" smtClean="0"/>
              <a:t>‹#›</a:t>
            </a:fld>
            <a:endParaRPr lang="en-GB"/>
          </a:p>
        </p:txBody>
      </p:sp>
    </p:spTree>
    <p:extLst>
      <p:ext uri="{BB962C8B-B14F-4D97-AF65-F5344CB8AC3E}">
        <p14:creationId xmlns:p14="http://schemas.microsoft.com/office/powerpoint/2010/main" val="18564102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mro.who.int/health-topics/tetanus/disease-and-epidemiology.html" TargetMode="External"/><Relationship Id="rId2" Type="http://schemas.openxmlformats.org/officeDocument/2006/relationships/hyperlink" Target="https://www.cdc.gov/tetanus/about/causes-transmission.html#:~:text=Tetanus%20is%20an%20infection%20caused,when%20they%20enter%20the%20bod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8D8DE-8379-481E-82B9-B4917261C4D7}"/>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Tetanus</a:t>
            </a:r>
            <a:endParaRPr lang="en-GB"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1BD583CE-0FFA-4C65-B7F6-6C395FA4D113}"/>
              </a:ext>
            </a:extLst>
          </p:cNvPr>
          <p:cNvSpPr>
            <a:spLocks noGrp="1"/>
          </p:cNvSpPr>
          <p:nvPr>
            <p:ph type="subTitle"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Name </a:t>
            </a:r>
          </a:p>
          <a:p>
            <a:r>
              <a:rPr lang="en-US" dirty="0">
                <a:latin typeface="Times New Roman" panose="02020603050405020304" pitchFamily="18" charset="0"/>
                <a:cs typeface="Times New Roman" panose="02020603050405020304" pitchFamily="18" charset="0"/>
              </a:rPr>
              <a:t>Institution </a:t>
            </a:r>
          </a:p>
          <a:p>
            <a:r>
              <a:rPr lang="en-US" dirty="0">
                <a:latin typeface="Times New Roman" panose="02020603050405020304" pitchFamily="18" charset="0"/>
                <a:cs typeface="Times New Roman" panose="02020603050405020304" pitchFamily="18" charset="0"/>
              </a:rPr>
              <a:t>Date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00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216A5-C31E-4F95-A202-ABCD3ACF0FE0}"/>
              </a:ext>
            </a:extLst>
          </p:cNvPr>
          <p:cNvSpPr>
            <a:spLocks noGrp="1"/>
          </p:cNvSpPr>
          <p:nvPr>
            <p:ph type="title"/>
          </p:nvPr>
        </p:nvSpPr>
        <p:spPr/>
        <p:txBody>
          <a:bodyPr>
            <a:normAutofit fontScale="90000"/>
          </a:bodyPr>
          <a:lstStyle/>
          <a:p>
            <a:r>
              <a:rPr lang="en-GB" b="1" dirty="0"/>
              <a:t>Introduction</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66CFFC3F-5C7A-4EBC-9056-6D35EBBD044D}"/>
              </a:ext>
            </a:extLst>
          </p:cNvPr>
          <p:cNvSpPr>
            <a:spLocks noGrp="1"/>
          </p:cNvSpPr>
          <p:nvPr>
            <p:ph sz="half" idx="1"/>
          </p:nvPr>
        </p:nvSpPr>
        <p:spPr>
          <a:xfrm>
            <a:off x="1016000" y="2560320"/>
            <a:ext cx="6543040" cy="3647440"/>
          </a:xfrm>
        </p:spPr>
        <p:txBody>
          <a:bodyPr>
            <a:normAutofit lnSpcReduction="10000"/>
          </a:bodyPr>
          <a:lstStyle/>
          <a:p>
            <a:r>
              <a:rPr lang="en-GB" sz="2000" dirty="0">
                <a:latin typeface="Times New Roman" panose="02020603050405020304" pitchFamily="18" charset="0"/>
                <a:cs typeface="Times New Roman" panose="02020603050405020304" pitchFamily="18" charset="0"/>
              </a:rPr>
              <a:t>There are various microorganisms responsible for causing infections in humans, including bacteria, viruses and fungi.</a:t>
            </a:r>
          </a:p>
          <a:p>
            <a:r>
              <a:rPr lang="en-GB" sz="2000" dirty="0">
                <a:latin typeface="Times New Roman" panose="02020603050405020304" pitchFamily="18" charset="0"/>
                <a:cs typeface="Times New Roman" panose="02020603050405020304" pitchFamily="18" charset="0"/>
              </a:rPr>
              <a:t>Bacteria exist almost everywhere on the Earth and are essential in world ecosystems (Thwaites, 2017).</a:t>
            </a:r>
          </a:p>
          <a:p>
            <a:r>
              <a:rPr lang="en-GB" sz="2000" dirty="0">
                <a:latin typeface="Times New Roman" panose="02020603050405020304" pitchFamily="18" charset="0"/>
                <a:cs typeface="Times New Roman" panose="02020603050405020304" pitchFamily="18" charset="0"/>
              </a:rPr>
              <a:t>Bacteria lead to bacterial infections in living organisms. The human body has numerous bacteria, approximately more than human cells.</a:t>
            </a:r>
          </a:p>
          <a:p>
            <a:r>
              <a:rPr lang="en-GB" sz="2000" dirty="0">
                <a:latin typeface="Times New Roman" panose="02020603050405020304" pitchFamily="18" charset="0"/>
                <a:cs typeface="Times New Roman" panose="02020603050405020304" pitchFamily="18" charset="0"/>
              </a:rPr>
              <a:t>Tetanus is among the bacterial infections that affect humans.</a:t>
            </a:r>
          </a:p>
          <a:p>
            <a:r>
              <a:rPr lang="en-GB" sz="2000" dirty="0">
                <a:latin typeface="Times New Roman" panose="02020603050405020304" pitchFamily="18" charset="0"/>
                <a:cs typeface="Times New Roman" panose="02020603050405020304" pitchFamily="18" charset="0"/>
              </a:rPr>
              <a:t>The microorganism causing tetanus is </a:t>
            </a:r>
            <a:r>
              <a:rPr lang="en-GB" sz="2000" i="1" dirty="0">
                <a:latin typeface="Times New Roman" panose="02020603050405020304" pitchFamily="18" charset="0"/>
                <a:cs typeface="Times New Roman" panose="02020603050405020304" pitchFamily="18" charset="0"/>
              </a:rPr>
              <a:t>Clostridium tetani</a:t>
            </a:r>
            <a:r>
              <a:rPr lang="en-GB" sz="2000" dirty="0">
                <a:latin typeface="Times New Roman" panose="02020603050405020304" pitchFamily="18" charset="0"/>
                <a:cs typeface="Times New Roman" panose="02020603050405020304" pitchFamily="18" charset="0"/>
              </a:rPr>
              <a:t>.</a:t>
            </a:r>
          </a:p>
          <a:p>
            <a:endParaRPr lang="en-GB" sz="2000" dirty="0">
              <a:latin typeface="Times New Roman" panose="02020603050405020304" pitchFamily="18" charset="0"/>
              <a:cs typeface="Times New Roman" panose="02020603050405020304" pitchFamily="18" charset="0"/>
            </a:endParaRPr>
          </a:p>
        </p:txBody>
      </p:sp>
      <p:pic>
        <p:nvPicPr>
          <p:cNvPr id="1026" name="Picture 2" descr="clostridium tetani">
            <a:extLst>
              <a:ext uri="{FF2B5EF4-FFF2-40B4-BE49-F238E27FC236}">
                <a16:creationId xmlns:a16="http://schemas.microsoft.com/office/drawing/2014/main" xmlns="" id="{82B97B02-C4CA-4940-8A93-8A1AFE7DB26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59040" y="2438400"/>
            <a:ext cx="4257039" cy="343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4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DF396-A21B-4121-BE07-A36261CE610B}"/>
              </a:ext>
            </a:extLst>
          </p:cNvPr>
          <p:cNvSpPr>
            <a:spLocks noGrp="1"/>
          </p:cNvSpPr>
          <p:nvPr>
            <p:ph type="title"/>
          </p:nvPr>
        </p:nvSpPr>
        <p:spPr/>
        <p:txBody>
          <a:bodyPr>
            <a:normAutofit/>
          </a:bodyPr>
          <a:lstStyle/>
          <a:p>
            <a:r>
              <a:rPr lang="en-GB" sz="3600" b="1" dirty="0"/>
              <a:t>Sign and Symptoms of Tetanus</a:t>
            </a:r>
            <a:r>
              <a:rPr lang="en-GB" sz="3600" dirty="0"/>
              <a:t/>
            </a:r>
            <a:br>
              <a:rPr lang="en-GB" sz="3600" dirty="0"/>
            </a:br>
            <a:endParaRPr lang="en-GB" sz="3600" dirty="0"/>
          </a:p>
        </p:txBody>
      </p:sp>
      <p:sp>
        <p:nvSpPr>
          <p:cNvPr id="3" name="Content Placeholder 2">
            <a:extLst>
              <a:ext uri="{FF2B5EF4-FFF2-40B4-BE49-F238E27FC236}">
                <a16:creationId xmlns:a16="http://schemas.microsoft.com/office/drawing/2014/main" xmlns="" id="{9E65457B-A536-4CCE-A195-21F9D7E4F407}"/>
              </a:ext>
            </a:extLst>
          </p:cNvPr>
          <p:cNvSpPr>
            <a:spLocks noGrp="1"/>
          </p:cNvSpPr>
          <p:nvPr>
            <p:ph sz="half" idx="1"/>
          </p:nvPr>
        </p:nvSpPr>
        <p:spPr>
          <a:xfrm>
            <a:off x="1298448" y="2560320"/>
            <a:ext cx="6412992" cy="3310128"/>
          </a:xfrm>
        </p:spPr>
        <p:txBody>
          <a:bodyPr>
            <a:normAutofit fontScale="92500" lnSpcReduction="10000"/>
          </a:bodyPr>
          <a:lstStyle/>
          <a:p>
            <a:r>
              <a:rPr lang="en-GB" sz="2000" dirty="0">
                <a:latin typeface="Times New Roman" panose="02020603050405020304" pitchFamily="18" charset="0"/>
                <a:cs typeface="Times New Roman" panose="02020603050405020304" pitchFamily="18" charset="0"/>
              </a:rPr>
              <a:t>The normal incubation time for tetanus infections is seven to ten days. </a:t>
            </a:r>
          </a:p>
          <a:p>
            <a:r>
              <a:rPr lang="en-GB" sz="2000" dirty="0">
                <a:latin typeface="Times New Roman" panose="02020603050405020304" pitchFamily="18" charset="0"/>
                <a:cs typeface="Times New Roman" panose="02020603050405020304" pitchFamily="18" charset="0"/>
              </a:rPr>
              <a:t>Ripples and rigorousness manifest tetanus in the jaw, stiffness of the neck muscles, and difficulties in swallowing (</a:t>
            </a:r>
            <a:r>
              <a:rPr lang="en-GB" sz="2000" dirty="0" err="1">
                <a:latin typeface="Times New Roman" panose="02020603050405020304" pitchFamily="18" charset="0"/>
                <a:cs typeface="Times New Roman" panose="02020603050405020304" pitchFamily="18" charset="0"/>
              </a:rPr>
              <a:t>Baviskar</a:t>
            </a:r>
            <a:r>
              <a:rPr lang="en-GB" sz="2000" dirty="0">
                <a:latin typeface="Times New Roman" panose="02020603050405020304" pitchFamily="18" charset="0"/>
                <a:cs typeface="Times New Roman" panose="02020603050405020304" pitchFamily="18" charset="0"/>
              </a:rPr>
              <a:t> et al., 2021).</a:t>
            </a:r>
          </a:p>
          <a:p>
            <a:r>
              <a:rPr lang="en-GB" sz="2000" dirty="0">
                <a:latin typeface="Times New Roman" panose="02020603050405020304" pitchFamily="18" charset="0"/>
                <a:cs typeface="Times New Roman" panose="02020603050405020304" pitchFamily="18" charset="0"/>
              </a:rPr>
              <a:t>Some patients experience stiffness in the abdominal muscles and painful body spasms that happen when triggered by light, loud music, or physical touch. </a:t>
            </a:r>
          </a:p>
          <a:p>
            <a:r>
              <a:rPr lang="en-GB" sz="2000" dirty="0">
                <a:latin typeface="Times New Roman" panose="02020603050405020304" pitchFamily="18" charset="0"/>
                <a:cs typeface="Times New Roman" panose="02020603050405020304" pitchFamily="18" charset="0"/>
              </a:rPr>
              <a:t>Tetanus is also manifested by fever, sweating, raised blood pressure, and speedy heart rate. </a:t>
            </a:r>
          </a:p>
          <a:p>
            <a:endParaRPr lang="en-GB" sz="2000" dirty="0">
              <a:latin typeface="Times New Roman" panose="02020603050405020304" pitchFamily="18" charset="0"/>
              <a:cs typeface="Times New Roman" panose="02020603050405020304" pitchFamily="18" charset="0"/>
            </a:endParaRPr>
          </a:p>
        </p:txBody>
      </p:sp>
      <p:pic>
        <p:nvPicPr>
          <p:cNvPr id="2050" name="Picture 2" descr="Tetanus: Overview and More">
            <a:extLst>
              <a:ext uri="{FF2B5EF4-FFF2-40B4-BE49-F238E27FC236}">
                <a16:creationId xmlns:a16="http://schemas.microsoft.com/office/drawing/2014/main" xmlns="" id="{D09BB5CD-20AA-4EEC-B1D4-197858C312D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873999" y="2560638"/>
            <a:ext cx="3730085"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34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7094B-62A5-4F3C-83AA-460513E452B2}"/>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Lifecycle and Transmission of Tetanus</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3C0C87A-CD03-4739-A868-B106830B8F3E}"/>
              </a:ext>
            </a:extLst>
          </p:cNvPr>
          <p:cNvSpPr>
            <a:spLocks noGrp="1"/>
          </p:cNvSpPr>
          <p:nvPr>
            <p:ph sz="half" idx="1"/>
          </p:nvPr>
        </p:nvSpPr>
        <p:spPr>
          <a:xfrm>
            <a:off x="731520" y="2285999"/>
            <a:ext cx="8188960" cy="4043681"/>
          </a:xfrm>
        </p:spPr>
        <p:txBody>
          <a:bodyPr>
            <a:noAutofit/>
          </a:bodyPr>
          <a:lstStyle/>
          <a:p>
            <a:r>
              <a:rPr lang="en-GB" sz="1600" i="1" dirty="0">
                <a:latin typeface="Times New Roman" panose="02020603050405020304" pitchFamily="18" charset="0"/>
                <a:cs typeface="Times New Roman" panose="02020603050405020304" pitchFamily="18" charset="0"/>
              </a:rPr>
              <a:t>Clostridium tetani </a:t>
            </a:r>
            <a:r>
              <a:rPr lang="en-GB" sz="1600" dirty="0">
                <a:latin typeface="Times New Roman" panose="02020603050405020304" pitchFamily="18" charset="0"/>
                <a:cs typeface="Times New Roman" panose="02020603050405020304" pitchFamily="18" charset="0"/>
              </a:rPr>
              <a:t>have two developmental stages, </a:t>
            </a:r>
            <a:r>
              <a:rPr lang="en-GB" sz="1600" dirty="0" err="1">
                <a:latin typeface="Times New Roman" panose="02020603050405020304" pitchFamily="18" charset="0"/>
                <a:cs typeface="Times New Roman" panose="02020603050405020304" pitchFamily="18" charset="0"/>
              </a:rPr>
              <a:t>sporular</a:t>
            </a:r>
            <a:r>
              <a:rPr lang="en-GB" sz="1600" dirty="0">
                <a:latin typeface="Times New Roman" panose="02020603050405020304" pitchFamily="18" charset="0"/>
                <a:cs typeface="Times New Roman" panose="02020603050405020304" pitchFamily="18" charset="0"/>
              </a:rPr>
              <a:t> phase and vegetative phase. The vegetative stage is anaerobic bacterial that is incapable of surviving in open-air exposure and thus survives in the soil till maturity.</a:t>
            </a:r>
          </a:p>
          <a:p>
            <a:r>
              <a:rPr lang="en-GB" sz="1600" dirty="0">
                <a:latin typeface="Times New Roman" panose="02020603050405020304" pitchFamily="18" charset="0"/>
                <a:cs typeface="Times New Roman" panose="02020603050405020304" pitchFamily="18" charset="0"/>
              </a:rPr>
              <a:t>The </a:t>
            </a:r>
            <a:r>
              <a:rPr lang="en-GB" sz="1600" dirty="0" err="1">
                <a:latin typeface="Times New Roman" panose="02020603050405020304" pitchFamily="18" charset="0"/>
                <a:cs typeface="Times New Roman" panose="02020603050405020304" pitchFamily="18" charset="0"/>
              </a:rPr>
              <a:t>sporular</a:t>
            </a:r>
            <a:r>
              <a:rPr lang="en-GB" sz="1600" dirty="0">
                <a:latin typeface="Times New Roman" panose="02020603050405020304" pitchFamily="18" charset="0"/>
                <a:cs typeface="Times New Roman" panose="02020603050405020304" pitchFamily="18" charset="0"/>
              </a:rPr>
              <a:t> stage can withstand oxygen and other environmental extremes. The spore of tetanus can survive for more than 40 years in the soils in infectious form (</a:t>
            </a:r>
            <a:r>
              <a:rPr lang="en-GB" sz="1600" dirty="0" err="1">
                <a:latin typeface="Times New Roman" panose="02020603050405020304" pitchFamily="18" charset="0"/>
                <a:cs typeface="Times New Roman" panose="02020603050405020304" pitchFamily="18" charset="0"/>
              </a:rPr>
              <a:t>Baviskar</a:t>
            </a:r>
            <a:r>
              <a:rPr lang="en-GB" sz="1600" dirty="0">
                <a:latin typeface="Times New Roman" panose="02020603050405020304" pitchFamily="18" charset="0"/>
                <a:cs typeface="Times New Roman" panose="02020603050405020304" pitchFamily="18" charset="0"/>
              </a:rPr>
              <a:t> et al., 2021).</a:t>
            </a:r>
          </a:p>
          <a:p>
            <a:r>
              <a:rPr lang="en-GB" sz="1600" dirty="0">
                <a:latin typeface="Times New Roman" panose="02020603050405020304" pitchFamily="18" charset="0"/>
                <a:cs typeface="Times New Roman" panose="02020603050405020304" pitchFamily="18" charset="0"/>
              </a:rPr>
              <a:t>The </a:t>
            </a:r>
            <a:r>
              <a:rPr lang="en-GB" sz="1600" i="1" dirty="0">
                <a:latin typeface="Times New Roman" panose="02020603050405020304" pitchFamily="18" charset="0"/>
                <a:cs typeface="Times New Roman" panose="02020603050405020304" pitchFamily="18" charset="0"/>
              </a:rPr>
              <a:t>Clostridium tetani </a:t>
            </a:r>
            <a:r>
              <a:rPr lang="en-GB" sz="1600" dirty="0">
                <a:latin typeface="Times New Roman" panose="02020603050405020304" pitchFamily="18" charset="0"/>
                <a:cs typeface="Times New Roman" panose="02020603050405020304" pitchFamily="18" charset="0"/>
              </a:rPr>
              <a:t>are hosted within the human colon when in the human body. </a:t>
            </a:r>
          </a:p>
          <a:p>
            <a:r>
              <a:rPr lang="en-GB" sz="1600" dirty="0">
                <a:latin typeface="Times New Roman" panose="02020603050405020304" pitchFamily="18" charset="0"/>
                <a:cs typeface="Times New Roman" panose="02020603050405020304" pitchFamily="18" charset="0"/>
              </a:rPr>
              <a:t>Transmission of the spores happens in spores to open wound on the skin and get deeper into the body for oxygen (</a:t>
            </a:r>
            <a:r>
              <a:rPr lang="en-GB" sz="1600" dirty="0" err="1">
                <a:latin typeface="Times New Roman" panose="02020603050405020304" pitchFamily="18" charset="0"/>
                <a:cs typeface="Times New Roman" panose="02020603050405020304" pitchFamily="18" charset="0"/>
              </a:rPr>
              <a:t>Baviskar</a:t>
            </a:r>
            <a:r>
              <a:rPr lang="en-GB" sz="1600" dirty="0">
                <a:latin typeface="Times New Roman" panose="02020603050405020304" pitchFamily="18" charset="0"/>
                <a:cs typeface="Times New Roman" panose="02020603050405020304" pitchFamily="18" charset="0"/>
              </a:rPr>
              <a:t> et al., 2021). This is followed by germination and the production of toxins that enter the bloodstream. </a:t>
            </a:r>
          </a:p>
          <a:p>
            <a:r>
              <a:rPr lang="en-GB" sz="1600" dirty="0">
                <a:latin typeface="Times New Roman" panose="02020603050405020304" pitchFamily="18" charset="0"/>
                <a:cs typeface="Times New Roman" panose="02020603050405020304" pitchFamily="18" charset="0"/>
              </a:rPr>
              <a:t>The target place of </a:t>
            </a:r>
            <a:r>
              <a:rPr lang="en-GB" sz="1600" i="1" dirty="0">
                <a:latin typeface="Times New Roman" panose="02020603050405020304" pitchFamily="18" charset="0"/>
                <a:cs typeface="Times New Roman" panose="02020603050405020304" pitchFamily="18" charset="0"/>
              </a:rPr>
              <a:t>Clostridium tetani </a:t>
            </a:r>
            <a:r>
              <a:rPr lang="en-GB" sz="1600" dirty="0">
                <a:latin typeface="Times New Roman" panose="02020603050405020304" pitchFamily="18" charset="0"/>
                <a:cs typeface="Times New Roman" panose="02020603050405020304" pitchFamily="18" charset="0"/>
              </a:rPr>
              <a:t>is within the central nervous system, where it establishes infection.  </a:t>
            </a:r>
          </a:p>
          <a:p>
            <a:r>
              <a:rPr lang="en-GB" sz="1600" dirty="0">
                <a:latin typeface="Times New Roman" panose="02020603050405020304" pitchFamily="18" charset="0"/>
                <a:cs typeface="Times New Roman" panose="02020603050405020304" pitchFamily="18" charset="0"/>
              </a:rPr>
              <a:t>Besides, </a:t>
            </a:r>
            <a:r>
              <a:rPr lang="en-GB" sz="1600" i="1" dirty="0">
                <a:latin typeface="Times New Roman" panose="02020603050405020304" pitchFamily="18" charset="0"/>
                <a:cs typeface="Times New Roman" panose="02020603050405020304" pitchFamily="18" charset="0"/>
              </a:rPr>
              <a:t>Clostridium tetani</a:t>
            </a:r>
            <a:r>
              <a:rPr lang="en-GB" sz="1600" dirty="0">
                <a:latin typeface="Times New Roman" panose="02020603050405020304" pitchFamily="18" charset="0"/>
                <a:cs typeface="Times New Roman" panose="02020603050405020304" pitchFamily="18" charset="0"/>
              </a:rPr>
              <a:t> can be transmitted by injecting drug use and street dust humans face during abdominal surgery.</a:t>
            </a:r>
          </a:p>
          <a:p>
            <a:r>
              <a:rPr lang="en-GB" sz="1600" dirty="0">
                <a:latin typeface="Times New Roman" panose="02020603050405020304" pitchFamily="18" charset="0"/>
                <a:cs typeface="Times New Roman" panose="02020603050405020304" pitchFamily="18" charset="0"/>
              </a:rPr>
              <a:t> </a:t>
            </a:r>
          </a:p>
          <a:p>
            <a:endParaRPr lang="en-GB" sz="1600" dirty="0">
              <a:latin typeface="Times New Roman" panose="02020603050405020304" pitchFamily="18" charset="0"/>
              <a:cs typeface="Times New Roman" panose="02020603050405020304" pitchFamily="18" charset="0"/>
            </a:endParaRPr>
          </a:p>
        </p:txBody>
      </p:sp>
      <p:pic>
        <p:nvPicPr>
          <p:cNvPr id="3074" name="Picture 2" descr="Tetanus">
            <a:extLst>
              <a:ext uri="{FF2B5EF4-FFF2-40B4-BE49-F238E27FC236}">
                <a16:creationId xmlns:a16="http://schemas.microsoft.com/office/drawing/2014/main" xmlns="" id="{9DE8122E-656A-48F3-832E-5B6FD82C45D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808720" y="2387600"/>
            <a:ext cx="3383280" cy="366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8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A67FF-B5EB-4436-B30D-178011CB2CC8}"/>
              </a:ext>
            </a:extLst>
          </p:cNvPr>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Epidemiology of Tetanus</a:t>
            </a:r>
            <a:br>
              <a:rPr lang="en-GB" b="1" dirty="0">
                <a:latin typeface="Times New Roman" panose="02020603050405020304" pitchFamily="18" charset="0"/>
                <a:cs typeface="Times New Roman" panose="02020603050405020304" pitchFamily="18" charset="0"/>
              </a:rPr>
            </a:b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D8C4DCE-DC60-40F0-9D27-D2A3BE5D3CC8}"/>
              </a:ext>
            </a:extLst>
          </p:cNvPr>
          <p:cNvSpPr>
            <a:spLocks noGrp="1"/>
          </p:cNvSpPr>
          <p:nvPr>
            <p:ph idx="1"/>
          </p:nvPr>
        </p:nvSpPr>
        <p:spPr>
          <a:xfrm>
            <a:off x="579120" y="2407920"/>
            <a:ext cx="11054080" cy="3467948"/>
          </a:xfrm>
        </p:spPr>
        <p:txBody>
          <a:bodyPr>
            <a:noAutofit/>
          </a:bodyPr>
          <a:lstStyle/>
          <a:p>
            <a:r>
              <a:rPr lang="en-GB" sz="1800" dirty="0">
                <a:latin typeface="Times New Roman" panose="02020603050405020304" pitchFamily="18" charset="0"/>
                <a:cs typeface="Times New Roman" panose="02020603050405020304" pitchFamily="18" charset="0"/>
              </a:rPr>
              <a:t>The case fatality of tetanus ranges from 10-80%, and its prevalence is much pronounced among the children and elderly (</a:t>
            </a:r>
            <a:r>
              <a:rPr lang="en-GB" sz="1800" dirty="0" err="1">
                <a:latin typeface="Times New Roman" panose="02020603050405020304" pitchFamily="18" charset="0"/>
                <a:cs typeface="Times New Roman" panose="02020603050405020304" pitchFamily="18" charset="0"/>
              </a:rPr>
              <a:t>Center</a:t>
            </a:r>
            <a:r>
              <a:rPr lang="en-GB" sz="1800" dirty="0">
                <a:latin typeface="Times New Roman" panose="02020603050405020304" pitchFamily="18" charset="0"/>
                <a:cs typeface="Times New Roman" panose="02020603050405020304" pitchFamily="18" charset="0"/>
              </a:rPr>
              <a:t> for Disease Control and Prevention, 2018).</a:t>
            </a:r>
          </a:p>
          <a:p>
            <a:r>
              <a:rPr lang="en-GB" sz="1800" dirty="0">
                <a:latin typeface="Times New Roman" panose="02020603050405020304" pitchFamily="18" charset="0"/>
                <a:cs typeface="Times New Roman" panose="02020603050405020304" pitchFamily="18" charset="0"/>
              </a:rPr>
              <a:t>Tetanus has been almost eradicated in the United States, but immigrants have been exposing American to the infections through sharing infected equipment.</a:t>
            </a:r>
          </a:p>
          <a:p>
            <a:r>
              <a:rPr lang="en-GB" sz="1800" dirty="0">
                <a:latin typeface="Times New Roman" panose="02020603050405020304" pitchFamily="18" charset="0"/>
                <a:cs typeface="Times New Roman" panose="02020603050405020304" pitchFamily="18" charset="0"/>
              </a:rPr>
              <a:t>The average fatality caused by tetanus is approximately 10% to 30%. The infection is much prevalent in Africa and Asia, where immunization has not been well established. </a:t>
            </a:r>
          </a:p>
          <a:p>
            <a:r>
              <a:rPr lang="en-GB" sz="1800" dirty="0">
                <a:latin typeface="Times New Roman" panose="02020603050405020304" pitchFamily="18" charset="0"/>
                <a:cs typeface="Times New Roman" panose="02020603050405020304" pitchFamily="18" charset="0"/>
              </a:rPr>
              <a:t>In 2019, England recorded only four cases, and this reduction in infections has been associated with an effective childhood vaccination program (</a:t>
            </a:r>
            <a:r>
              <a:rPr lang="en-GB" sz="1800" dirty="0" err="1">
                <a:latin typeface="Times New Roman" panose="02020603050405020304" pitchFamily="18" charset="0"/>
                <a:cs typeface="Times New Roman" panose="02020603050405020304" pitchFamily="18" charset="0"/>
              </a:rPr>
              <a:t>Baviskar</a:t>
            </a:r>
            <a:r>
              <a:rPr lang="en-GB" sz="1800" dirty="0">
                <a:latin typeface="Times New Roman" panose="02020603050405020304" pitchFamily="18" charset="0"/>
                <a:cs typeface="Times New Roman" panose="02020603050405020304" pitchFamily="18" charset="0"/>
              </a:rPr>
              <a:t> et al., 2021).</a:t>
            </a:r>
          </a:p>
          <a:p>
            <a:r>
              <a:rPr lang="en-GB" sz="1800" dirty="0">
                <a:latin typeface="Times New Roman" panose="02020603050405020304" pitchFamily="18" charset="0"/>
                <a:cs typeface="Times New Roman" panose="02020603050405020304" pitchFamily="18" charset="0"/>
              </a:rPr>
              <a:t>Two exotoxins describe the virulence factors of Clostridium tetani, </a:t>
            </a:r>
            <a:r>
              <a:rPr lang="en-GB" sz="1800" dirty="0" err="1">
                <a:latin typeface="Times New Roman" panose="02020603050405020304" pitchFamily="18" charset="0"/>
                <a:cs typeface="Times New Roman" panose="02020603050405020304" pitchFamily="18" charset="0"/>
              </a:rPr>
              <a:t>tetanolysin</a:t>
            </a:r>
            <a:r>
              <a:rPr lang="en-GB" sz="1800" dirty="0">
                <a:latin typeface="Times New Roman" panose="02020603050405020304" pitchFamily="18" charset="0"/>
                <a:cs typeface="Times New Roman" panose="02020603050405020304" pitchFamily="18" charset="0"/>
              </a:rPr>
              <a:t> and tetanospasmin, encoded by plasmid bone genes.  The neurotoxin tetanospasmin is somewhat comparable with toxin botulinum toxin in structure and the manner of action although they affect different part of the target nervous system.</a:t>
            </a:r>
          </a:p>
          <a:p>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C8720-32EE-43A5-B404-02CEAE7D5281}"/>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Treatment, Control and Prevention</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84BFEAB-31D8-4029-A123-C5F1E6B575F9}"/>
              </a:ext>
            </a:extLst>
          </p:cNvPr>
          <p:cNvSpPr>
            <a:spLocks noGrp="1"/>
          </p:cNvSpPr>
          <p:nvPr>
            <p:ph sz="half" idx="1"/>
          </p:nvPr>
        </p:nvSpPr>
        <p:spPr>
          <a:xfrm>
            <a:off x="589280" y="2357120"/>
            <a:ext cx="7264400" cy="3860800"/>
          </a:xfrm>
        </p:spPr>
        <p:txBody>
          <a:bodyPr>
            <a:noAutofit/>
          </a:bodyPr>
          <a:lstStyle/>
          <a:p>
            <a:r>
              <a:rPr lang="en-GB" sz="1600" dirty="0">
                <a:latin typeface="Times New Roman" panose="02020603050405020304" pitchFamily="18" charset="0"/>
                <a:cs typeface="Times New Roman" panose="02020603050405020304" pitchFamily="18" charset="0"/>
              </a:rPr>
              <a:t>Tetanus is getting less pronounced in recent days due to the vaccination offered to children. Vaccination is the primary way of preventing infection.</a:t>
            </a:r>
          </a:p>
          <a:p>
            <a:r>
              <a:rPr lang="en-GB" sz="1600" dirty="0">
                <a:latin typeface="Times New Roman" panose="02020603050405020304" pitchFamily="18" charset="0"/>
                <a:cs typeface="Times New Roman" panose="02020603050405020304" pitchFamily="18" charset="0"/>
              </a:rPr>
              <a:t>The trusted medication that can be offered for patients with the infection includes antitoxins, sedatives, and antibiotics to fight the infections (</a:t>
            </a:r>
            <a:r>
              <a:rPr lang="en-GB" sz="1600" dirty="0" err="1">
                <a:latin typeface="Times New Roman" panose="02020603050405020304" pitchFamily="18" charset="0"/>
                <a:cs typeface="Times New Roman" panose="02020603050405020304" pitchFamily="18" charset="0"/>
              </a:rPr>
              <a:t>Center</a:t>
            </a:r>
            <a:r>
              <a:rPr lang="en-GB" sz="1600" dirty="0">
                <a:latin typeface="Times New Roman" panose="02020603050405020304" pitchFamily="18" charset="0"/>
                <a:cs typeface="Times New Roman" panose="02020603050405020304" pitchFamily="18" charset="0"/>
              </a:rPr>
              <a:t> for Disease Control and Prevention, 2018).</a:t>
            </a:r>
          </a:p>
          <a:p>
            <a:r>
              <a:rPr lang="en-GB" sz="1600" dirty="0">
                <a:latin typeface="Times New Roman" panose="02020603050405020304" pitchFamily="18" charset="0"/>
                <a:cs typeface="Times New Roman" panose="02020603050405020304" pitchFamily="18" charset="0"/>
              </a:rPr>
              <a:t>The infection can be managed by controlling bleeding to prevent exposure to the pathogen.</a:t>
            </a:r>
          </a:p>
          <a:p>
            <a:r>
              <a:rPr lang="en-GB" sz="1600" dirty="0">
                <a:latin typeface="Times New Roman" panose="02020603050405020304" pitchFamily="18" charset="0"/>
                <a:cs typeface="Times New Roman" panose="02020603050405020304" pitchFamily="18" charset="0"/>
              </a:rPr>
              <a:t>Keeping the wounds cleans by rinsing the wound and cleaning it thoroughly. </a:t>
            </a:r>
          </a:p>
          <a:p>
            <a:r>
              <a:rPr lang="en-GB" sz="1600" dirty="0">
                <a:latin typeface="Times New Roman" panose="02020603050405020304" pitchFamily="18" charset="0"/>
                <a:cs typeface="Times New Roman" panose="02020603050405020304" pitchFamily="18" charset="0"/>
              </a:rPr>
              <a:t>The wound covering and dressing helps in speeding the healing, nevertheless bandages can preserve the wound clean and prevent the entry of damaging bacteria (World Health Organization, 2017).</a:t>
            </a:r>
          </a:p>
          <a:p>
            <a:r>
              <a:rPr lang="en-GB" sz="1600" dirty="0">
                <a:latin typeface="Times New Roman" panose="02020603050405020304" pitchFamily="18" charset="0"/>
                <a:cs typeface="Times New Roman" panose="02020603050405020304" pitchFamily="18" charset="0"/>
              </a:rPr>
              <a:t>Lastly, the surgical tools and the piercing tools should be sterilized to kill the </a:t>
            </a:r>
            <a:r>
              <a:rPr lang="en-GB" sz="1600" i="1" dirty="0">
                <a:latin typeface="Times New Roman" panose="02020603050405020304" pitchFamily="18" charset="0"/>
                <a:cs typeface="Times New Roman" panose="02020603050405020304" pitchFamily="18" charset="0"/>
              </a:rPr>
              <a:t>Clostridium tetani.</a:t>
            </a:r>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p:txBody>
      </p:sp>
      <p:pic>
        <p:nvPicPr>
          <p:cNvPr id="4098" name="Picture 2" descr="Tetanus">
            <a:extLst>
              <a:ext uri="{FF2B5EF4-FFF2-40B4-BE49-F238E27FC236}">
                <a16:creationId xmlns:a16="http://schemas.microsoft.com/office/drawing/2014/main" xmlns="" id="{B3CDE040-9595-41A7-9692-4ED38B5593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53680" y="2560638"/>
            <a:ext cx="3921760"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0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0563E-64DF-4CA3-8B2A-9FCBC1456992}"/>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Facts, Statistics and Histories of Tetanus</a:t>
            </a:r>
            <a:r>
              <a:rPr lang="en-GB" sz="3600" dirty="0">
                <a:latin typeface="Times New Roman" panose="02020603050405020304" pitchFamily="18" charset="0"/>
                <a:cs typeface="Times New Roman" panose="02020603050405020304" pitchFamily="18" charset="0"/>
              </a:rPr>
              <a:t/>
            </a:r>
            <a:br>
              <a:rPr lang="en-GB" sz="3600" dirty="0">
                <a:latin typeface="Times New Roman" panose="02020603050405020304" pitchFamily="18" charset="0"/>
                <a:cs typeface="Times New Roman" panose="02020603050405020304" pitchFamily="18" charset="0"/>
              </a:rPr>
            </a:br>
            <a:endParaRPr lang="en-GB"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23E4A359-A95A-411A-A1ED-8D6ED8D1A68D}"/>
              </a:ext>
            </a:extLst>
          </p:cNvPr>
          <p:cNvSpPr>
            <a:spLocks noGrp="1"/>
          </p:cNvSpPr>
          <p:nvPr>
            <p:ph idx="1"/>
          </p:nvPr>
        </p:nvSpPr>
        <p:spPr>
          <a:xfrm>
            <a:off x="1178560" y="2556932"/>
            <a:ext cx="9718037" cy="3318936"/>
          </a:xfrm>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Tetanus was first discovered in 1884 in animals.</a:t>
            </a:r>
          </a:p>
          <a:p>
            <a:r>
              <a:rPr lang="en-GB" dirty="0">
                <a:latin typeface="Times New Roman" panose="02020603050405020304" pitchFamily="18" charset="0"/>
                <a:cs typeface="Times New Roman" panose="02020603050405020304" pitchFamily="18" charset="0"/>
              </a:rPr>
              <a:t>The infection is not associated with vectors and has no direct human transmission.</a:t>
            </a:r>
          </a:p>
          <a:p>
            <a:r>
              <a:rPr lang="en-GB" dirty="0">
                <a:latin typeface="Times New Roman" panose="02020603050405020304" pitchFamily="18" charset="0"/>
                <a:cs typeface="Times New Roman" panose="02020603050405020304" pitchFamily="18" charset="0"/>
              </a:rPr>
              <a:t>In 2001, the estimated deaths related to tetanus were 282,000, and the incidences were much pronounced in Asia and many parts of the African continent (World Health Organization, 2017).</a:t>
            </a:r>
          </a:p>
          <a:p>
            <a:r>
              <a:rPr lang="en-GB" dirty="0">
                <a:latin typeface="Times New Roman" panose="02020603050405020304" pitchFamily="18" charset="0"/>
                <a:cs typeface="Times New Roman" panose="02020603050405020304" pitchFamily="18" charset="0"/>
              </a:rPr>
              <a:t>The tetanus toxoid immunization was produced in 1924, which led to a decline in the incidence of infection by 70%. </a:t>
            </a:r>
          </a:p>
          <a:p>
            <a:r>
              <a:rPr lang="en-GB" dirty="0">
                <a:latin typeface="Times New Roman" panose="02020603050405020304" pitchFamily="18" charset="0"/>
                <a:cs typeface="Times New Roman" panose="02020603050405020304" pitchFamily="18" charset="0"/>
              </a:rPr>
              <a:t>Tetanus patients can survive the infection with better medication; however, older adults and infants have a higher death rate due to weak immunity.</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92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6A01D-BB40-4AC0-823B-7C71E07F241E}"/>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References</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E26F2D17-1A6C-4F99-9D06-FA9C0F444385}"/>
              </a:ext>
            </a:extLst>
          </p:cNvPr>
          <p:cNvSpPr>
            <a:spLocks noGrp="1"/>
          </p:cNvSpPr>
          <p:nvPr>
            <p:ph idx="1"/>
          </p:nvPr>
        </p:nvSpPr>
        <p:spPr/>
        <p:txBody>
          <a:bodyPr>
            <a:normAutofit fontScale="92500" lnSpcReduction="20000"/>
          </a:bodyPr>
          <a:lstStyle/>
          <a:p>
            <a:pPr marL="0" indent="0">
              <a:buNone/>
            </a:pPr>
            <a:r>
              <a:rPr lang="en-GB" dirty="0" err="1">
                <a:latin typeface="Times New Roman" panose="02020603050405020304" pitchFamily="18" charset="0"/>
                <a:cs typeface="Times New Roman" panose="02020603050405020304" pitchFamily="18" charset="0"/>
              </a:rPr>
              <a:t>Baviskar</a:t>
            </a:r>
            <a:r>
              <a:rPr lang="en-GB" dirty="0">
                <a:latin typeface="Times New Roman" panose="02020603050405020304" pitchFamily="18" charset="0"/>
                <a:cs typeface="Times New Roman" panose="02020603050405020304" pitchFamily="18" charset="0"/>
              </a:rPr>
              <a:t>, P. S., Ahuja, S. A., Natarajan, S., &amp; </a:t>
            </a:r>
            <a:r>
              <a:rPr lang="en-GB" dirty="0" err="1">
                <a:latin typeface="Times New Roman" panose="02020603050405020304" pitchFamily="18" charset="0"/>
                <a:cs typeface="Times New Roman" panose="02020603050405020304" pitchFamily="18" charset="0"/>
              </a:rPr>
              <a:t>Bagchi</a:t>
            </a:r>
            <a:r>
              <a:rPr lang="en-GB" dirty="0">
                <a:latin typeface="Times New Roman" panose="02020603050405020304" pitchFamily="18" charset="0"/>
                <a:cs typeface="Times New Roman" panose="02020603050405020304" pitchFamily="18" charset="0"/>
              </a:rPr>
              <a:t>, P. R. (2021). Tetanus of suspected dental causality. </a:t>
            </a:r>
            <a:r>
              <a:rPr lang="en-GB" i="1" dirty="0">
                <a:latin typeface="Times New Roman" panose="02020603050405020304" pitchFamily="18" charset="0"/>
                <a:cs typeface="Times New Roman" panose="02020603050405020304" pitchFamily="18" charset="0"/>
              </a:rPr>
              <a:t>Journal of stomatology, oral and maxillofacial surgery</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122</a:t>
            </a:r>
            <a:r>
              <a:rPr lang="en-GB" dirty="0">
                <a:latin typeface="Times New Roman" panose="02020603050405020304" pitchFamily="18" charset="0"/>
                <a:cs typeface="Times New Roman" panose="02020603050405020304" pitchFamily="18" charset="0"/>
              </a:rPr>
              <a:t>(1), 115-118.</a:t>
            </a:r>
          </a:p>
          <a:p>
            <a:pPr marL="0" indent="0">
              <a:buNone/>
            </a:pPr>
            <a:r>
              <a:rPr lang="en-GB" dirty="0" err="1">
                <a:latin typeface="Times New Roman" panose="02020603050405020304" pitchFamily="18" charset="0"/>
                <a:cs typeface="Times New Roman" panose="02020603050405020304" pitchFamily="18" charset="0"/>
              </a:rPr>
              <a:t>Center</a:t>
            </a:r>
            <a:r>
              <a:rPr lang="en-GB" dirty="0">
                <a:latin typeface="Times New Roman" panose="02020603050405020304" pitchFamily="18" charset="0"/>
                <a:cs typeface="Times New Roman" panose="02020603050405020304" pitchFamily="18" charset="0"/>
              </a:rPr>
              <a:t> for Disease Control and Prevention. (2018). Causes and Transmission. Retrieved from </a:t>
            </a:r>
            <a:r>
              <a:rPr lang="en-GB" dirty="0">
                <a:latin typeface="Times New Roman" panose="02020603050405020304" pitchFamily="18" charset="0"/>
                <a:cs typeface="Times New Roman" panose="02020603050405020304" pitchFamily="18" charset="0"/>
                <a:hlinkClick r:id="rId2"/>
              </a:rPr>
              <a:t>https://www.cdc.gov/tetanus/about/causes-transmission.html#:~:text=Tetanus%20is%20an%20infection%20caused,when%20they%20enter%20the%20body</a:t>
            </a:r>
            <a:r>
              <a:rPr lang="en-GB" dirty="0">
                <a:latin typeface="Times New Roman" panose="02020603050405020304" pitchFamily="18" charset="0"/>
                <a:cs typeface="Times New Roman" panose="02020603050405020304" pitchFamily="18" charset="0"/>
              </a:rPr>
              <a:t>.</a:t>
            </a:r>
          </a:p>
          <a:p>
            <a:pPr marL="0" indent="0">
              <a:buNone/>
            </a:pPr>
            <a:r>
              <a:rPr lang="en-GB" dirty="0">
                <a:latin typeface="Times New Roman" panose="02020603050405020304" pitchFamily="18" charset="0"/>
                <a:cs typeface="Times New Roman" panose="02020603050405020304" pitchFamily="18" charset="0"/>
              </a:rPr>
              <a:t>Thwaites, C. L. (2017). Botulism and tetanus. </a:t>
            </a:r>
            <a:r>
              <a:rPr lang="en-GB" i="1" dirty="0">
                <a:latin typeface="Times New Roman" panose="02020603050405020304" pitchFamily="18" charset="0"/>
                <a:cs typeface="Times New Roman" panose="02020603050405020304" pitchFamily="18" charset="0"/>
              </a:rPr>
              <a:t>Medicine</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45</a:t>
            </a:r>
            <a:r>
              <a:rPr lang="en-GB" dirty="0">
                <a:latin typeface="Times New Roman" panose="02020603050405020304" pitchFamily="18" charset="0"/>
                <a:cs typeface="Times New Roman" panose="02020603050405020304" pitchFamily="18" charset="0"/>
              </a:rPr>
              <a:t>(12), 739-742.</a:t>
            </a:r>
          </a:p>
          <a:p>
            <a:pPr marL="0" indent="0">
              <a:buNone/>
            </a:pPr>
            <a:r>
              <a:rPr lang="en-GB" dirty="0">
                <a:latin typeface="Times New Roman" panose="02020603050405020304" pitchFamily="18" charset="0"/>
                <a:cs typeface="Times New Roman" panose="02020603050405020304" pitchFamily="18" charset="0"/>
              </a:rPr>
              <a:t>World Health Organization. (2017). Tetanus Disease Epidemiology. Retrieved from; </a:t>
            </a:r>
            <a:r>
              <a:rPr lang="en-GB" dirty="0">
                <a:latin typeface="Times New Roman" panose="02020603050405020304" pitchFamily="18" charset="0"/>
                <a:cs typeface="Times New Roman" panose="02020603050405020304" pitchFamily="18" charset="0"/>
                <a:hlinkClick r:id="rId3"/>
              </a:rPr>
              <a:t>http://www.emro.who.int/health-topics/tetanus/disease-and-epidemiology.html</a:t>
            </a: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276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TotalTime>
  <Words>849</Words>
  <Application>Microsoft Office PowerPoint</Application>
  <PresentationFormat>Widescreen</PresentationFormat>
  <Paragraphs>59</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Tetanus</vt:lpstr>
      <vt:lpstr>Introduction </vt:lpstr>
      <vt:lpstr>Sign and Symptoms of Tetanus </vt:lpstr>
      <vt:lpstr>Lifecycle and Transmission of Tetanus </vt:lpstr>
      <vt:lpstr>Epidemiology of Tetanus </vt:lpstr>
      <vt:lpstr>Treatment, Control and Prevention </vt:lpstr>
      <vt:lpstr>Facts, Statistics and Histories of Tetanus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Tetanus</dc:title>
  <dc:creator>hp</dc:creator>
  <cp:lastModifiedBy>GEOFF</cp:lastModifiedBy>
  <cp:revision>3</cp:revision>
  <dcterms:created xsi:type="dcterms:W3CDTF">2021-05-01T05:45:44Z</dcterms:created>
  <dcterms:modified xsi:type="dcterms:W3CDTF">2021-05-01T06:46:44Z</dcterms:modified>
</cp:coreProperties>
</file>