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5"/>
  </p:sldMasterIdLst>
  <p:notesMasterIdLst>
    <p:notesMasterId r:id="rId80"/>
  </p:notesMasterIdLst>
  <p:handoutMasterIdLst>
    <p:handoutMasterId r:id="rId81"/>
  </p:handoutMasterIdLst>
  <p:sldIdLst>
    <p:sldId id="286" r:id="rId6"/>
    <p:sldId id="256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76" r:id="rId15"/>
    <p:sldId id="277" r:id="rId16"/>
    <p:sldId id="278" r:id="rId17"/>
    <p:sldId id="275" r:id="rId18"/>
    <p:sldId id="294" r:id="rId19"/>
    <p:sldId id="295" r:id="rId20"/>
    <p:sldId id="296" r:id="rId21"/>
    <p:sldId id="319" r:id="rId22"/>
    <p:sldId id="320" r:id="rId23"/>
    <p:sldId id="321" r:id="rId24"/>
    <p:sldId id="322" r:id="rId25"/>
    <p:sldId id="323" r:id="rId26"/>
    <p:sldId id="340" r:id="rId27"/>
    <p:sldId id="336" r:id="rId28"/>
    <p:sldId id="339" r:id="rId29"/>
    <p:sldId id="324" r:id="rId30"/>
    <p:sldId id="325" r:id="rId31"/>
    <p:sldId id="338" r:id="rId32"/>
    <p:sldId id="337" r:id="rId33"/>
    <p:sldId id="318" r:id="rId34"/>
    <p:sldId id="360" r:id="rId35"/>
    <p:sldId id="361" r:id="rId36"/>
    <p:sldId id="271" r:id="rId37"/>
    <p:sldId id="362" r:id="rId38"/>
    <p:sldId id="363" r:id="rId39"/>
    <p:sldId id="364" r:id="rId40"/>
    <p:sldId id="365" r:id="rId41"/>
    <p:sldId id="366" r:id="rId42"/>
    <p:sldId id="265" r:id="rId43"/>
    <p:sldId id="280" r:id="rId44"/>
    <p:sldId id="266" r:id="rId45"/>
    <p:sldId id="267" r:id="rId46"/>
    <p:sldId id="268" r:id="rId47"/>
    <p:sldId id="269" r:id="rId48"/>
    <p:sldId id="272" r:id="rId49"/>
    <p:sldId id="367" r:id="rId50"/>
    <p:sldId id="274" r:id="rId51"/>
    <p:sldId id="368" r:id="rId52"/>
    <p:sldId id="369" r:id="rId53"/>
    <p:sldId id="370" r:id="rId54"/>
    <p:sldId id="279" r:id="rId55"/>
    <p:sldId id="371" r:id="rId56"/>
    <p:sldId id="372" r:id="rId57"/>
    <p:sldId id="373" r:id="rId58"/>
    <p:sldId id="374" r:id="rId59"/>
    <p:sldId id="375" r:id="rId60"/>
    <p:sldId id="376" r:id="rId61"/>
    <p:sldId id="377" r:id="rId62"/>
    <p:sldId id="378" r:id="rId63"/>
    <p:sldId id="379" r:id="rId64"/>
    <p:sldId id="380" r:id="rId65"/>
    <p:sldId id="381" r:id="rId66"/>
    <p:sldId id="270" r:id="rId67"/>
    <p:sldId id="382" r:id="rId68"/>
    <p:sldId id="383" r:id="rId69"/>
    <p:sldId id="384" r:id="rId70"/>
    <p:sldId id="385" r:id="rId71"/>
    <p:sldId id="386" r:id="rId72"/>
    <p:sldId id="387" r:id="rId73"/>
    <p:sldId id="388" r:id="rId74"/>
    <p:sldId id="281" r:id="rId75"/>
    <p:sldId id="389" r:id="rId76"/>
    <p:sldId id="390" r:id="rId77"/>
    <p:sldId id="391" r:id="rId78"/>
    <p:sldId id="392" r:id="rId79"/>
  </p:sldIdLst>
  <p:sldSz cx="9144000" cy="6858000" type="screen4x3"/>
  <p:notesSz cx="7010400" cy="9296400"/>
  <p:embeddedFontLst>
    <p:embeddedFont>
      <p:font typeface="Arial Narrow" panose="020B0606020202030204" pitchFamily="34" charset="0"/>
      <p:regular r:id="rId82"/>
      <p:bold r:id="rId83"/>
      <p:italic r:id="rId84"/>
      <p:boldItalic r:id="rId85"/>
    </p:embeddedFont>
    <p:embeddedFont>
      <p:font typeface="Calibri" panose="020F0502020204030204" pitchFamily="34" charset="0"/>
      <p:regular r:id="rId86"/>
      <p:bold r:id="rId87"/>
      <p:italic r:id="rId88"/>
      <p:boldItalic r:id="rId89"/>
    </p:embeddedFont>
    <p:embeddedFont>
      <p:font typeface="Comic Sans MS" panose="030F0702030302020204" pitchFamily="66" charset="0"/>
      <p:regular r:id="rId90"/>
      <p:bold r:id="rId91"/>
    </p:embeddedFont>
    <p:embeddedFont>
      <p:font typeface="Tahoma" panose="020B0604030504040204" pitchFamily="34" charset="0"/>
      <p:regular r:id="rId92"/>
      <p:bold r:id="rId9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9E0682-B626-4BF7-B445-6792C3BD50B7}">
          <p14:sldIdLst>
            <p14:sldId id="286"/>
            <p14:sldId id="256"/>
            <p14:sldId id="259"/>
            <p14:sldId id="260"/>
            <p14:sldId id="261"/>
            <p14:sldId id="262"/>
            <p14:sldId id="263"/>
            <p14:sldId id="264"/>
            <p14:sldId id="273"/>
            <p14:sldId id="276"/>
            <p14:sldId id="277"/>
            <p14:sldId id="278"/>
            <p14:sldId id="275"/>
            <p14:sldId id="294"/>
            <p14:sldId id="295"/>
            <p14:sldId id="296"/>
            <p14:sldId id="319"/>
            <p14:sldId id="320"/>
            <p14:sldId id="321"/>
            <p14:sldId id="322"/>
            <p14:sldId id="323"/>
            <p14:sldId id="340"/>
            <p14:sldId id="336"/>
            <p14:sldId id="339"/>
            <p14:sldId id="324"/>
            <p14:sldId id="325"/>
            <p14:sldId id="338"/>
            <p14:sldId id="337"/>
            <p14:sldId id="318"/>
            <p14:sldId id="360"/>
            <p14:sldId id="361"/>
            <p14:sldId id="271"/>
            <p14:sldId id="362"/>
            <p14:sldId id="363"/>
            <p14:sldId id="364"/>
            <p14:sldId id="365"/>
            <p14:sldId id="366"/>
            <p14:sldId id="265"/>
            <p14:sldId id="280"/>
            <p14:sldId id="266"/>
            <p14:sldId id="267"/>
            <p14:sldId id="268"/>
            <p14:sldId id="269"/>
            <p14:sldId id="272"/>
            <p14:sldId id="367"/>
            <p14:sldId id="274"/>
            <p14:sldId id="368"/>
            <p14:sldId id="369"/>
            <p14:sldId id="370"/>
            <p14:sldId id="279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270"/>
            <p14:sldId id="382"/>
            <p14:sldId id="383"/>
            <p14:sldId id="384"/>
            <p14:sldId id="385"/>
            <p14:sldId id="386"/>
            <p14:sldId id="387"/>
            <p14:sldId id="388"/>
            <p14:sldId id="281"/>
            <p14:sldId id="389"/>
            <p14:sldId id="390"/>
            <p14:sldId id="391"/>
            <p14:sldId id="392"/>
          </p14:sldIdLst>
        </p14:section>
        <p14:section name="Untitled Section" id="{E56A601C-5A3E-4AB3-B08F-AFB8D4DE547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E8E8E8"/>
    <a:srgbClr val="F0F0F0"/>
    <a:srgbClr val="F0A14A"/>
    <a:srgbClr val="CADC1E"/>
    <a:srgbClr val="E600E6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35" autoAdjust="0"/>
    <p:restoredTop sz="86433" autoAdjust="0"/>
  </p:normalViewPr>
  <p:slideViewPr>
    <p:cSldViewPr>
      <p:cViewPr varScale="1">
        <p:scale>
          <a:sx n="86" d="100"/>
          <a:sy n="86" d="100"/>
        </p:scale>
        <p:origin x="83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110"/>
    </p:cViewPr>
  </p:sorterViewPr>
  <p:notesViewPr>
    <p:cSldViewPr>
      <p:cViewPr>
        <p:scale>
          <a:sx n="110" d="100"/>
          <a:sy n="110" d="100"/>
        </p:scale>
        <p:origin x="-1272" y="21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97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font" Target="fonts/font6.fntdata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font" Target="fonts/font1.fntdata"/><Relationship Id="rId90" Type="http://schemas.openxmlformats.org/officeDocument/2006/relationships/font" Target="fonts/font9.fntdata"/><Relationship Id="rId95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4.fntdata"/><Relationship Id="rId93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handoutMaster" Target="handoutMasters/handoutMaster1.xml"/><Relationship Id="rId86" Type="http://schemas.openxmlformats.org/officeDocument/2006/relationships/font" Target="fonts/font5.fntdata"/><Relationship Id="rId9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95DEF-4B6F-4E88-AD3A-E3AA24C477C5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728554B-F8DE-4F89-A91D-8EC77DB2EB7F}">
      <dgm:prSet phldrT="[Text]" custT="1"/>
      <dgm:spPr/>
      <dgm:t>
        <a:bodyPr/>
        <a:lstStyle/>
        <a:p>
          <a:r>
            <a:rPr lang="en-US" sz="1800" b="1" dirty="0"/>
            <a:t>Board of Trustees</a:t>
          </a:r>
        </a:p>
      </dgm:t>
    </dgm:pt>
    <dgm:pt modelId="{81EB2826-5AA4-4729-92EB-3B267E94B1D7}" type="parTrans" cxnId="{0F09FF41-A764-429F-B8F6-70F26860760D}">
      <dgm:prSet/>
      <dgm:spPr/>
      <dgm:t>
        <a:bodyPr/>
        <a:lstStyle/>
        <a:p>
          <a:endParaRPr lang="en-US"/>
        </a:p>
      </dgm:t>
    </dgm:pt>
    <dgm:pt modelId="{3A0A70AA-6D6A-442C-B2E3-6735F9833202}" type="sibTrans" cxnId="{0F09FF41-A764-429F-B8F6-70F26860760D}">
      <dgm:prSet/>
      <dgm:spPr/>
      <dgm:t>
        <a:bodyPr/>
        <a:lstStyle/>
        <a:p>
          <a:endParaRPr lang="en-US"/>
        </a:p>
      </dgm:t>
    </dgm:pt>
    <dgm:pt modelId="{5DFDE74C-7B7F-4564-B159-630A62861A0C}">
      <dgm:prSet phldrT="[Text]" custT="1"/>
      <dgm:spPr/>
      <dgm:t>
        <a:bodyPr/>
        <a:lstStyle/>
        <a:p>
          <a:r>
            <a:rPr lang="en-US" sz="1800" b="1" dirty="0"/>
            <a:t>Administration/Senior Leaders</a:t>
          </a:r>
        </a:p>
      </dgm:t>
    </dgm:pt>
    <dgm:pt modelId="{B5E74339-3D18-4567-85FB-5B9D7F12CD4D}" type="parTrans" cxnId="{0842DD04-8E87-456D-8B74-BA3616014FA8}">
      <dgm:prSet/>
      <dgm:spPr/>
      <dgm:t>
        <a:bodyPr/>
        <a:lstStyle/>
        <a:p>
          <a:endParaRPr lang="en-US"/>
        </a:p>
      </dgm:t>
    </dgm:pt>
    <dgm:pt modelId="{C05D55F5-4726-4FD0-8458-A928ED718D13}" type="sibTrans" cxnId="{0842DD04-8E87-456D-8B74-BA3616014FA8}">
      <dgm:prSet/>
      <dgm:spPr/>
      <dgm:t>
        <a:bodyPr/>
        <a:lstStyle/>
        <a:p>
          <a:endParaRPr lang="en-US"/>
        </a:p>
      </dgm:t>
    </dgm:pt>
    <dgm:pt modelId="{4583AA6A-01B9-4A0F-9C75-3C78C4A08721}">
      <dgm:prSet phldrT="[Text]" custT="1"/>
      <dgm:spPr/>
      <dgm:t>
        <a:bodyPr/>
        <a:lstStyle/>
        <a:p>
          <a:r>
            <a:rPr lang="en-US" sz="1800" b="1" dirty="0"/>
            <a:t>Coordinating Committee/Individual</a:t>
          </a:r>
        </a:p>
      </dgm:t>
    </dgm:pt>
    <dgm:pt modelId="{794F312D-4631-4D35-BB3C-65235A21057A}" type="parTrans" cxnId="{8CFF56EE-96C6-483F-AB57-32851CAC9808}">
      <dgm:prSet/>
      <dgm:spPr/>
      <dgm:t>
        <a:bodyPr/>
        <a:lstStyle/>
        <a:p>
          <a:endParaRPr lang="en-US"/>
        </a:p>
      </dgm:t>
    </dgm:pt>
    <dgm:pt modelId="{07266176-245B-42D8-8AD9-8D04AB9058E5}" type="sibTrans" cxnId="{8CFF56EE-96C6-483F-AB57-32851CAC9808}">
      <dgm:prSet/>
      <dgm:spPr/>
      <dgm:t>
        <a:bodyPr/>
        <a:lstStyle/>
        <a:p>
          <a:endParaRPr lang="en-US"/>
        </a:p>
      </dgm:t>
    </dgm:pt>
    <dgm:pt modelId="{5E8B94FC-E300-4F44-A74B-09EA4E1BCE92}">
      <dgm:prSet phldrT="[Text]" custT="1"/>
      <dgm:spPr/>
      <dgm:t>
        <a:bodyPr/>
        <a:lstStyle/>
        <a:p>
          <a:r>
            <a:rPr lang="en-US" sz="1800" b="1" dirty="0"/>
            <a:t>Organized Medical Staff</a:t>
          </a:r>
        </a:p>
      </dgm:t>
    </dgm:pt>
    <dgm:pt modelId="{D2562862-D8A3-4B42-A9AD-51A8687491E0}" type="parTrans" cxnId="{8BA54578-3262-4C6B-BCD4-5CC7AB58A3A0}">
      <dgm:prSet/>
      <dgm:spPr/>
      <dgm:t>
        <a:bodyPr/>
        <a:lstStyle/>
        <a:p>
          <a:endParaRPr lang="en-US"/>
        </a:p>
      </dgm:t>
    </dgm:pt>
    <dgm:pt modelId="{B88C517A-E2FD-4537-8025-6F2C9FBDBE44}" type="sibTrans" cxnId="{8BA54578-3262-4C6B-BCD4-5CC7AB58A3A0}">
      <dgm:prSet/>
      <dgm:spPr/>
      <dgm:t>
        <a:bodyPr/>
        <a:lstStyle/>
        <a:p>
          <a:endParaRPr lang="en-US"/>
        </a:p>
      </dgm:t>
    </dgm:pt>
    <dgm:pt modelId="{139EF286-FF00-44FA-A877-60988BDC1EAE}">
      <dgm:prSet phldrT="[Text]" custT="1"/>
      <dgm:spPr/>
      <dgm:t>
        <a:bodyPr/>
        <a:lstStyle/>
        <a:p>
          <a:r>
            <a:rPr lang="en-US" sz="1800" b="1" dirty="0"/>
            <a:t>Departments within the Organization</a:t>
          </a:r>
        </a:p>
      </dgm:t>
    </dgm:pt>
    <dgm:pt modelId="{491C7938-85FE-4532-9354-D6BA140C9268}" type="parTrans" cxnId="{E97459BE-6FF6-440C-84F5-D59889422E1E}">
      <dgm:prSet/>
      <dgm:spPr/>
      <dgm:t>
        <a:bodyPr/>
        <a:lstStyle/>
        <a:p>
          <a:endParaRPr lang="en-US"/>
        </a:p>
      </dgm:t>
    </dgm:pt>
    <dgm:pt modelId="{88B5FAF6-6E7E-488F-BD46-79C8667C694B}" type="sibTrans" cxnId="{E97459BE-6FF6-440C-84F5-D59889422E1E}">
      <dgm:prSet/>
      <dgm:spPr/>
      <dgm:t>
        <a:bodyPr/>
        <a:lstStyle/>
        <a:p>
          <a:endParaRPr lang="en-US"/>
        </a:p>
      </dgm:t>
    </dgm:pt>
    <dgm:pt modelId="{96FF3669-39A0-4762-A328-133FA505EB33}">
      <dgm:prSet phldrT="[Text]" custT="1"/>
      <dgm:spPr/>
      <dgm:t>
        <a:bodyPr/>
        <a:lstStyle/>
        <a:p>
          <a:r>
            <a:rPr lang="en-US" sz="1800" b="1" dirty="0"/>
            <a:t>Quality Support Services</a:t>
          </a:r>
        </a:p>
      </dgm:t>
    </dgm:pt>
    <dgm:pt modelId="{01D0E317-9014-4245-A031-F93F61558BFA}" type="parTrans" cxnId="{2846051C-83F2-4C22-AA0F-D0C8BB8C2492}">
      <dgm:prSet/>
      <dgm:spPr/>
      <dgm:t>
        <a:bodyPr/>
        <a:lstStyle/>
        <a:p>
          <a:endParaRPr lang="en-US"/>
        </a:p>
      </dgm:t>
    </dgm:pt>
    <dgm:pt modelId="{EAFC5CA9-394B-4AC1-9113-8D4195B3D4B2}" type="sibTrans" cxnId="{2846051C-83F2-4C22-AA0F-D0C8BB8C2492}">
      <dgm:prSet/>
      <dgm:spPr/>
      <dgm:t>
        <a:bodyPr/>
        <a:lstStyle/>
        <a:p>
          <a:endParaRPr lang="en-US"/>
        </a:p>
      </dgm:t>
    </dgm:pt>
    <dgm:pt modelId="{BC588172-3A4C-431B-AB70-E55C633B1D38}" type="pres">
      <dgm:prSet presAssocID="{22995DEF-4B6F-4E88-AD3A-E3AA24C477C5}" presName="linear" presStyleCnt="0">
        <dgm:presLayoutVars>
          <dgm:dir/>
          <dgm:animLvl val="lvl"/>
          <dgm:resizeHandles val="exact"/>
        </dgm:presLayoutVars>
      </dgm:prSet>
      <dgm:spPr/>
    </dgm:pt>
    <dgm:pt modelId="{070E5EF8-CBAD-4BF2-9EDC-FA919043C5C9}" type="pres">
      <dgm:prSet presAssocID="{1728554B-F8DE-4F89-A91D-8EC77DB2EB7F}" presName="parentLin" presStyleCnt="0"/>
      <dgm:spPr/>
    </dgm:pt>
    <dgm:pt modelId="{143FB89F-CB2B-4D52-959C-8A7930EB12AC}" type="pres">
      <dgm:prSet presAssocID="{1728554B-F8DE-4F89-A91D-8EC77DB2EB7F}" presName="parentLeftMargin" presStyleLbl="node1" presStyleIdx="0" presStyleCnt="6"/>
      <dgm:spPr/>
    </dgm:pt>
    <dgm:pt modelId="{1F411CC9-BD51-4A00-918E-BF2531CC7F97}" type="pres">
      <dgm:prSet presAssocID="{1728554B-F8DE-4F89-A91D-8EC77DB2EB7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1D9200F-9741-4A5B-B029-A28455CDF78C}" type="pres">
      <dgm:prSet presAssocID="{1728554B-F8DE-4F89-A91D-8EC77DB2EB7F}" presName="negativeSpace" presStyleCnt="0"/>
      <dgm:spPr/>
    </dgm:pt>
    <dgm:pt modelId="{EDEF2B2B-C675-46BA-B6F8-02EAC08A029A}" type="pres">
      <dgm:prSet presAssocID="{1728554B-F8DE-4F89-A91D-8EC77DB2EB7F}" presName="childText" presStyleLbl="conFgAcc1" presStyleIdx="0" presStyleCnt="6">
        <dgm:presLayoutVars>
          <dgm:bulletEnabled val="1"/>
        </dgm:presLayoutVars>
      </dgm:prSet>
      <dgm:spPr/>
    </dgm:pt>
    <dgm:pt modelId="{55FCD03C-7C5E-4847-A792-F1C3A6B36417}" type="pres">
      <dgm:prSet presAssocID="{3A0A70AA-6D6A-442C-B2E3-6735F9833202}" presName="spaceBetweenRectangles" presStyleCnt="0"/>
      <dgm:spPr/>
    </dgm:pt>
    <dgm:pt modelId="{50D1B33F-EA8F-4747-A80A-8D7295036FD5}" type="pres">
      <dgm:prSet presAssocID="{5DFDE74C-7B7F-4564-B159-630A62861A0C}" presName="parentLin" presStyleCnt="0"/>
      <dgm:spPr/>
    </dgm:pt>
    <dgm:pt modelId="{5D2AC7A9-7F90-492B-88DA-EA31DB4828B7}" type="pres">
      <dgm:prSet presAssocID="{5DFDE74C-7B7F-4564-B159-630A62861A0C}" presName="parentLeftMargin" presStyleLbl="node1" presStyleIdx="0" presStyleCnt="6"/>
      <dgm:spPr/>
    </dgm:pt>
    <dgm:pt modelId="{B2C125E1-2F51-4C1E-955D-9A657DFE1759}" type="pres">
      <dgm:prSet presAssocID="{5DFDE74C-7B7F-4564-B159-630A62861A0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B3DD36A-B8B0-4BE6-95FF-FAF117339411}" type="pres">
      <dgm:prSet presAssocID="{5DFDE74C-7B7F-4564-B159-630A62861A0C}" presName="negativeSpace" presStyleCnt="0"/>
      <dgm:spPr/>
    </dgm:pt>
    <dgm:pt modelId="{1306CBC5-3DFF-48F4-A49C-8B8A50926A83}" type="pres">
      <dgm:prSet presAssocID="{5DFDE74C-7B7F-4564-B159-630A62861A0C}" presName="childText" presStyleLbl="conFgAcc1" presStyleIdx="1" presStyleCnt="6">
        <dgm:presLayoutVars>
          <dgm:bulletEnabled val="1"/>
        </dgm:presLayoutVars>
      </dgm:prSet>
      <dgm:spPr/>
    </dgm:pt>
    <dgm:pt modelId="{FE7F4C1E-766C-4FAC-BB42-5C2FFE77260F}" type="pres">
      <dgm:prSet presAssocID="{C05D55F5-4726-4FD0-8458-A928ED718D13}" presName="spaceBetweenRectangles" presStyleCnt="0"/>
      <dgm:spPr/>
    </dgm:pt>
    <dgm:pt modelId="{9D25A16C-8F86-4169-B241-07800E248172}" type="pres">
      <dgm:prSet presAssocID="{4583AA6A-01B9-4A0F-9C75-3C78C4A08721}" presName="parentLin" presStyleCnt="0"/>
      <dgm:spPr/>
    </dgm:pt>
    <dgm:pt modelId="{39DF4F2B-E1EE-4C14-95D7-89144D41DC18}" type="pres">
      <dgm:prSet presAssocID="{4583AA6A-01B9-4A0F-9C75-3C78C4A08721}" presName="parentLeftMargin" presStyleLbl="node1" presStyleIdx="1" presStyleCnt="6"/>
      <dgm:spPr/>
    </dgm:pt>
    <dgm:pt modelId="{F61E0E8E-3C11-4E5A-BC40-8C977357BCB8}" type="pres">
      <dgm:prSet presAssocID="{4583AA6A-01B9-4A0F-9C75-3C78C4A0872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3BAFE28-49D3-48DA-BCD2-410A639C2B7A}" type="pres">
      <dgm:prSet presAssocID="{4583AA6A-01B9-4A0F-9C75-3C78C4A08721}" presName="negativeSpace" presStyleCnt="0"/>
      <dgm:spPr/>
    </dgm:pt>
    <dgm:pt modelId="{3CB0BB93-A9CA-4367-93F7-EAE80D19525F}" type="pres">
      <dgm:prSet presAssocID="{4583AA6A-01B9-4A0F-9C75-3C78C4A08721}" presName="childText" presStyleLbl="conFgAcc1" presStyleIdx="2" presStyleCnt="6">
        <dgm:presLayoutVars>
          <dgm:bulletEnabled val="1"/>
        </dgm:presLayoutVars>
      </dgm:prSet>
      <dgm:spPr/>
    </dgm:pt>
    <dgm:pt modelId="{B38E2E7F-52C0-4766-84B4-7EB03276E6BF}" type="pres">
      <dgm:prSet presAssocID="{07266176-245B-42D8-8AD9-8D04AB9058E5}" presName="spaceBetweenRectangles" presStyleCnt="0"/>
      <dgm:spPr/>
    </dgm:pt>
    <dgm:pt modelId="{B568DA12-5498-4ED7-8D5A-CBDA275F194F}" type="pres">
      <dgm:prSet presAssocID="{5E8B94FC-E300-4F44-A74B-09EA4E1BCE92}" presName="parentLin" presStyleCnt="0"/>
      <dgm:spPr/>
    </dgm:pt>
    <dgm:pt modelId="{F5F56BD3-FB85-45F7-B862-B398C5AC39A1}" type="pres">
      <dgm:prSet presAssocID="{5E8B94FC-E300-4F44-A74B-09EA4E1BCE92}" presName="parentLeftMargin" presStyleLbl="node1" presStyleIdx="2" presStyleCnt="6"/>
      <dgm:spPr/>
    </dgm:pt>
    <dgm:pt modelId="{6CED5827-61E6-47B7-AC8D-B30E96F6DDFA}" type="pres">
      <dgm:prSet presAssocID="{5E8B94FC-E300-4F44-A74B-09EA4E1BCE9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D8E8010-F7FE-4D8F-B998-EAA6C7C49987}" type="pres">
      <dgm:prSet presAssocID="{5E8B94FC-E300-4F44-A74B-09EA4E1BCE92}" presName="negativeSpace" presStyleCnt="0"/>
      <dgm:spPr/>
    </dgm:pt>
    <dgm:pt modelId="{61669F0A-E908-4C23-95B9-956A4F98C24C}" type="pres">
      <dgm:prSet presAssocID="{5E8B94FC-E300-4F44-A74B-09EA4E1BCE92}" presName="childText" presStyleLbl="conFgAcc1" presStyleIdx="3" presStyleCnt="6">
        <dgm:presLayoutVars>
          <dgm:bulletEnabled val="1"/>
        </dgm:presLayoutVars>
      </dgm:prSet>
      <dgm:spPr/>
    </dgm:pt>
    <dgm:pt modelId="{64AEB4D1-7FA4-4FE8-A625-C04C63740941}" type="pres">
      <dgm:prSet presAssocID="{B88C517A-E2FD-4537-8025-6F2C9FBDBE44}" presName="spaceBetweenRectangles" presStyleCnt="0"/>
      <dgm:spPr/>
    </dgm:pt>
    <dgm:pt modelId="{21EC03D4-9A7A-4E7A-8C77-115441B0A843}" type="pres">
      <dgm:prSet presAssocID="{139EF286-FF00-44FA-A877-60988BDC1EAE}" presName="parentLin" presStyleCnt="0"/>
      <dgm:spPr/>
    </dgm:pt>
    <dgm:pt modelId="{5EB3A2FB-AB3F-4AF1-B737-4A84678E39A9}" type="pres">
      <dgm:prSet presAssocID="{139EF286-FF00-44FA-A877-60988BDC1EAE}" presName="parentLeftMargin" presStyleLbl="node1" presStyleIdx="3" presStyleCnt="6"/>
      <dgm:spPr/>
    </dgm:pt>
    <dgm:pt modelId="{EFE8647C-9A4F-47A4-8339-37AEBFC82FA2}" type="pres">
      <dgm:prSet presAssocID="{139EF286-FF00-44FA-A877-60988BDC1EA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8B58C4D-C4AB-4A67-824A-9D856CCA969E}" type="pres">
      <dgm:prSet presAssocID="{139EF286-FF00-44FA-A877-60988BDC1EAE}" presName="negativeSpace" presStyleCnt="0"/>
      <dgm:spPr/>
    </dgm:pt>
    <dgm:pt modelId="{CF7C753C-7D39-411D-A798-30D0441C9F96}" type="pres">
      <dgm:prSet presAssocID="{139EF286-FF00-44FA-A877-60988BDC1EAE}" presName="childText" presStyleLbl="conFgAcc1" presStyleIdx="4" presStyleCnt="6">
        <dgm:presLayoutVars>
          <dgm:bulletEnabled val="1"/>
        </dgm:presLayoutVars>
      </dgm:prSet>
      <dgm:spPr/>
    </dgm:pt>
    <dgm:pt modelId="{DCA19BFA-0C45-45A4-AFE0-95712EFC0AD1}" type="pres">
      <dgm:prSet presAssocID="{88B5FAF6-6E7E-488F-BD46-79C8667C694B}" presName="spaceBetweenRectangles" presStyleCnt="0"/>
      <dgm:spPr/>
    </dgm:pt>
    <dgm:pt modelId="{C2782796-987D-4AC7-89A6-5A908AA677B6}" type="pres">
      <dgm:prSet presAssocID="{96FF3669-39A0-4762-A328-133FA505EB33}" presName="parentLin" presStyleCnt="0"/>
      <dgm:spPr/>
    </dgm:pt>
    <dgm:pt modelId="{E8804250-44F9-4515-8E46-24024C5562E6}" type="pres">
      <dgm:prSet presAssocID="{96FF3669-39A0-4762-A328-133FA505EB33}" presName="parentLeftMargin" presStyleLbl="node1" presStyleIdx="4" presStyleCnt="6"/>
      <dgm:spPr/>
    </dgm:pt>
    <dgm:pt modelId="{DB777A9A-BE32-478B-90FA-D6061997B539}" type="pres">
      <dgm:prSet presAssocID="{96FF3669-39A0-4762-A328-133FA505EB33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2D4735D-FC52-4AAF-A644-8C1D602E50C7}" type="pres">
      <dgm:prSet presAssocID="{96FF3669-39A0-4762-A328-133FA505EB33}" presName="negativeSpace" presStyleCnt="0"/>
      <dgm:spPr/>
    </dgm:pt>
    <dgm:pt modelId="{E058A161-103F-4807-B941-0A3BD62FF9F7}" type="pres">
      <dgm:prSet presAssocID="{96FF3669-39A0-4762-A328-133FA505EB3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F799E01-4EE2-4FB4-B926-4C4C3A785A0E}" type="presOf" srcId="{4583AA6A-01B9-4A0F-9C75-3C78C4A08721}" destId="{39DF4F2B-E1EE-4C14-95D7-89144D41DC18}" srcOrd="0" destOrd="0" presId="urn:microsoft.com/office/officeart/2005/8/layout/list1"/>
    <dgm:cxn modelId="{55AD9802-35CE-4A78-8AC7-EB2A7A06C5A9}" type="presOf" srcId="{96FF3669-39A0-4762-A328-133FA505EB33}" destId="{E8804250-44F9-4515-8E46-24024C5562E6}" srcOrd="0" destOrd="0" presId="urn:microsoft.com/office/officeart/2005/8/layout/list1"/>
    <dgm:cxn modelId="{0842DD04-8E87-456D-8B74-BA3616014FA8}" srcId="{22995DEF-4B6F-4E88-AD3A-E3AA24C477C5}" destId="{5DFDE74C-7B7F-4564-B159-630A62861A0C}" srcOrd="1" destOrd="0" parTransId="{B5E74339-3D18-4567-85FB-5B9D7F12CD4D}" sibTransId="{C05D55F5-4726-4FD0-8458-A928ED718D13}"/>
    <dgm:cxn modelId="{29100213-C731-40B9-915B-1E08B8A0E173}" type="presOf" srcId="{96FF3669-39A0-4762-A328-133FA505EB33}" destId="{DB777A9A-BE32-478B-90FA-D6061997B539}" srcOrd="1" destOrd="0" presId="urn:microsoft.com/office/officeart/2005/8/layout/list1"/>
    <dgm:cxn modelId="{2846051C-83F2-4C22-AA0F-D0C8BB8C2492}" srcId="{22995DEF-4B6F-4E88-AD3A-E3AA24C477C5}" destId="{96FF3669-39A0-4762-A328-133FA505EB33}" srcOrd="5" destOrd="0" parTransId="{01D0E317-9014-4245-A031-F93F61558BFA}" sibTransId="{EAFC5CA9-394B-4AC1-9113-8D4195B3D4B2}"/>
    <dgm:cxn modelId="{DA001622-EDA0-45A5-8965-1085F4CD9BBA}" type="presOf" srcId="{1728554B-F8DE-4F89-A91D-8EC77DB2EB7F}" destId="{143FB89F-CB2B-4D52-959C-8A7930EB12AC}" srcOrd="0" destOrd="0" presId="urn:microsoft.com/office/officeart/2005/8/layout/list1"/>
    <dgm:cxn modelId="{D6E4EC26-A523-45BB-91FD-6167181DE242}" type="presOf" srcId="{22995DEF-4B6F-4E88-AD3A-E3AA24C477C5}" destId="{BC588172-3A4C-431B-AB70-E55C633B1D38}" srcOrd="0" destOrd="0" presId="urn:microsoft.com/office/officeart/2005/8/layout/list1"/>
    <dgm:cxn modelId="{745CE42E-47BB-43D1-8FF3-2F318FD17322}" type="presOf" srcId="{5DFDE74C-7B7F-4564-B159-630A62861A0C}" destId="{5D2AC7A9-7F90-492B-88DA-EA31DB4828B7}" srcOrd="0" destOrd="0" presId="urn:microsoft.com/office/officeart/2005/8/layout/list1"/>
    <dgm:cxn modelId="{CCC4BD3D-CC40-4D84-BE56-273528CF472D}" type="presOf" srcId="{5E8B94FC-E300-4F44-A74B-09EA4E1BCE92}" destId="{6CED5827-61E6-47B7-AC8D-B30E96F6DDFA}" srcOrd="1" destOrd="0" presId="urn:microsoft.com/office/officeart/2005/8/layout/list1"/>
    <dgm:cxn modelId="{0F09FF41-A764-429F-B8F6-70F26860760D}" srcId="{22995DEF-4B6F-4E88-AD3A-E3AA24C477C5}" destId="{1728554B-F8DE-4F89-A91D-8EC77DB2EB7F}" srcOrd="0" destOrd="0" parTransId="{81EB2826-5AA4-4729-92EB-3B267E94B1D7}" sibTransId="{3A0A70AA-6D6A-442C-B2E3-6735F9833202}"/>
    <dgm:cxn modelId="{3CDAB268-6E9E-4B52-9028-F96E94C047BB}" type="presOf" srcId="{5E8B94FC-E300-4F44-A74B-09EA4E1BCE92}" destId="{F5F56BD3-FB85-45F7-B862-B398C5AC39A1}" srcOrd="0" destOrd="0" presId="urn:microsoft.com/office/officeart/2005/8/layout/list1"/>
    <dgm:cxn modelId="{03AD6E72-A922-4E08-B861-C6E85186B0BA}" type="presOf" srcId="{1728554B-F8DE-4F89-A91D-8EC77DB2EB7F}" destId="{1F411CC9-BD51-4A00-918E-BF2531CC7F97}" srcOrd="1" destOrd="0" presId="urn:microsoft.com/office/officeart/2005/8/layout/list1"/>
    <dgm:cxn modelId="{8BA54578-3262-4C6B-BCD4-5CC7AB58A3A0}" srcId="{22995DEF-4B6F-4E88-AD3A-E3AA24C477C5}" destId="{5E8B94FC-E300-4F44-A74B-09EA4E1BCE92}" srcOrd="3" destOrd="0" parTransId="{D2562862-D8A3-4B42-A9AD-51A8687491E0}" sibTransId="{B88C517A-E2FD-4537-8025-6F2C9FBDBE44}"/>
    <dgm:cxn modelId="{E86FBF80-23E2-4801-A991-11EB19E9EA1D}" type="presOf" srcId="{5DFDE74C-7B7F-4564-B159-630A62861A0C}" destId="{B2C125E1-2F51-4C1E-955D-9A657DFE1759}" srcOrd="1" destOrd="0" presId="urn:microsoft.com/office/officeart/2005/8/layout/list1"/>
    <dgm:cxn modelId="{7CC47981-E88C-4180-ADA1-CE8689582DFA}" type="presOf" srcId="{139EF286-FF00-44FA-A877-60988BDC1EAE}" destId="{EFE8647C-9A4F-47A4-8339-37AEBFC82FA2}" srcOrd="1" destOrd="0" presId="urn:microsoft.com/office/officeart/2005/8/layout/list1"/>
    <dgm:cxn modelId="{F505889E-43EB-45B1-9D94-98491ECA8331}" type="presOf" srcId="{139EF286-FF00-44FA-A877-60988BDC1EAE}" destId="{5EB3A2FB-AB3F-4AF1-B737-4A84678E39A9}" srcOrd="0" destOrd="0" presId="urn:microsoft.com/office/officeart/2005/8/layout/list1"/>
    <dgm:cxn modelId="{E97459BE-6FF6-440C-84F5-D59889422E1E}" srcId="{22995DEF-4B6F-4E88-AD3A-E3AA24C477C5}" destId="{139EF286-FF00-44FA-A877-60988BDC1EAE}" srcOrd="4" destOrd="0" parTransId="{491C7938-85FE-4532-9354-D6BA140C9268}" sibTransId="{88B5FAF6-6E7E-488F-BD46-79C8667C694B}"/>
    <dgm:cxn modelId="{4A733EC1-8F37-4877-B55F-B8E61D8F69DB}" type="presOf" srcId="{4583AA6A-01B9-4A0F-9C75-3C78C4A08721}" destId="{F61E0E8E-3C11-4E5A-BC40-8C977357BCB8}" srcOrd="1" destOrd="0" presId="urn:microsoft.com/office/officeart/2005/8/layout/list1"/>
    <dgm:cxn modelId="{8CFF56EE-96C6-483F-AB57-32851CAC9808}" srcId="{22995DEF-4B6F-4E88-AD3A-E3AA24C477C5}" destId="{4583AA6A-01B9-4A0F-9C75-3C78C4A08721}" srcOrd="2" destOrd="0" parTransId="{794F312D-4631-4D35-BB3C-65235A21057A}" sibTransId="{07266176-245B-42D8-8AD9-8D04AB9058E5}"/>
    <dgm:cxn modelId="{2C967C99-34B6-4E04-803C-B2C9DBC92CC8}" type="presParOf" srcId="{BC588172-3A4C-431B-AB70-E55C633B1D38}" destId="{070E5EF8-CBAD-4BF2-9EDC-FA919043C5C9}" srcOrd="0" destOrd="0" presId="urn:microsoft.com/office/officeart/2005/8/layout/list1"/>
    <dgm:cxn modelId="{D6FB9229-3078-41EF-8335-587A5903F991}" type="presParOf" srcId="{070E5EF8-CBAD-4BF2-9EDC-FA919043C5C9}" destId="{143FB89F-CB2B-4D52-959C-8A7930EB12AC}" srcOrd="0" destOrd="0" presId="urn:microsoft.com/office/officeart/2005/8/layout/list1"/>
    <dgm:cxn modelId="{077C4971-8A87-46ED-B097-390D2B7C0453}" type="presParOf" srcId="{070E5EF8-CBAD-4BF2-9EDC-FA919043C5C9}" destId="{1F411CC9-BD51-4A00-918E-BF2531CC7F97}" srcOrd="1" destOrd="0" presId="urn:microsoft.com/office/officeart/2005/8/layout/list1"/>
    <dgm:cxn modelId="{540D7036-F14F-4DC7-8598-D723678CA935}" type="presParOf" srcId="{BC588172-3A4C-431B-AB70-E55C633B1D38}" destId="{B1D9200F-9741-4A5B-B029-A28455CDF78C}" srcOrd="1" destOrd="0" presId="urn:microsoft.com/office/officeart/2005/8/layout/list1"/>
    <dgm:cxn modelId="{46A2A62E-9E9F-4D94-A420-27981F925BA4}" type="presParOf" srcId="{BC588172-3A4C-431B-AB70-E55C633B1D38}" destId="{EDEF2B2B-C675-46BA-B6F8-02EAC08A029A}" srcOrd="2" destOrd="0" presId="urn:microsoft.com/office/officeart/2005/8/layout/list1"/>
    <dgm:cxn modelId="{AA39EC04-6B1F-4478-ADE4-A7E1BD494CD3}" type="presParOf" srcId="{BC588172-3A4C-431B-AB70-E55C633B1D38}" destId="{55FCD03C-7C5E-4847-A792-F1C3A6B36417}" srcOrd="3" destOrd="0" presId="urn:microsoft.com/office/officeart/2005/8/layout/list1"/>
    <dgm:cxn modelId="{CA60AC79-38E0-479D-B8BC-AC236057D860}" type="presParOf" srcId="{BC588172-3A4C-431B-AB70-E55C633B1D38}" destId="{50D1B33F-EA8F-4747-A80A-8D7295036FD5}" srcOrd="4" destOrd="0" presId="urn:microsoft.com/office/officeart/2005/8/layout/list1"/>
    <dgm:cxn modelId="{B0DFFCA2-C024-4BFD-87AE-5C57345D30C7}" type="presParOf" srcId="{50D1B33F-EA8F-4747-A80A-8D7295036FD5}" destId="{5D2AC7A9-7F90-492B-88DA-EA31DB4828B7}" srcOrd="0" destOrd="0" presId="urn:microsoft.com/office/officeart/2005/8/layout/list1"/>
    <dgm:cxn modelId="{176915FC-9487-4A08-B70B-8F09C73868C7}" type="presParOf" srcId="{50D1B33F-EA8F-4747-A80A-8D7295036FD5}" destId="{B2C125E1-2F51-4C1E-955D-9A657DFE1759}" srcOrd="1" destOrd="0" presId="urn:microsoft.com/office/officeart/2005/8/layout/list1"/>
    <dgm:cxn modelId="{1F810DD7-BAE3-4CBB-A1D6-DF747A960486}" type="presParOf" srcId="{BC588172-3A4C-431B-AB70-E55C633B1D38}" destId="{BB3DD36A-B8B0-4BE6-95FF-FAF117339411}" srcOrd="5" destOrd="0" presId="urn:microsoft.com/office/officeart/2005/8/layout/list1"/>
    <dgm:cxn modelId="{A7FC4862-5F42-495C-B9E5-AC06ECE03A1E}" type="presParOf" srcId="{BC588172-3A4C-431B-AB70-E55C633B1D38}" destId="{1306CBC5-3DFF-48F4-A49C-8B8A50926A83}" srcOrd="6" destOrd="0" presId="urn:microsoft.com/office/officeart/2005/8/layout/list1"/>
    <dgm:cxn modelId="{E193F4DC-C443-4B29-B84D-64A2BA277B08}" type="presParOf" srcId="{BC588172-3A4C-431B-AB70-E55C633B1D38}" destId="{FE7F4C1E-766C-4FAC-BB42-5C2FFE77260F}" srcOrd="7" destOrd="0" presId="urn:microsoft.com/office/officeart/2005/8/layout/list1"/>
    <dgm:cxn modelId="{F19CD60C-2457-4D6A-AA85-FA9655EAE3F6}" type="presParOf" srcId="{BC588172-3A4C-431B-AB70-E55C633B1D38}" destId="{9D25A16C-8F86-4169-B241-07800E248172}" srcOrd="8" destOrd="0" presId="urn:microsoft.com/office/officeart/2005/8/layout/list1"/>
    <dgm:cxn modelId="{98FA36BE-0AB0-4A54-98A4-2F8CA1FF0283}" type="presParOf" srcId="{9D25A16C-8F86-4169-B241-07800E248172}" destId="{39DF4F2B-E1EE-4C14-95D7-89144D41DC18}" srcOrd="0" destOrd="0" presId="urn:microsoft.com/office/officeart/2005/8/layout/list1"/>
    <dgm:cxn modelId="{B125EE10-71D2-4B5A-9337-E1B7929F34A2}" type="presParOf" srcId="{9D25A16C-8F86-4169-B241-07800E248172}" destId="{F61E0E8E-3C11-4E5A-BC40-8C977357BCB8}" srcOrd="1" destOrd="0" presId="urn:microsoft.com/office/officeart/2005/8/layout/list1"/>
    <dgm:cxn modelId="{C3867505-797A-427B-9057-1FF2BFD62EFF}" type="presParOf" srcId="{BC588172-3A4C-431B-AB70-E55C633B1D38}" destId="{43BAFE28-49D3-48DA-BCD2-410A639C2B7A}" srcOrd="9" destOrd="0" presId="urn:microsoft.com/office/officeart/2005/8/layout/list1"/>
    <dgm:cxn modelId="{0FFAB31D-C433-49C8-958D-C318B52B62E6}" type="presParOf" srcId="{BC588172-3A4C-431B-AB70-E55C633B1D38}" destId="{3CB0BB93-A9CA-4367-93F7-EAE80D19525F}" srcOrd="10" destOrd="0" presId="urn:microsoft.com/office/officeart/2005/8/layout/list1"/>
    <dgm:cxn modelId="{A0348F00-DEF8-46C8-81D5-C7B84BE16B52}" type="presParOf" srcId="{BC588172-3A4C-431B-AB70-E55C633B1D38}" destId="{B38E2E7F-52C0-4766-84B4-7EB03276E6BF}" srcOrd="11" destOrd="0" presId="urn:microsoft.com/office/officeart/2005/8/layout/list1"/>
    <dgm:cxn modelId="{01F9A367-5633-43BA-B8A0-78B11DE9C4F1}" type="presParOf" srcId="{BC588172-3A4C-431B-AB70-E55C633B1D38}" destId="{B568DA12-5498-4ED7-8D5A-CBDA275F194F}" srcOrd="12" destOrd="0" presId="urn:microsoft.com/office/officeart/2005/8/layout/list1"/>
    <dgm:cxn modelId="{1C1E5D1F-AB3B-4438-874F-DCFAE3F861D8}" type="presParOf" srcId="{B568DA12-5498-4ED7-8D5A-CBDA275F194F}" destId="{F5F56BD3-FB85-45F7-B862-B398C5AC39A1}" srcOrd="0" destOrd="0" presId="urn:microsoft.com/office/officeart/2005/8/layout/list1"/>
    <dgm:cxn modelId="{9CEE0CE6-632B-4429-9795-9F107FF0F6C0}" type="presParOf" srcId="{B568DA12-5498-4ED7-8D5A-CBDA275F194F}" destId="{6CED5827-61E6-47B7-AC8D-B30E96F6DDFA}" srcOrd="1" destOrd="0" presId="urn:microsoft.com/office/officeart/2005/8/layout/list1"/>
    <dgm:cxn modelId="{C9D1C5D2-5293-4A73-A043-42221BE9C7D9}" type="presParOf" srcId="{BC588172-3A4C-431B-AB70-E55C633B1D38}" destId="{BD8E8010-F7FE-4D8F-B998-EAA6C7C49987}" srcOrd="13" destOrd="0" presId="urn:microsoft.com/office/officeart/2005/8/layout/list1"/>
    <dgm:cxn modelId="{246108A8-FAF5-4593-9B53-03223A346CC1}" type="presParOf" srcId="{BC588172-3A4C-431B-AB70-E55C633B1D38}" destId="{61669F0A-E908-4C23-95B9-956A4F98C24C}" srcOrd="14" destOrd="0" presId="urn:microsoft.com/office/officeart/2005/8/layout/list1"/>
    <dgm:cxn modelId="{CCCB535E-83DF-4924-BCB3-1F49E63F3727}" type="presParOf" srcId="{BC588172-3A4C-431B-AB70-E55C633B1D38}" destId="{64AEB4D1-7FA4-4FE8-A625-C04C63740941}" srcOrd="15" destOrd="0" presId="urn:microsoft.com/office/officeart/2005/8/layout/list1"/>
    <dgm:cxn modelId="{8F36E4B4-0FE8-4598-8E67-624AB42918F2}" type="presParOf" srcId="{BC588172-3A4C-431B-AB70-E55C633B1D38}" destId="{21EC03D4-9A7A-4E7A-8C77-115441B0A843}" srcOrd="16" destOrd="0" presId="urn:microsoft.com/office/officeart/2005/8/layout/list1"/>
    <dgm:cxn modelId="{1D646BE0-D6A8-4D50-9006-908CDDCA2A16}" type="presParOf" srcId="{21EC03D4-9A7A-4E7A-8C77-115441B0A843}" destId="{5EB3A2FB-AB3F-4AF1-B737-4A84678E39A9}" srcOrd="0" destOrd="0" presId="urn:microsoft.com/office/officeart/2005/8/layout/list1"/>
    <dgm:cxn modelId="{3D0D41D9-6E49-4FDE-9D17-B462E071F9A5}" type="presParOf" srcId="{21EC03D4-9A7A-4E7A-8C77-115441B0A843}" destId="{EFE8647C-9A4F-47A4-8339-37AEBFC82FA2}" srcOrd="1" destOrd="0" presId="urn:microsoft.com/office/officeart/2005/8/layout/list1"/>
    <dgm:cxn modelId="{117DF502-BFE4-4E38-B764-EAE2D6693AC3}" type="presParOf" srcId="{BC588172-3A4C-431B-AB70-E55C633B1D38}" destId="{28B58C4D-C4AB-4A67-824A-9D856CCA969E}" srcOrd="17" destOrd="0" presId="urn:microsoft.com/office/officeart/2005/8/layout/list1"/>
    <dgm:cxn modelId="{8F47BB46-7B7C-46A0-81DE-33206E1B4C88}" type="presParOf" srcId="{BC588172-3A4C-431B-AB70-E55C633B1D38}" destId="{CF7C753C-7D39-411D-A798-30D0441C9F96}" srcOrd="18" destOrd="0" presId="urn:microsoft.com/office/officeart/2005/8/layout/list1"/>
    <dgm:cxn modelId="{CC8A2206-BA7B-407B-A6FE-F78EBE38FE5D}" type="presParOf" srcId="{BC588172-3A4C-431B-AB70-E55C633B1D38}" destId="{DCA19BFA-0C45-45A4-AFE0-95712EFC0AD1}" srcOrd="19" destOrd="0" presId="urn:microsoft.com/office/officeart/2005/8/layout/list1"/>
    <dgm:cxn modelId="{CBC26866-7F7A-4568-B03C-EB9999C363E3}" type="presParOf" srcId="{BC588172-3A4C-431B-AB70-E55C633B1D38}" destId="{C2782796-987D-4AC7-89A6-5A908AA677B6}" srcOrd="20" destOrd="0" presId="urn:microsoft.com/office/officeart/2005/8/layout/list1"/>
    <dgm:cxn modelId="{0376E0DD-172F-49F1-86B8-F68DDF2F5950}" type="presParOf" srcId="{C2782796-987D-4AC7-89A6-5A908AA677B6}" destId="{E8804250-44F9-4515-8E46-24024C5562E6}" srcOrd="0" destOrd="0" presId="urn:microsoft.com/office/officeart/2005/8/layout/list1"/>
    <dgm:cxn modelId="{AC1E59F2-9B2B-4237-8475-1A7837EE8928}" type="presParOf" srcId="{C2782796-987D-4AC7-89A6-5A908AA677B6}" destId="{DB777A9A-BE32-478B-90FA-D6061997B539}" srcOrd="1" destOrd="0" presId="urn:microsoft.com/office/officeart/2005/8/layout/list1"/>
    <dgm:cxn modelId="{FCA1A391-AF9F-4912-A83A-958FCB153DD2}" type="presParOf" srcId="{BC588172-3A4C-431B-AB70-E55C633B1D38}" destId="{92D4735D-FC52-4AAF-A644-8C1D602E50C7}" srcOrd="21" destOrd="0" presId="urn:microsoft.com/office/officeart/2005/8/layout/list1"/>
    <dgm:cxn modelId="{8B63F3D3-3212-4A91-B3EB-2DED182E8983}" type="presParOf" srcId="{BC588172-3A4C-431B-AB70-E55C633B1D38}" destId="{E058A161-103F-4807-B941-0A3BD62FF9F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F2B2B-C675-46BA-B6F8-02EAC08A029A}">
      <dsp:nvSpPr>
        <dsp:cNvPr id="0" name=""/>
        <dsp:cNvSpPr/>
      </dsp:nvSpPr>
      <dsp:spPr>
        <a:xfrm>
          <a:off x="0" y="252699"/>
          <a:ext cx="6096000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11CC9-BD51-4A00-918E-BF2531CC7F97}">
      <dsp:nvSpPr>
        <dsp:cNvPr id="0" name=""/>
        <dsp:cNvSpPr/>
      </dsp:nvSpPr>
      <dsp:spPr>
        <a:xfrm>
          <a:off x="304800" y="31299"/>
          <a:ext cx="426720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Board of Trustees</a:t>
          </a:r>
        </a:p>
      </dsp:txBody>
      <dsp:txXfrm>
        <a:off x="326416" y="52915"/>
        <a:ext cx="4223968" cy="399568"/>
      </dsp:txXfrm>
    </dsp:sp>
    <dsp:sp modelId="{1306CBC5-3DFF-48F4-A49C-8B8A50926A83}">
      <dsp:nvSpPr>
        <dsp:cNvPr id="0" name=""/>
        <dsp:cNvSpPr/>
      </dsp:nvSpPr>
      <dsp:spPr>
        <a:xfrm>
          <a:off x="0" y="933100"/>
          <a:ext cx="6096000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125E1-2F51-4C1E-955D-9A657DFE1759}">
      <dsp:nvSpPr>
        <dsp:cNvPr id="0" name=""/>
        <dsp:cNvSpPr/>
      </dsp:nvSpPr>
      <dsp:spPr>
        <a:xfrm>
          <a:off x="304800" y="711699"/>
          <a:ext cx="426720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Administration/Senior Leaders</a:t>
          </a:r>
        </a:p>
      </dsp:txBody>
      <dsp:txXfrm>
        <a:off x="326416" y="733315"/>
        <a:ext cx="4223968" cy="399568"/>
      </dsp:txXfrm>
    </dsp:sp>
    <dsp:sp modelId="{3CB0BB93-A9CA-4367-93F7-EAE80D19525F}">
      <dsp:nvSpPr>
        <dsp:cNvPr id="0" name=""/>
        <dsp:cNvSpPr/>
      </dsp:nvSpPr>
      <dsp:spPr>
        <a:xfrm>
          <a:off x="0" y="1613500"/>
          <a:ext cx="6096000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E0E8E-3C11-4E5A-BC40-8C977357BCB8}">
      <dsp:nvSpPr>
        <dsp:cNvPr id="0" name=""/>
        <dsp:cNvSpPr/>
      </dsp:nvSpPr>
      <dsp:spPr>
        <a:xfrm>
          <a:off x="304800" y="1392100"/>
          <a:ext cx="426720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Coordinating Committee/Individual</a:t>
          </a:r>
        </a:p>
      </dsp:txBody>
      <dsp:txXfrm>
        <a:off x="326416" y="1413716"/>
        <a:ext cx="4223968" cy="399568"/>
      </dsp:txXfrm>
    </dsp:sp>
    <dsp:sp modelId="{61669F0A-E908-4C23-95B9-956A4F98C24C}">
      <dsp:nvSpPr>
        <dsp:cNvPr id="0" name=""/>
        <dsp:cNvSpPr/>
      </dsp:nvSpPr>
      <dsp:spPr>
        <a:xfrm>
          <a:off x="0" y="2293900"/>
          <a:ext cx="6096000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D5827-61E6-47B7-AC8D-B30E96F6DDFA}">
      <dsp:nvSpPr>
        <dsp:cNvPr id="0" name=""/>
        <dsp:cNvSpPr/>
      </dsp:nvSpPr>
      <dsp:spPr>
        <a:xfrm>
          <a:off x="304800" y="2072500"/>
          <a:ext cx="426720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Organized Medical Staff</a:t>
          </a:r>
        </a:p>
      </dsp:txBody>
      <dsp:txXfrm>
        <a:off x="326416" y="2094116"/>
        <a:ext cx="4223968" cy="399568"/>
      </dsp:txXfrm>
    </dsp:sp>
    <dsp:sp modelId="{CF7C753C-7D39-411D-A798-30D0441C9F96}">
      <dsp:nvSpPr>
        <dsp:cNvPr id="0" name=""/>
        <dsp:cNvSpPr/>
      </dsp:nvSpPr>
      <dsp:spPr>
        <a:xfrm>
          <a:off x="0" y="2974300"/>
          <a:ext cx="6096000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8647C-9A4F-47A4-8339-37AEBFC82FA2}">
      <dsp:nvSpPr>
        <dsp:cNvPr id="0" name=""/>
        <dsp:cNvSpPr/>
      </dsp:nvSpPr>
      <dsp:spPr>
        <a:xfrm>
          <a:off x="304800" y="2752900"/>
          <a:ext cx="426720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Departments within the Organization</a:t>
          </a:r>
        </a:p>
      </dsp:txBody>
      <dsp:txXfrm>
        <a:off x="326416" y="2774516"/>
        <a:ext cx="4223968" cy="399568"/>
      </dsp:txXfrm>
    </dsp:sp>
    <dsp:sp modelId="{E058A161-103F-4807-B941-0A3BD62FF9F7}">
      <dsp:nvSpPr>
        <dsp:cNvPr id="0" name=""/>
        <dsp:cNvSpPr/>
      </dsp:nvSpPr>
      <dsp:spPr>
        <a:xfrm>
          <a:off x="0" y="3654700"/>
          <a:ext cx="6096000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77A9A-BE32-478B-90FA-D6061997B539}">
      <dsp:nvSpPr>
        <dsp:cNvPr id="0" name=""/>
        <dsp:cNvSpPr/>
      </dsp:nvSpPr>
      <dsp:spPr>
        <a:xfrm>
          <a:off x="304800" y="3433300"/>
          <a:ext cx="426720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Quality Support Services</a:t>
          </a:r>
        </a:p>
      </dsp:txBody>
      <dsp:txXfrm>
        <a:off x="326416" y="3454916"/>
        <a:ext cx="422396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3F2A2CA-DCC8-422C-9E24-9E4EEFE6329D}" type="datetimeFigureOut">
              <a:rPr lang="en-US" smtClean="0"/>
              <a:pPr/>
              <a:t>8/30/2020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7F64A50-FB9C-48E7-83C8-62C04A54C9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33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E32D1544-1660-436C-88D5-0733460EBCED}" type="datetimeFigureOut">
              <a:rPr lang="en-US" smtClean="0"/>
              <a:pPr/>
              <a:t>8/30/2020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CF64A15C-F1A6-4846-9DE0-3986A77C0B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7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65805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8137-D4E8-49CE-927E-C5ABED23486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51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7C6B5F65-F902-4E21-883B-3163A06987D9}" type="slidenum">
              <a:rPr lang="en-US" sz="1200" smtClean="0">
                <a:latin typeface="Arial" charset="0"/>
              </a:rPr>
              <a:pPr eaLnBrk="1" hangingPunct="1"/>
              <a:t>25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7C6B5F65-F902-4E21-883B-3163A06987D9}" type="slidenum">
              <a:rPr lang="en-US" sz="1200" smtClean="0">
                <a:latin typeface="Arial" charset="0"/>
              </a:rPr>
              <a:pPr eaLnBrk="1" hangingPunct="1"/>
              <a:t>27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80A20595-744B-4916-BC2E-BA08EC0CE465}" type="slidenum">
              <a:rPr lang="en-US" sz="1200" smtClean="0">
                <a:latin typeface="Arial" charset="0"/>
              </a:rPr>
              <a:pPr eaLnBrk="1" hangingPunct="1"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609600"/>
            <a:ext cx="5283200" cy="39624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E4076302-1DF2-49E9-AB78-3EA18F62526C}" type="slidenum">
              <a:rPr lang="en-US" sz="1200" smtClean="0">
                <a:latin typeface="Arial" charset="0"/>
              </a:rPr>
              <a:pPr eaLnBrk="1" hangingPunct="1"/>
              <a:t>29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834777-6E21-48FA-89A9-85B69F0C240A}" type="slidenum">
              <a:rPr lang="en-US" sz="1200" smtClean="0">
                <a:latin typeface="Arial" pitchFamily="34" charset="0"/>
              </a:rPr>
              <a:pPr eaLnBrk="1" hangingPunct="1"/>
              <a:t>45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A71A27-4B1C-478F-BC35-21A1712942C7}" type="slidenum">
              <a:rPr lang="en-US" sz="1200" smtClean="0">
                <a:latin typeface="Arial" pitchFamily="34" charset="0"/>
              </a:rPr>
              <a:pPr eaLnBrk="1" hangingPunct="1"/>
              <a:t>71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</a:defRPr>
            </a:lvl9pPr>
          </a:lstStyle>
          <a:p>
            <a:pPr eaLnBrk="1" hangingPunct="1"/>
            <a:fld id="{BB1C3BE0-7499-4B65-A8B8-D755AFCE9FC3}" type="slidenum">
              <a:rPr lang="en-US" sz="1200" smtClean="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A3BE8AE9-BA95-47E2-9FC7-FBEA42077495}" type="slidenum">
              <a:rPr lang="en-US" sz="1200" smtClean="0">
                <a:latin typeface="Arial" charset="0"/>
              </a:rPr>
              <a:pPr eaLnBrk="1" hangingPunct="1"/>
              <a:t>15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C29CD2A8-BE11-48BC-BFB2-5232520DC33F}" type="slidenum">
              <a:rPr lang="en-US" sz="1200" smtClean="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1D8E3-7C6E-4754-BD9C-2D40CEC2BD4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6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707D2138-9615-4235-AB19-8DD511689018}" type="slidenum">
              <a:rPr lang="en-US" sz="1200" smtClean="0">
                <a:latin typeface="Arial" charset="0"/>
              </a:rPr>
              <a:pPr eaLnBrk="1" hangingPunct="1"/>
              <a:t>19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1D8E3-7C6E-4754-BD9C-2D40CEC2BD4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3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E9C1E346-5107-4EE7-9146-A0C75E3D462E}" type="slidenum">
              <a:rPr lang="en-US" sz="1200" smtClean="0">
                <a:latin typeface="Arial" charset="0"/>
              </a:rPr>
              <a:pPr eaLnBrk="1" hangingPunct="1"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5638" y="381000"/>
            <a:ext cx="1792287" cy="134461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8"/>
            <a:ext cx="6019800" cy="666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3" tIns="44932" rIns="89863" bIns="44932"/>
          <a:lstStyle/>
          <a:p>
            <a:r>
              <a:rPr lang="en-US" sz="1600" dirty="0">
                <a:latin typeface="Comic Sans MS" pitchFamily="64" charset="0"/>
              </a:rPr>
              <a:t>Kaizen event: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rPr>
              <a:t>A focused, short term project aimed at improving a particular process</a:t>
            </a:r>
            <a:endParaRPr lang="en-US" sz="1600" dirty="0">
              <a:latin typeface="Comic Sans MS" pitchFamily="64" charset="0"/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6172200" y="8405813"/>
            <a:ext cx="228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9" tIns="45853" rIns="91709" bIns="45853">
            <a:spAutoFit/>
          </a:bodyPr>
          <a:lstStyle>
            <a:lvl1pPr defTabSz="917575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5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1D8E3-7C6E-4754-BD9C-2D40CEC2BD4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8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057400"/>
            <a:ext cx="8610600" cy="3886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aseline="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INSERT TITLE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676400"/>
            <a:ext cx="8610600" cy="42672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  <a:lvl2pPr>
              <a:defRPr sz="28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None/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228600"/>
            <a:ext cx="7620000" cy="563562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Slide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8015-40D2-4698-BBF4-1590DB71A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2AA15-7BB1-4617-9A3E-162069980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739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6149-2CF8-4E02-B652-F37F0ABB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5B3BD-E1F6-436E-AB92-7BB07AC6B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6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315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86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47800"/>
            <a:ext cx="3886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Health Administration Press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E574-E024-4F7D-8AB2-B12E028AD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5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1FA46-5CDE-4614-B120-15A1ED3638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34338" cy="906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2209800"/>
            <a:ext cx="8034338" cy="29718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155789129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315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90600" y="1447800"/>
            <a:ext cx="79248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2009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CA9E-ACF4-49FB-9DF6-2AB881B99F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5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0" y="381000"/>
            <a:ext cx="7315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3886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447800"/>
            <a:ext cx="3886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3848100"/>
            <a:ext cx="3886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3848100"/>
            <a:ext cx="3886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48400"/>
            <a:ext cx="3581400" cy="4572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2009 Health Administration Press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26812-52C4-488A-A5DA-ED8FADFBA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0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0" y="962025"/>
            <a:ext cx="9144000" cy="0"/>
          </a:xfrm>
          <a:prstGeom prst="line">
            <a:avLst/>
          </a:prstGeom>
          <a:ln w="47625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4" r:id="rId4"/>
    <p:sldLayoutId id="2147483656" r:id="rId5"/>
    <p:sldLayoutId id="2147483657" r:id="rId6"/>
    <p:sldLayoutId id="2147483659" r:id="rId7"/>
    <p:sldLayoutId id="2147483660" r:id="rId8"/>
    <p:sldLayoutId id="2147483661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1219200"/>
            <a:ext cx="8991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/>
              <a:t>Module 4 Quality</a:t>
            </a:r>
          </a:p>
          <a:p>
            <a:pPr algn="ctr"/>
            <a:endParaRPr lang="en-US" sz="3200" b="1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Lecture by</a:t>
            </a:r>
          </a:p>
          <a:p>
            <a:pPr algn="ctr"/>
            <a:r>
              <a:rPr lang="en-US" sz="2000" dirty="0"/>
              <a:t>Dr. Kathleen Healy-Collier</a:t>
            </a:r>
          </a:p>
          <a:p>
            <a:pPr algn="ctr"/>
            <a:endParaRPr lang="en-US" sz="2000" dirty="0"/>
          </a:p>
          <a:p>
            <a:pPr algn="ctr"/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FE0D1-C8FA-4A25-9E1C-8037A4BEB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440055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7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b="1" dirty="0"/>
              <a:t>Stage 2: Storming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05000"/>
            <a:ext cx="4191000" cy="3962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u="sng" dirty="0"/>
              <a:t>Characteristics of storming:</a:t>
            </a:r>
          </a:p>
          <a:p>
            <a:pPr marL="231775" lvl="1" indent="-231775" eaLnBrk="1" hangingPunct="1"/>
            <a:r>
              <a:rPr lang="en-US" altLang="ja-JP" sz="2000" dirty="0">
                <a:ea typeface="ＭＳ Ｐゴシック" pitchFamily="34" charset="-128"/>
              </a:rPr>
              <a:t>Participation increases; members want some influence on the project. </a:t>
            </a:r>
          </a:p>
          <a:p>
            <a:pPr marL="231775" lvl="1" indent="-231775" eaLnBrk="1" hangingPunct="1"/>
            <a:r>
              <a:rPr lang="en-US" altLang="ja-JP" sz="2000" dirty="0">
                <a:ea typeface="ＭＳ Ｐゴシック" pitchFamily="34" charset="-128"/>
              </a:rPr>
              <a:t>Group thinking decreases; open conflict increases.</a:t>
            </a:r>
          </a:p>
          <a:p>
            <a:pPr marL="231775" lvl="1" indent="-231775" eaLnBrk="1" hangingPunct="1"/>
            <a:r>
              <a:rPr lang="en-US" altLang="ja-JP" sz="2000" dirty="0">
                <a:ea typeface="ＭＳ Ｐゴシック" pitchFamily="34" charset="-128"/>
              </a:rPr>
              <a:t>Members are more critical and question how and why decisions are made.</a:t>
            </a:r>
          </a:p>
          <a:p>
            <a:pPr marL="231775" lvl="1" indent="-231775" eaLnBrk="1" hangingPunct="1"/>
            <a:r>
              <a:rPr lang="en-US" altLang="ja-JP" sz="2000" dirty="0">
                <a:ea typeface="ＭＳ Ｐゴシック" pitchFamily="34" charset="-128"/>
              </a:rPr>
              <a:t>Members may challenge the team leader directly or indirectly.</a:t>
            </a:r>
            <a:endParaRPr lang="en-US" sz="2000" dirty="0"/>
          </a:p>
        </p:txBody>
      </p:sp>
      <p:sp>
        <p:nvSpPr>
          <p:cNvPr id="1229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1905000"/>
            <a:ext cx="4038600" cy="4144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u="sng" dirty="0"/>
              <a:t>Role of team leader:</a:t>
            </a:r>
          </a:p>
          <a:p>
            <a:pPr marL="282575" lvl="1" indent="-282575" eaLnBrk="1" hangingPunct="1"/>
            <a:r>
              <a:rPr lang="en-US" altLang="ja-JP" sz="2000" dirty="0">
                <a:ea typeface="ＭＳ Ｐゴシック" pitchFamily="34" charset="-128"/>
              </a:rPr>
              <a:t>Clarify team’s role in achieving project goals.</a:t>
            </a:r>
          </a:p>
          <a:p>
            <a:pPr marL="282575" lvl="1" indent="-282575" eaLnBrk="1" hangingPunct="1"/>
            <a:r>
              <a:rPr lang="en-US" altLang="ja-JP" sz="2000" dirty="0">
                <a:ea typeface="ＭＳ Ｐゴシック" pitchFamily="34" charset="-128"/>
              </a:rPr>
              <a:t>Address conflicts as they surface; review and enforce ground rules.</a:t>
            </a:r>
          </a:p>
          <a:p>
            <a:pPr marL="282575" lvl="1" indent="-282575" eaLnBrk="1" hangingPunct="1"/>
            <a:r>
              <a:rPr lang="en-US" altLang="ja-JP" sz="2000" dirty="0">
                <a:ea typeface="ＭＳ Ｐゴシック" pitchFamily="34" charset="-128"/>
              </a:rPr>
              <a:t>Revisit purpose of the improvement project.</a:t>
            </a:r>
          </a:p>
          <a:p>
            <a:pPr marL="282575" lvl="1" indent="-282575" eaLnBrk="1" hangingPunct="1"/>
            <a:r>
              <a:rPr lang="en-US" altLang="ja-JP" sz="2000" dirty="0">
                <a:ea typeface="ＭＳ Ｐゴシック" pitchFamily="34" charset="-128"/>
              </a:rPr>
              <a:t>If necessary, engage project sponsor in resolving conflicts. 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sz="3200" b="1" dirty="0"/>
              <a:t>Stage 3: Norming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828800"/>
            <a:ext cx="4267200" cy="3962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u="sng" dirty="0"/>
              <a:t>Characteristics of norming</a:t>
            </a:r>
            <a:r>
              <a:rPr lang="en-US" sz="2000" dirty="0"/>
              <a:t>:</a:t>
            </a:r>
          </a:p>
          <a:p>
            <a:pPr marL="231775" lvl="1" indent="-231775" eaLnBrk="1" hangingPunct="1"/>
            <a:r>
              <a:rPr lang="en-US" altLang="ja-JP" sz="2000" dirty="0">
                <a:ea typeface="ＭＳ Ｐゴシック" pitchFamily="34" charset="-128"/>
              </a:rPr>
              <a:t>Members are more friendly, more supportive of one another.</a:t>
            </a:r>
          </a:p>
          <a:p>
            <a:pPr marL="231775" lvl="1" indent="-231775" eaLnBrk="1" hangingPunct="1"/>
            <a:r>
              <a:rPr lang="en-US" altLang="ja-JP" sz="2000" dirty="0">
                <a:ea typeface="ＭＳ Ｐゴシック" pitchFamily="34" charset="-128"/>
              </a:rPr>
              <a:t>Ground rules that may have been overlooked in the beginning are now taken more seriously.</a:t>
            </a:r>
          </a:p>
          <a:p>
            <a:pPr marL="231775" lvl="1" indent="-231775" eaLnBrk="1" hangingPunct="1"/>
            <a:r>
              <a:rPr lang="en-US" altLang="ja-JP" sz="2000" dirty="0">
                <a:ea typeface="ＭＳ Ｐゴシック" pitchFamily="34" charset="-128"/>
              </a:rPr>
              <a:t>Subgroups may be formed to move the project along faster.</a:t>
            </a:r>
          </a:p>
          <a:p>
            <a:pPr marL="231775" lvl="1" indent="-231775" eaLnBrk="1" hangingPunct="1"/>
            <a:r>
              <a:rPr lang="en-US" altLang="ja-JP" sz="2000" dirty="0">
                <a:ea typeface="ＭＳ Ｐゴシック" pitchFamily="34" charset="-128"/>
              </a:rPr>
              <a:t>Conflict is handled openly and constructively. </a:t>
            </a:r>
            <a:endParaRPr lang="en-US" sz="2000" dirty="0"/>
          </a:p>
        </p:txBody>
      </p:sp>
      <p:sp>
        <p:nvSpPr>
          <p:cNvPr id="1331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828800"/>
            <a:ext cx="4038600" cy="3916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u="sng" dirty="0"/>
              <a:t>Role of team leader:</a:t>
            </a:r>
          </a:p>
          <a:p>
            <a:pPr lvl="1" eaLnBrk="1" hangingPunct="1"/>
            <a:r>
              <a:rPr lang="en-US" altLang="ja-JP" sz="2000" dirty="0">
                <a:ea typeface="ＭＳ Ｐゴシック" pitchFamily="34" charset="-128"/>
              </a:rPr>
              <a:t>Encourage members to spend less time generating ideas and more time making decisions. </a:t>
            </a:r>
          </a:p>
          <a:p>
            <a:pPr lvl="1" eaLnBrk="1" hangingPunct="1"/>
            <a:r>
              <a:rPr lang="en-US" altLang="ja-JP" sz="2000" dirty="0">
                <a:ea typeface="ＭＳ Ｐゴシック" pitchFamily="34" charset="-128"/>
              </a:rPr>
              <a:t>Keep the team on track toward the improvement goals.</a:t>
            </a:r>
          </a:p>
          <a:p>
            <a:pPr lvl="1" eaLnBrk="1" hangingPunct="1"/>
            <a:r>
              <a:rPr lang="en-US" altLang="ja-JP" sz="2000" dirty="0">
                <a:ea typeface="ＭＳ Ｐゴシック" pitchFamily="34" charset="-128"/>
              </a:rPr>
              <a:t>Provide time for discussion and feedback.</a:t>
            </a:r>
            <a:endParaRPr lang="en-US" sz="2000" dirty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sz="3200" b="1" dirty="0"/>
              <a:t>Stage 4: Performing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981200"/>
            <a:ext cx="4038600" cy="3810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u="sng" dirty="0"/>
              <a:t>Characteristics of performing</a:t>
            </a:r>
            <a:r>
              <a:rPr lang="en-US" sz="2000" dirty="0"/>
              <a:t>:</a:t>
            </a:r>
          </a:p>
          <a:p>
            <a:pPr marL="282575" lvl="1" indent="-282575" eaLnBrk="1" hangingPunct="1"/>
            <a:r>
              <a:rPr lang="en-US" altLang="ja-JP" sz="2000" dirty="0">
                <a:ea typeface="ＭＳ Ｐゴシック" pitchFamily="34" charset="-128"/>
              </a:rPr>
              <a:t>All contributions are recognized and appreciated.</a:t>
            </a:r>
          </a:p>
          <a:p>
            <a:pPr marL="282575" lvl="1" indent="-282575" eaLnBrk="1" hangingPunct="1"/>
            <a:r>
              <a:rPr lang="en-US" altLang="ja-JP" sz="2000" dirty="0">
                <a:ea typeface="ＭＳ Ｐゴシック" pitchFamily="34" charset="-128"/>
              </a:rPr>
              <a:t>Members develop a sense of cohesiveness and team identity.</a:t>
            </a:r>
          </a:p>
          <a:p>
            <a:pPr marL="282575" lvl="1" indent="-282575" eaLnBrk="1" hangingPunct="1"/>
            <a:r>
              <a:rPr lang="en-US" altLang="ja-JP" sz="2000" dirty="0">
                <a:ea typeface="ＭＳ Ｐゴシック" pitchFamily="34" charset="-128"/>
              </a:rPr>
              <a:t>Project goals are achieved; the team may look for additional improvement opportunities.</a:t>
            </a:r>
            <a:endParaRPr lang="en-US" sz="2000" dirty="0"/>
          </a:p>
        </p:txBody>
      </p:sp>
      <p:sp>
        <p:nvSpPr>
          <p:cNvPr id="1434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1981200"/>
            <a:ext cx="3810000" cy="4144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u="sng" dirty="0"/>
              <a:t>Role of team leader:</a:t>
            </a:r>
          </a:p>
          <a:p>
            <a:pPr marL="282575" lvl="1" indent="-282575" eaLnBrk="1" hangingPunct="1"/>
            <a:r>
              <a:rPr lang="en-US" altLang="ja-JP" sz="2000" dirty="0">
                <a:ea typeface="ＭＳ Ｐゴシック" pitchFamily="34" charset="-128"/>
              </a:rPr>
              <a:t>Take a less directive and more supportive role.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Improvement Teams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924800" cy="3581400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34" charset="-128"/>
              </a:rPr>
              <a:t>Teams of people are personally involved in improving performance.</a:t>
            </a:r>
          </a:p>
          <a:p>
            <a:pPr eaLnBrk="1" hangingPunct="1"/>
            <a:r>
              <a:rPr lang="en-US" altLang="ja-JP" sz="2800" dirty="0">
                <a:ea typeface="ＭＳ Ｐゴシック" pitchFamily="34" charset="-128"/>
              </a:rPr>
              <a:t>The team environment must foster interaction and open communication.</a:t>
            </a:r>
          </a:p>
          <a:p>
            <a:pPr lvl="1" eaLnBrk="1" hangingPunct="1"/>
            <a:r>
              <a:rPr lang="en-US" altLang="ja-JP" sz="2400" dirty="0">
                <a:ea typeface="ＭＳ Ｐゴシック" pitchFamily="34" charset="-128"/>
              </a:rPr>
              <a:t>Such an environment promotes generation of new ideas and </a:t>
            </a:r>
            <a:r>
              <a:rPr lang="en-US" altLang="ja-JP" sz="2400">
                <a:ea typeface="ＭＳ Ｐゴシック" pitchFamily="34" charset="-128"/>
              </a:rPr>
              <a:t>continuous improvement.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362200"/>
            <a:ext cx="7772400" cy="2514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Introduction to Healthcare</a:t>
            </a:r>
            <a:br>
              <a:rPr lang="en-US" sz="3200" dirty="0"/>
            </a:br>
            <a:r>
              <a:rPr lang="en-US" sz="3200" dirty="0"/>
              <a:t>Quality Management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Continuous Improvement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4299" y="304800"/>
            <a:ext cx="7315200" cy="762000"/>
          </a:xfrm>
        </p:spPr>
        <p:txBody>
          <a:bodyPr/>
          <a:lstStyle/>
          <a:p>
            <a:pPr eaLnBrk="1" hangingPunct="1"/>
            <a:r>
              <a:rPr lang="en-US" b="1" dirty="0"/>
              <a:t>Continuous Improvement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7772400" cy="3962400"/>
          </a:xfrm>
        </p:spPr>
        <p:txBody>
          <a:bodyPr/>
          <a:lstStyle/>
          <a:p>
            <a:pPr eaLnBrk="1" hangingPunct="1"/>
            <a:r>
              <a:rPr lang="en-US" sz="2800" dirty="0"/>
              <a:t>Analyzing performance of various processes and improving them repeatedly to achieve quality objectives </a:t>
            </a:r>
          </a:p>
          <a:p>
            <a:pPr lvl="1" eaLnBrk="1" hangingPunct="1"/>
            <a:r>
              <a:rPr lang="en-US" altLang="ja-JP" sz="2400" dirty="0"/>
              <a:t>Some performance problems can be resolved quickly, but in other situations an in-depth evaluation may be required.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0263"/>
            <a:ext cx="7315200" cy="762000"/>
          </a:xfrm>
        </p:spPr>
        <p:txBody>
          <a:bodyPr/>
          <a:lstStyle/>
          <a:p>
            <a:pPr eaLnBrk="1" hangingPunct="1"/>
            <a:r>
              <a:rPr lang="en-US" b="1" dirty="0"/>
              <a:t>The Improvement Step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1400" y="2133600"/>
            <a:ext cx="5410200" cy="4114800"/>
          </a:xfrm>
        </p:spPr>
        <p:txBody>
          <a:bodyPr/>
          <a:lstStyle/>
          <a:p>
            <a:pPr marL="339725" indent="-339725" eaLnBrk="1" hangingPunct="1"/>
            <a:r>
              <a:rPr lang="en-US" altLang="ja-JP" sz="2800" dirty="0"/>
              <a:t>Find and fix the cause of unfavorable performance. </a:t>
            </a:r>
          </a:p>
          <a:p>
            <a:pPr marL="339725" indent="-339725" eaLnBrk="1" hangingPunct="1"/>
            <a:r>
              <a:rPr lang="en-US" altLang="ja-JP" sz="2800" dirty="0"/>
              <a:t>Two factors influence the decision to initiate  improvement: </a:t>
            </a:r>
          </a:p>
          <a:p>
            <a:pPr marL="800100" lvl="1" indent="-346075" eaLnBrk="1" hangingPunct="1"/>
            <a:r>
              <a:rPr lang="en-US" altLang="ja-JP" sz="2400" dirty="0"/>
              <a:t>Results of performance assessment</a:t>
            </a:r>
          </a:p>
          <a:p>
            <a:pPr marL="800100" lvl="1" indent="-346075" eaLnBrk="1" hangingPunct="1"/>
            <a:r>
              <a:rPr lang="en-US" altLang="ja-JP" sz="2400" dirty="0"/>
              <a:t>Improvement priorities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1981200"/>
            <a:ext cx="2698750" cy="3440875"/>
            <a:chOff x="1320100" y="2133600"/>
            <a:chExt cx="2698750" cy="344087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320100" y="2133600"/>
            <a:ext cx="2698750" cy="342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Visio" r:id="rId4" imgW="1985108" imgH="2525238" progId="Visio.Drawing.11">
                    <p:embed/>
                  </p:oleObj>
                </mc:Choice>
                <mc:Fallback>
                  <p:oleObj name="Visio" r:id="rId4" imgW="1985108" imgH="2525238" progId="Visio.Drawing.11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0100" y="2133600"/>
                          <a:ext cx="2698750" cy="342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2046475" y="4736275"/>
              <a:ext cx="1447800" cy="83820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8001000" cy="762000"/>
          </a:xfrm>
        </p:spPr>
        <p:txBody>
          <a:bodyPr/>
          <a:lstStyle/>
          <a:p>
            <a:pPr eaLnBrk="1" hangingPunct="1"/>
            <a:r>
              <a:rPr lang="en-US" sz="4000" b="1" dirty="0"/>
              <a:t>Common Steps of Performance Improvement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438400"/>
            <a:ext cx="7620000" cy="2057400"/>
          </a:xfrm>
        </p:spPr>
        <p:txBody>
          <a:bodyPr/>
          <a:lstStyle/>
          <a:p>
            <a:pPr marL="609600" indent="-609600" eaLnBrk="1" hangingPunct="1">
              <a:buFont typeface="Wingdings" pitchFamily="64" charset="2"/>
              <a:buAutoNum type="arabicPeriod"/>
            </a:pPr>
            <a:r>
              <a:rPr lang="en-US" altLang="ja-JP" sz="2800" dirty="0"/>
              <a:t>Define the improvement goal</a:t>
            </a:r>
          </a:p>
          <a:p>
            <a:pPr marL="609600" indent="-609600" eaLnBrk="1" hangingPunct="1">
              <a:buFont typeface="Wingdings" pitchFamily="64" charset="2"/>
              <a:buAutoNum type="arabicPeriod"/>
            </a:pPr>
            <a:r>
              <a:rPr lang="en-US" altLang="ja-JP" sz="2800" dirty="0"/>
              <a:t>Analyze current practices</a:t>
            </a:r>
          </a:p>
          <a:p>
            <a:pPr marL="609600" indent="-609600" eaLnBrk="1" hangingPunct="1">
              <a:buFont typeface="Wingdings" pitchFamily="64" charset="2"/>
              <a:buAutoNum type="arabicPeriod"/>
            </a:pPr>
            <a:r>
              <a:rPr lang="en-US" altLang="ja-JP" sz="2800" dirty="0"/>
              <a:t>Design and implement improvements</a:t>
            </a:r>
          </a:p>
          <a:p>
            <a:pPr marL="609600" indent="-609600" eaLnBrk="1" hangingPunct="1">
              <a:buFont typeface="Wingdings" pitchFamily="64" charset="2"/>
              <a:buAutoNum type="arabicPeriod"/>
            </a:pPr>
            <a:r>
              <a:rPr lang="en-US" altLang="ja-JP" sz="2800" dirty="0"/>
              <a:t>Measure success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965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Improvement Models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133600"/>
            <a:ext cx="7848600" cy="3992563"/>
          </a:xfrm>
        </p:spPr>
        <p:txBody>
          <a:bodyPr/>
          <a:lstStyle/>
          <a:p>
            <a:pPr eaLnBrk="1" hangingPunct="1"/>
            <a:r>
              <a:rPr lang="en-US" dirty="0"/>
              <a:t>Walter A. Shewhart</a:t>
            </a:r>
            <a:br>
              <a:rPr lang="en-US" dirty="0"/>
            </a:br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dirty="0"/>
              <a:t>W. Edwards Deming </a:t>
            </a:r>
          </a:p>
        </p:txBody>
      </p:sp>
      <p:grpSp>
        <p:nvGrpSpPr>
          <p:cNvPr id="7172" name="Group 19"/>
          <p:cNvGrpSpPr>
            <a:grpSpLocks/>
          </p:cNvGrpSpPr>
          <p:nvPr/>
        </p:nvGrpSpPr>
        <p:grpSpPr bwMode="auto">
          <a:xfrm>
            <a:off x="5791200" y="1905000"/>
            <a:ext cx="1752600" cy="1600200"/>
            <a:chOff x="3696" y="1248"/>
            <a:chExt cx="1104" cy="1008"/>
          </a:xfrm>
        </p:grpSpPr>
        <p:sp>
          <p:nvSpPr>
            <p:cNvPr id="7176" name="Oval 6"/>
            <p:cNvSpPr>
              <a:spLocks noChangeArrowheads="1"/>
            </p:cNvSpPr>
            <p:nvPr/>
          </p:nvSpPr>
          <p:spPr bwMode="auto">
            <a:xfrm>
              <a:off x="3696" y="1248"/>
              <a:ext cx="1104" cy="100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7"/>
            <p:cNvSpPr>
              <a:spLocks noChangeShapeType="1"/>
            </p:cNvSpPr>
            <p:nvPr/>
          </p:nvSpPr>
          <p:spPr bwMode="auto">
            <a:xfrm>
              <a:off x="3696" y="175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Line 8"/>
            <p:cNvSpPr>
              <a:spLocks noChangeShapeType="1"/>
            </p:cNvSpPr>
            <p:nvPr/>
          </p:nvSpPr>
          <p:spPr bwMode="auto">
            <a:xfrm>
              <a:off x="4251" y="124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Freeform 9"/>
            <p:cNvSpPr>
              <a:spLocks/>
            </p:cNvSpPr>
            <p:nvPr/>
          </p:nvSpPr>
          <p:spPr bwMode="auto">
            <a:xfrm rot="20952462" flipH="1">
              <a:off x="3920" y="1987"/>
              <a:ext cx="681" cy="185"/>
            </a:xfrm>
            <a:custGeom>
              <a:avLst/>
              <a:gdLst>
                <a:gd name="T0" fmla="*/ 53 w 1745"/>
                <a:gd name="T1" fmla="*/ 7 h 918"/>
                <a:gd name="T2" fmla="*/ 56 w 1745"/>
                <a:gd name="T3" fmla="*/ 7 h 918"/>
                <a:gd name="T4" fmla="*/ 58 w 1745"/>
                <a:gd name="T5" fmla="*/ 7 h 918"/>
                <a:gd name="T6" fmla="*/ 60 w 1745"/>
                <a:gd name="T7" fmla="*/ 7 h 918"/>
                <a:gd name="T8" fmla="*/ 63 w 1745"/>
                <a:gd name="T9" fmla="*/ 7 h 918"/>
                <a:gd name="T10" fmla="*/ 66 w 1745"/>
                <a:gd name="T11" fmla="*/ 7 h 918"/>
                <a:gd name="T12" fmla="*/ 68 w 1745"/>
                <a:gd name="T13" fmla="*/ 7 h 918"/>
                <a:gd name="T14" fmla="*/ 71 w 1745"/>
                <a:gd name="T15" fmla="*/ 7 h 918"/>
                <a:gd name="T16" fmla="*/ 73 w 1745"/>
                <a:gd name="T17" fmla="*/ 6 h 918"/>
                <a:gd name="T18" fmla="*/ 75 w 1745"/>
                <a:gd name="T19" fmla="*/ 6 h 918"/>
                <a:gd name="T20" fmla="*/ 77 w 1745"/>
                <a:gd name="T21" fmla="*/ 6 h 918"/>
                <a:gd name="T22" fmla="*/ 79 w 1745"/>
                <a:gd name="T23" fmla="*/ 6 h 918"/>
                <a:gd name="T24" fmla="*/ 82 w 1745"/>
                <a:gd name="T25" fmla="*/ 5 h 918"/>
                <a:gd name="T26" fmla="*/ 85 w 1745"/>
                <a:gd name="T27" fmla="*/ 5 h 918"/>
                <a:gd name="T28" fmla="*/ 88 w 1745"/>
                <a:gd name="T29" fmla="*/ 5 h 918"/>
                <a:gd name="T30" fmla="*/ 90 w 1745"/>
                <a:gd name="T31" fmla="*/ 4 h 918"/>
                <a:gd name="T32" fmla="*/ 92 w 1745"/>
                <a:gd name="T33" fmla="*/ 4 h 918"/>
                <a:gd name="T34" fmla="*/ 93 w 1745"/>
                <a:gd name="T35" fmla="*/ 0 h 918"/>
                <a:gd name="T36" fmla="*/ 69 w 1745"/>
                <a:gd name="T37" fmla="*/ 2 h 918"/>
                <a:gd name="T38" fmla="*/ 67 w 1745"/>
                <a:gd name="T39" fmla="*/ 2 h 918"/>
                <a:gd name="T40" fmla="*/ 65 w 1745"/>
                <a:gd name="T41" fmla="*/ 2 h 918"/>
                <a:gd name="T42" fmla="*/ 63 w 1745"/>
                <a:gd name="T43" fmla="*/ 3 h 918"/>
                <a:gd name="T44" fmla="*/ 61 w 1745"/>
                <a:gd name="T45" fmla="*/ 3 h 918"/>
                <a:gd name="T46" fmla="*/ 58 w 1745"/>
                <a:gd name="T47" fmla="*/ 3 h 918"/>
                <a:gd name="T48" fmla="*/ 56 w 1745"/>
                <a:gd name="T49" fmla="*/ 3 h 918"/>
                <a:gd name="T50" fmla="*/ 53 w 1745"/>
                <a:gd name="T51" fmla="*/ 4 h 918"/>
                <a:gd name="T52" fmla="*/ 50 w 1745"/>
                <a:gd name="T53" fmla="*/ 4 h 918"/>
                <a:gd name="T54" fmla="*/ 47 w 1745"/>
                <a:gd name="T55" fmla="*/ 4 h 918"/>
                <a:gd name="T56" fmla="*/ 41 w 1745"/>
                <a:gd name="T57" fmla="*/ 4 h 918"/>
                <a:gd name="T58" fmla="*/ 36 w 1745"/>
                <a:gd name="T59" fmla="*/ 4 h 918"/>
                <a:gd name="T60" fmla="*/ 31 w 1745"/>
                <a:gd name="T61" fmla="*/ 3 h 918"/>
                <a:gd name="T62" fmla="*/ 27 w 1745"/>
                <a:gd name="T63" fmla="*/ 3 h 918"/>
                <a:gd name="T64" fmla="*/ 0 w 1745"/>
                <a:gd name="T65" fmla="*/ 5 h 918"/>
                <a:gd name="T66" fmla="*/ 2 w 1745"/>
                <a:gd name="T67" fmla="*/ 5 h 918"/>
                <a:gd name="T68" fmla="*/ 5 w 1745"/>
                <a:gd name="T69" fmla="*/ 5 h 918"/>
                <a:gd name="T70" fmla="*/ 7 w 1745"/>
                <a:gd name="T71" fmla="*/ 6 h 918"/>
                <a:gd name="T72" fmla="*/ 10 w 1745"/>
                <a:gd name="T73" fmla="*/ 6 h 918"/>
                <a:gd name="T74" fmla="*/ 13 w 1745"/>
                <a:gd name="T75" fmla="*/ 6 h 918"/>
                <a:gd name="T76" fmla="*/ 16 w 1745"/>
                <a:gd name="T77" fmla="*/ 6 h 918"/>
                <a:gd name="T78" fmla="*/ 18 w 1745"/>
                <a:gd name="T79" fmla="*/ 7 h 918"/>
                <a:gd name="T80" fmla="*/ 22 w 1745"/>
                <a:gd name="T81" fmla="*/ 7 h 918"/>
                <a:gd name="T82" fmla="*/ 25 w 1745"/>
                <a:gd name="T83" fmla="*/ 7 h 918"/>
                <a:gd name="T84" fmla="*/ 28 w 1745"/>
                <a:gd name="T85" fmla="*/ 7 h 918"/>
                <a:gd name="T86" fmla="*/ 31 w 1745"/>
                <a:gd name="T87" fmla="*/ 7 h 918"/>
                <a:gd name="T88" fmla="*/ 35 w 1745"/>
                <a:gd name="T89" fmla="*/ 7 h 918"/>
                <a:gd name="T90" fmla="*/ 39 w 1745"/>
                <a:gd name="T91" fmla="*/ 7 h 918"/>
                <a:gd name="T92" fmla="*/ 42 w 1745"/>
                <a:gd name="T93" fmla="*/ 7 h 918"/>
                <a:gd name="T94" fmla="*/ 46 w 1745"/>
                <a:gd name="T95" fmla="*/ 7 h 918"/>
                <a:gd name="T96" fmla="*/ 49 w 1745"/>
                <a:gd name="T97" fmla="*/ 7 h 918"/>
                <a:gd name="T98" fmla="*/ 52 w 1745"/>
                <a:gd name="T99" fmla="*/ 7 h 9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45"/>
                <a:gd name="T151" fmla="*/ 0 h 918"/>
                <a:gd name="T152" fmla="*/ 1745 w 1745"/>
                <a:gd name="T153" fmla="*/ 918 h 9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45" h="918">
                  <a:moveTo>
                    <a:pt x="877" y="907"/>
                  </a:moveTo>
                  <a:lnTo>
                    <a:pt x="895" y="904"/>
                  </a:lnTo>
                  <a:lnTo>
                    <a:pt x="919" y="900"/>
                  </a:lnTo>
                  <a:lnTo>
                    <a:pt x="943" y="895"/>
                  </a:lnTo>
                  <a:lnTo>
                    <a:pt x="960" y="891"/>
                  </a:lnTo>
                  <a:lnTo>
                    <a:pt x="980" y="886"/>
                  </a:lnTo>
                  <a:lnTo>
                    <a:pt x="1000" y="880"/>
                  </a:lnTo>
                  <a:lnTo>
                    <a:pt x="1020" y="875"/>
                  </a:lnTo>
                  <a:lnTo>
                    <a:pt x="1038" y="869"/>
                  </a:lnTo>
                  <a:lnTo>
                    <a:pt x="1058" y="861"/>
                  </a:lnTo>
                  <a:lnTo>
                    <a:pt x="1083" y="852"/>
                  </a:lnTo>
                  <a:lnTo>
                    <a:pt x="1104" y="843"/>
                  </a:lnTo>
                  <a:lnTo>
                    <a:pt x="1124" y="834"/>
                  </a:lnTo>
                  <a:lnTo>
                    <a:pt x="1147" y="824"/>
                  </a:lnTo>
                  <a:lnTo>
                    <a:pt x="1169" y="813"/>
                  </a:lnTo>
                  <a:lnTo>
                    <a:pt x="1189" y="803"/>
                  </a:lnTo>
                  <a:lnTo>
                    <a:pt x="1207" y="791"/>
                  </a:lnTo>
                  <a:lnTo>
                    <a:pt x="1224" y="781"/>
                  </a:lnTo>
                  <a:lnTo>
                    <a:pt x="1241" y="769"/>
                  </a:lnTo>
                  <a:lnTo>
                    <a:pt x="1260" y="758"/>
                  </a:lnTo>
                  <a:lnTo>
                    <a:pt x="1281" y="744"/>
                  </a:lnTo>
                  <a:lnTo>
                    <a:pt x="1300" y="730"/>
                  </a:lnTo>
                  <a:lnTo>
                    <a:pt x="1318" y="716"/>
                  </a:lnTo>
                  <a:lnTo>
                    <a:pt x="1334" y="704"/>
                  </a:lnTo>
                  <a:lnTo>
                    <a:pt x="1362" y="682"/>
                  </a:lnTo>
                  <a:lnTo>
                    <a:pt x="1387" y="660"/>
                  </a:lnTo>
                  <a:lnTo>
                    <a:pt x="1412" y="635"/>
                  </a:lnTo>
                  <a:lnTo>
                    <a:pt x="1438" y="606"/>
                  </a:lnTo>
                  <a:lnTo>
                    <a:pt x="1456" y="585"/>
                  </a:lnTo>
                  <a:lnTo>
                    <a:pt x="1476" y="561"/>
                  </a:lnTo>
                  <a:lnTo>
                    <a:pt x="1498" y="535"/>
                  </a:lnTo>
                  <a:lnTo>
                    <a:pt x="1517" y="509"/>
                  </a:lnTo>
                  <a:lnTo>
                    <a:pt x="1535" y="481"/>
                  </a:lnTo>
                  <a:lnTo>
                    <a:pt x="1557" y="449"/>
                  </a:lnTo>
                  <a:lnTo>
                    <a:pt x="1745" y="559"/>
                  </a:lnTo>
                  <a:lnTo>
                    <a:pt x="1561" y="0"/>
                  </a:lnTo>
                  <a:lnTo>
                    <a:pt x="964" y="106"/>
                  </a:lnTo>
                  <a:lnTo>
                    <a:pt x="1165" y="220"/>
                  </a:lnTo>
                  <a:lnTo>
                    <a:pt x="1148" y="244"/>
                  </a:lnTo>
                  <a:lnTo>
                    <a:pt x="1130" y="265"/>
                  </a:lnTo>
                  <a:lnTo>
                    <a:pt x="1112" y="286"/>
                  </a:lnTo>
                  <a:lnTo>
                    <a:pt x="1094" y="306"/>
                  </a:lnTo>
                  <a:lnTo>
                    <a:pt x="1079" y="321"/>
                  </a:lnTo>
                  <a:lnTo>
                    <a:pt x="1063" y="338"/>
                  </a:lnTo>
                  <a:lnTo>
                    <a:pt x="1045" y="352"/>
                  </a:lnTo>
                  <a:lnTo>
                    <a:pt x="1025" y="367"/>
                  </a:lnTo>
                  <a:lnTo>
                    <a:pt x="1001" y="383"/>
                  </a:lnTo>
                  <a:lnTo>
                    <a:pt x="981" y="396"/>
                  </a:lnTo>
                  <a:lnTo>
                    <a:pt x="964" y="406"/>
                  </a:lnTo>
                  <a:lnTo>
                    <a:pt x="939" y="420"/>
                  </a:lnTo>
                  <a:lnTo>
                    <a:pt x="917" y="429"/>
                  </a:lnTo>
                  <a:lnTo>
                    <a:pt x="898" y="435"/>
                  </a:lnTo>
                  <a:lnTo>
                    <a:pt x="878" y="442"/>
                  </a:lnTo>
                  <a:lnTo>
                    <a:pt x="849" y="450"/>
                  </a:lnTo>
                  <a:lnTo>
                    <a:pt x="820" y="454"/>
                  </a:lnTo>
                  <a:lnTo>
                    <a:pt x="791" y="457"/>
                  </a:lnTo>
                  <a:lnTo>
                    <a:pt x="748" y="459"/>
                  </a:lnTo>
                  <a:lnTo>
                    <a:pt x="692" y="460"/>
                  </a:lnTo>
                  <a:lnTo>
                    <a:pt x="649" y="454"/>
                  </a:lnTo>
                  <a:lnTo>
                    <a:pt x="610" y="445"/>
                  </a:lnTo>
                  <a:lnTo>
                    <a:pt x="565" y="432"/>
                  </a:lnTo>
                  <a:lnTo>
                    <a:pt x="525" y="415"/>
                  </a:lnTo>
                  <a:lnTo>
                    <a:pt x="485" y="395"/>
                  </a:lnTo>
                  <a:lnTo>
                    <a:pt x="449" y="372"/>
                  </a:lnTo>
                  <a:lnTo>
                    <a:pt x="414" y="341"/>
                  </a:lnTo>
                  <a:lnTo>
                    <a:pt x="0" y="580"/>
                  </a:lnTo>
                  <a:lnTo>
                    <a:pt x="17" y="600"/>
                  </a:lnTo>
                  <a:lnTo>
                    <a:pt x="41" y="623"/>
                  </a:lnTo>
                  <a:lnTo>
                    <a:pt x="61" y="643"/>
                  </a:lnTo>
                  <a:lnTo>
                    <a:pt x="81" y="662"/>
                  </a:lnTo>
                  <a:lnTo>
                    <a:pt x="101" y="681"/>
                  </a:lnTo>
                  <a:lnTo>
                    <a:pt x="125" y="701"/>
                  </a:lnTo>
                  <a:lnTo>
                    <a:pt x="147" y="718"/>
                  </a:lnTo>
                  <a:lnTo>
                    <a:pt x="169" y="734"/>
                  </a:lnTo>
                  <a:lnTo>
                    <a:pt x="194" y="750"/>
                  </a:lnTo>
                  <a:lnTo>
                    <a:pt x="218" y="767"/>
                  </a:lnTo>
                  <a:lnTo>
                    <a:pt x="243" y="783"/>
                  </a:lnTo>
                  <a:lnTo>
                    <a:pt x="266" y="796"/>
                  </a:lnTo>
                  <a:lnTo>
                    <a:pt x="289" y="809"/>
                  </a:lnTo>
                  <a:lnTo>
                    <a:pt x="311" y="820"/>
                  </a:lnTo>
                  <a:lnTo>
                    <a:pt x="341" y="834"/>
                  </a:lnTo>
                  <a:lnTo>
                    <a:pt x="369" y="846"/>
                  </a:lnTo>
                  <a:lnTo>
                    <a:pt x="401" y="858"/>
                  </a:lnTo>
                  <a:lnTo>
                    <a:pt x="425" y="867"/>
                  </a:lnTo>
                  <a:lnTo>
                    <a:pt x="448" y="876"/>
                  </a:lnTo>
                  <a:lnTo>
                    <a:pt x="475" y="884"/>
                  </a:lnTo>
                  <a:lnTo>
                    <a:pt x="501" y="891"/>
                  </a:lnTo>
                  <a:lnTo>
                    <a:pt x="527" y="897"/>
                  </a:lnTo>
                  <a:lnTo>
                    <a:pt x="557" y="903"/>
                  </a:lnTo>
                  <a:lnTo>
                    <a:pt x="587" y="908"/>
                  </a:lnTo>
                  <a:lnTo>
                    <a:pt x="618" y="912"/>
                  </a:lnTo>
                  <a:lnTo>
                    <a:pt x="650" y="915"/>
                  </a:lnTo>
                  <a:lnTo>
                    <a:pt x="674" y="916"/>
                  </a:lnTo>
                  <a:lnTo>
                    <a:pt x="707" y="918"/>
                  </a:lnTo>
                  <a:lnTo>
                    <a:pt x="740" y="918"/>
                  </a:lnTo>
                  <a:lnTo>
                    <a:pt x="766" y="917"/>
                  </a:lnTo>
                  <a:lnTo>
                    <a:pt x="794" y="916"/>
                  </a:lnTo>
                  <a:lnTo>
                    <a:pt x="825" y="914"/>
                  </a:lnTo>
                  <a:lnTo>
                    <a:pt x="853" y="910"/>
                  </a:lnTo>
                  <a:lnTo>
                    <a:pt x="877" y="90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0"/>
            <p:cNvSpPr>
              <a:spLocks/>
            </p:cNvSpPr>
            <p:nvPr/>
          </p:nvSpPr>
          <p:spPr bwMode="auto">
            <a:xfrm rot="21223120" flipV="1">
              <a:off x="3914" y="1332"/>
              <a:ext cx="680" cy="185"/>
            </a:xfrm>
            <a:custGeom>
              <a:avLst/>
              <a:gdLst>
                <a:gd name="T0" fmla="*/ 53 w 1745"/>
                <a:gd name="T1" fmla="*/ 7 h 918"/>
                <a:gd name="T2" fmla="*/ 56 w 1745"/>
                <a:gd name="T3" fmla="*/ 7 h 918"/>
                <a:gd name="T4" fmla="*/ 58 w 1745"/>
                <a:gd name="T5" fmla="*/ 7 h 918"/>
                <a:gd name="T6" fmla="*/ 60 w 1745"/>
                <a:gd name="T7" fmla="*/ 7 h 918"/>
                <a:gd name="T8" fmla="*/ 63 w 1745"/>
                <a:gd name="T9" fmla="*/ 7 h 918"/>
                <a:gd name="T10" fmla="*/ 65 w 1745"/>
                <a:gd name="T11" fmla="*/ 7 h 918"/>
                <a:gd name="T12" fmla="*/ 68 w 1745"/>
                <a:gd name="T13" fmla="*/ 7 h 918"/>
                <a:gd name="T14" fmla="*/ 70 w 1745"/>
                <a:gd name="T15" fmla="*/ 7 h 918"/>
                <a:gd name="T16" fmla="*/ 72 w 1745"/>
                <a:gd name="T17" fmla="*/ 6 h 918"/>
                <a:gd name="T18" fmla="*/ 74 w 1745"/>
                <a:gd name="T19" fmla="*/ 6 h 918"/>
                <a:gd name="T20" fmla="*/ 77 w 1745"/>
                <a:gd name="T21" fmla="*/ 6 h 918"/>
                <a:gd name="T22" fmla="*/ 79 w 1745"/>
                <a:gd name="T23" fmla="*/ 6 h 918"/>
                <a:gd name="T24" fmla="*/ 82 w 1745"/>
                <a:gd name="T25" fmla="*/ 5 h 918"/>
                <a:gd name="T26" fmla="*/ 85 w 1745"/>
                <a:gd name="T27" fmla="*/ 5 h 918"/>
                <a:gd name="T28" fmla="*/ 87 w 1745"/>
                <a:gd name="T29" fmla="*/ 5 h 918"/>
                <a:gd name="T30" fmla="*/ 90 w 1745"/>
                <a:gd name="T31" fmla="*/ 4 h 918"/>
                <a:gd name="T32" fmla="*/ 92 w 1745"/>
                <a:gd name="T33" fmla="*/ 4 h 918"/>
                <a:gd name="T34" fmla="*/ 92 w 1745"/>
                <a:gd name="T35" fmla="*/ 0 h 918"/>
                <a:gd name="T36" fmla="*/ 69 w 1745"/>
                <a:gd name="T37" fmla="*/ 2 h 918"/>
                <a:gd name="T38" fmla="*/ 67 w 1745"/>
                <a:gd name="T39" fmla="*/ 2 h 918"/>
                <a:gd name="T40" fmla="*/ 65 w 1745"/>
                <a:gd name="T41" fmla="*/ 2 h 918"/>
                <a:gd name="T42" fmla="*/ 63 w 1745"/>
                <a:gd name="T43" fmla="*/ 3 h 918"/>
                <a:gd name="T44" fmla="*/ 60 w 1745"/>
                <a:gd name="T45" fmla="*/ 3 h 918"/>
                <a:gd name="T46" fmla="*/ 58 w 1745"/>
                <a:gd name="T47" fmla="*/ 3 h 918"/>
                <a:gd name="T48" fmla="*/ 56 w 1745"/>
                <a:gd name="T49" fmla="*/ 3 h 918"/>
                <a:gd name="T50" fmla="*/ 53 w 1745"/>
                <a:gd name="T51" fmla="*/ 4 h 918"/>
                <a:gd name="T52" fmla="*/ 50 w 1745"/>
                <a:gd name="T53" fmla="*/ 4 h 918"/>
                <a:gd name="T54" fmla="*/ 47 w 1745"/>
                <a:gd name="T55" fmla="*/ 4 h 918"/>
                <a:gd name="T56" fmla="*/ 41 w 1745"/>
                <a:gd name="T57" fmla="*/ 4 h 918"/>
                <a:gd name="T58" fmla="*/ 36 w 1745"/>
                <a:gd name="T59" fmla="*/ 4 h 918"/>
                <a:gd name="T60" fmla="*/ 31 w 1745"/>
                <a:gd name="T61" fmla="*/ 3 h 918"/>
                <a:gd name="T62" fmla="*/ 26 w 1745"/>
                <a:gd name="T63" fmla="*/ 3 h 918"/>
                <a:gd name="T64" fmla="*/ 0 w 1745"/>
                <a:gd name="T65" fmla="*/ 5 h 918"/>
                <a:gd name="T66" fmla="*/ 2 w 1745"/>
                <a:gd name="T67" fmla="*/ 5 h 918"/>
                <a:gd name="T68" fmla="*/ 5 w 1745"/>
                <a:gd name="T69" fmla="*/ 5 h 918"/>
                <a:gd name="T70" fmla="*/ 7 w 1745"/>
                <a:gd name="T71" fmla="*/ 6 h 918"/>
                <a:gd name="T72" fmla="*/ 10 w 1745"/>
                <a:gd name="T73" fmla="*/ 6 h 918"/>
                <a:gd name="T74" fmla="*/ 13 w 1745"/>
                <a:gd name="T75" fmla="*/ 6 h 918"/>
                <a:gd name="T76" fmla="*/ 16 w 1745"/>
                <a:gd name="T77" fmla="*/ 6 h 918"/>
                <a:gd name="T78" fmla="*/ 18 w 1745"/>
                <a:gd name="T79" fmla="*/ 7 h 918"/>
                <a:gd name="T80" fmla="*/ 22 w 1745"/>
                <a:gd name="T81" fmla="*/ 7 h 918"/>
                <a:gd name="T82" fmla="*/ 25 w 1745"/>
                <a:gd name="T83" fmla="*/ 7 h 918"/>
                <a:gd name="T84" fmla="*/ 28 w 1745"/>
                <a:gd name="T85" fmla="*/ 7 h 918"/>
                <a:gd name="T86" fmla="*/ 31 w 1745"/>
                <a:gd name="T87" fmla="*/ 7 h 918"/>
                <a:gd name="T88" fmla="*/ 35 w 1745"/>
                <a:gd name="T89" fmla="*/ 7 h 918"/>
                <a:gd name="T90" fmla="*/ 39 w 1745"/>
                <a:gd name="T91" fmla="*/ 7 h 918"/>
                <a:gd name="T92" fmla="*/ 42 w 1745"/>
                <a:gd name="T93" fmla="*/ 7 h 918"/>
                <a:gd name="T94" fmla="*/ 45 w 1745"/>
                <a:gd name="T95" fmla="*/ 7 h 918"/>
                <a:gd name="T96" fmla="*/ 49 w 1745"/>
                <a:gd name="T97" fmla="*/ 7 h 918"/>
                <a:gd name="T98" fmla="*/ 52 w 1745"/>
                <a:gd name="T99" fmla="*/ 7 h 9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45"/>
                <a:gd name="T151" fmla="*/ 0 h 918"/>
                <a:gd name="T152" fmla="*/ 1745 w 1745"/>
                <a:gd name="T153" fmla="*/ 918 h 9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45" h="918">
                  <a:moveTo>
                    <a:pt x="877" y="907"/>
                  </a:moveTo>
                  <a:lnTo>
                    <a:pt x="895" y="904"/>
                  </a:lnTo>
                  <a:lnTo>
                    <a:pt x="919" y="900"/>
                  </a:lnTo>
                  <a:lnTo>
                    <a:pt x="943" y="895"/>
                  </a:lnTo>
                  <a:lnTo>
                    <a:pt x="960" y="891"/>
                  </a:lnTo>
                  <a:lnTo>
                    <a:pt x="980" y="886"/>
                  </a:lnTo>
                  <a:lnTo>
                    <a:pt x="1000" y="880"/>
                  </a:lnTo>
                  <a:lnTo>
                    <a:pt x="1020" y="875"/>
                  </a:lnTo>
                  <a:lnTo>
                    <a:pt x="1038" y="869"/>
                  </a:lnTo>
                  <a:lnTo>
                    <a:pt x="1058" y="861"/>
                  </a:lnTo>
                  <a:lnTo>
                    <a:pt x="1083" y="852"/>
                  </a:lnTo>
                  <a:lnTo>
                    <a:pt x="1104" y="843"/>
                  </a:lnTo>
                  <a:lnTo>
                    <a:pt x="1124" y="834"/>
                  </a:lnTo>
                  <a:lnTo>
                    <a:pt x="1147" y="824"/>
                  </a:lnTo>
                  <a:lnTo>
                    <a:pt x="1169" y="813"/>
                  </a:lnTo>
                  <a:lnTo>
                    <a:pt x="1189" y="803"/>
                  </a:lnTo>
                  <a:lnTo>
                    <a:pt x="1207" y="791"/>
                  </a:lnTo>
                  <a:lnTo>
                    <a:pt x="1224" y="781"/>
                  </a:lnTo>
                  <a:lnTo>
                    <a:pt x="1241" y="769"/>
                  </a:lnTo>
                  <a:lnTo>
                    <a:pt x="1260" y="758"/>
                  </a:lnTo>
                  <a:lnTo>
                    <a:pt x="1281" y="744"/>
                  </a:lnTo>
                  <a:lnTo>
                    <a:pt x="1300" y="730"/>
                  </a:lnTo>
                  <a:lnTo>
                    <a:pt x="1318" y="716"/>
                  </a:lnTo>
                  <a:lnTo>
                    <a:pt x="1334" y="704"/>
                  </a:lnTo>
                  <a:lnTo>
                    <a:pt x="1362" y="682"/>
                  </a:lnTo>
                  <a:lnTo>
                    <a:pt x="1387" y="660"/>
                  </a:lnTo>
                  <a:lnTo>
                    <a:pt x="1412" y="635"/>
                  </a:lnTo>
                  <a:lnTo>
                    <a:pt x="1438" y="606"/>
                  </a:lnTo>
                  <a:lnTo>
                    <a:pt x="1456" y="585"/>
                  </a:lnTo>
                  <a:lnTo>
                    <a:pt x="1476" y="561"/>
                  </a:lnTo>
                  <a:lnTo>
                    <a:pt x="1498" y="535"/>
                  </a:lnTo>
                  <a:lnTo>
                    <a:pt x="1517" y="509"/>
                  </a:lnTo>
                  <a:lnTo>
                    <a:pt x="1535" y="481"/>
                  </a:lnTo>
                  <a:lnTo>
                    <a:pt x="1557" y="449"/>
                  </a:lnTo>
                  <a:lnTo>
                    <a:pt x="1745" y="559"/>
                  </a:lnTo>
                  <a:lnTo>
                    <a:pt x="1561" y="0"/>
                  </a:lnTo>
                  <a:lnTo>
                    <a:pt x="964" y="106"/>
                  </a:lnTo>
                  <a:lnTo>
                    <a:pt x="1165" y="220"/>
                  </a:lnTo>
                  <a:lnTo>
                    <a:pt x="1148" y="244"/>
                  </a:lnTo>
                  <a:lnTo>
                    <a:pt x="1130" y="265"/>
                  </a:lnTo>
                  <a:lnTo>
                    <a:pt x="1112" y="286"/>
                  </a:lnTo>
                  <a:lnTo>
                    <a:pt x="1094" y="306"/>
                  </a:lnTo>
                  <a:lnTo>
                    <a:pt x="1079" y="321"/>
                  </a:lnTo>
                  <a:lnTo>
                    <a:pt x="1063" y="338"/>
                  </a:lnTo>
                  <a:lnTo>
                    <a:pt x="1045" y="352"/>
                  </a:lnTo>
                  <a:lnTo>
                    <a:pt x="1025" y="367"/>
                  </a:lnTo>
                  <a:lnTo>
                    <a:pt x="1001" y="383"/>
                  </a:lnTo>
                  <a:lnTo>
                    <a:pt x="981" y="396"/>
                  </a:lnTo>
                  <a:lnTo>
                    <a:pt x="964" y="406"/>
                  </a:lnTo>
                  <a:lnTo>
                    <a:pt x="939" y="420"/>
                  </a:lnTo>
                  <a:lnTo>
                    <a:pt x="917" y="429"/>
                  </a:lnTo>
                  <a:lnTo>
                    <a:pt x="898" y="435"/>
                  </a:lnTo>
                  <a:lnTo>
                    <a:pt x="878" y="442"/>
                  </a:lnTo>
                  <a:lnTo>
                    <a:pt x="849" y="450"/>
                  </a:lnTo>
                  <a:lnTo>
                    <a:pt x="820" y="454"/>
                  </a:lnTo>
                  <a:lnTo>
                    <a:pt x="791" y="457"/>
                  </a:lnTo>
                  <a:lnTo>
                    <a:pt x="748" y="459"/>
                  </a:lnTo>
                  <a:lnTo>
                    <a:pt x="692" y="460"/>
                  </a:lnTo>
                  <a:lnTo>
                    <a:pt x="649" y="454"/>
                  </a:lnTo>
                  <a:lnTo>
                    <a:pt x="610" y="445"/>
                  </a:lnTo>
                  <a:lnTo>
                    <a:pt x="565" y="432"/>
                  </a:lnTo>
                  <a:lnTo>
                    <a:pt x="525" y="415"/>
                  </a:lnTo>
                  <a:lnTo>
                    <a:pt x="485" y="395"/>
                  </a:lnTo>
                  <a:lnTo>
                    <a:pt x="449" y="372"/>
                  </a:lnTo>
                  <a:lnTo>
                    <a:pt x="414" y="341"/>
                  </a:lnTo>
                  <a:lnTo>
                    <a:pt x="0" y="580"/>
                  </a:lnTo>
                  <a:lnTo>
                    <a:pt x="17" y="600"/>
                  </a:lnTo>
                  <a:lnTo>
                    <a:pt x="41" y="623"/>
                  </a:lnTo>
                  <a:lnTo>
                    <a:pt x="61" y="643"/>
                  </a:lnTo>
                  <a:lnTo>
                    <a:pt x="81" y="662"/>
                  </a:lnTo>
                  <a:lnTo>
                    <a:pt x="101" y="681"/>
                  </a:lnTo>
                  <a:lnTo>
                    <a:pt x="125" y="701"/>
                  </a:lnTo>
                  <a:lnTo>
                    <a:pt x="147" y="718"/>
                  </a:lnTo>
                  <a:lnTo>
                    <a:pt x="169" y="734"/>
                  </a:lnTo>
                  <a:lnTo>
                    <a:pt x="194" y="750"/>
                  </a:lnTo>
                  <a:lnTo>
                    <a:pt x="218" y="767"/>
                  </a:lnTo>
                  <a:lnTo>
                    <a:pt x="243" y="783"/>
                  </a:lnTo>
                  <a:lnTo>
                    <a:pt x="266" y="796"/>
                  </a:lnTo>
                  <a:lnTo>
                    <a:pt x="289" y="809"/>
                  </a:lnTo>
                  <a:lnTo>
                    <a:pt x="311" y="820"/>
                  </a:lnTo>
                  <a:lnTo>
                    <a:pt x="341" y="834"/>
                  </a:lnTo>
                  <a:lnTo>
                    <a:pt x="369" y="846"/>
                  </a:lnTo>
                  <a:lnTo>
                    <a:pt x="401" y="858"/>
                  </a:lnTo>
                  <a:lnTo>
                    <a:pt x="425" y="867"/>
                  </a:lnTo>
                  <a:lnTo>
                    <a:pt x="448" y="876"/>
                  </a:lnTo>
                  <a:lnTo>
                    <a:pt x="475" y="884"/>
                  </a:lnTo>
                  <a:lnTo>
                    <a:pt x="501" y="891"/>
                  </a:lnTo>
                  <a:lnTo>
                    <a:pt x="527" y="897"/>
                  </a:lnTo>
                  <a:lnTo>
                    <a:pt x="557" y="903"/>
                  </a:lnTo>
                  <a:lnTo>
                    <a:pt x="587" y="908"/>
                  </a:lnTo>
                  <a:lnTo>
                    <a:pt x="618" y="912"/>
                  </a:lnTo>
                  <a:lnTo>
                    <a:pt x="650" y="915"/>
                  </a:lnTo>
                  <a:lnTo>
                    <a:pt x="674" y="916"/>
                  </a:lnTo>
                  <a:lnTo>
                    <a:pt x="707" y="918"/>
                  </a:lnTo>
                  <a:lnTo>
                    <a:pt x="740" y="918"/>
                  </a:lnTo>
                  <a:lnTo>
                    <a:pt x="766" y="917"/>
                  </a:lnTo>
                  <a:lnTo>
                    <a:pt x="794" y="916"/>
                  </a:lnTo>
                  <a:lnTo>
                    <a:pt x="825" y="914"/>
                  </a:lnTo>
                  <a:lnTo>
                    <a:pt x="853" y="910"/>
                  </a:lnTo>
                  <a:lnTo>
                    <a:pt x="877" y="90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11"/>
            <p:cNvSpPr>
              <a:spLocks/>
            </p:cNvSpPr>
            <p:nvPr/>
          </p:nvSpPr>
          <p:spPr bwMode="auto">
            <a:xfrm rot="4925448" flipV="1">
              <a:off x="4318" y="1624"/>
              <a:ext cx="610" cy="205"/>
            </a:xfrm>
            <a:custGeom>
              <a:avLst/>
              <a:gdLst>
                <a:gd name="T0" fmla="*/ 38 w 1745"/>
                <a:gd name="T1" fmla="*/ 10 h 918"/>
                <a:gd name="T2" fmla="*/ 40 w 1745"/>
                <a:gd name="T3" fmla="*/ 10 h 918"/>
                <a:gd name="T4" fmla="*/ 42 w 1745"/>
                <a:gd name="T5" fmla="*/ 10 h 918"/>
                <a:gd name="T6" fmla="*/ 44 w 1745"/>
                <a:gd name="T7" fmla="*/ 10 h 918"/>
                <a:gd name="T8" fmla="*/ 45 w 1745"/>
                <a:gd name="T9" fmla="*/ 10 h 918"/>
                <a:gd name="T10" fmla="*/ 47 w 1745"/>
                <a:gd name="T11" fmla="*/ 9 h 918"/>
                <a:gd name="T12" fmla="*/ 49 w 1745"/>
                <a:gd name="T13" fmla="*/ 9 h 918"/>
                <a:gd name="T14" fmla="*/ 51 w 1745"/>
                <a:gd name="T15" fmla="*/ 9 h 918"/>
                <a:gd name="T16" fmla="*/ 52 w 1745"/>
                <a:gd name="T17" fmla="*/ 9 h 918"/>
                <a:gd name="T18" fmla="*/ 54 w 1745"/>
                <a:gd name="T19" fmla="*/ 8 h 918"/>
                <a:gd name="T20" fmla="*/ 56 w 1745"/>
                <a:gd name="T21" fmla="*/ 8 h 918"/>
                <a:gd name="T22" fmla="*/ 57 w 1745"/>
                <a:gd name="T23" fmla="*/ 8 h 918"/>
                <a:gd name="T24" fmla="*/ 59 w 1745"/>
                <a:gd name="T25" fmla="*/ 7 h 918"/>
                <a:gd name="T26" fmla="*/ 62 w 1745"/>
                <a:gd name="T27" fmla="*/ 7 h 918"/>
                <a:gd name="T28" fmla="*/ 63 w 1745"/>
                <a:gd name="T29" fmla="*/ 6 h 918"/>
                <a:gd name="T30" fmla="*/ 65 w 1745"/>
                <a:gd name="T31" fmla="*/ 6 h 918"/>
                <a:gd name="T32" fmla="*/ 66 w 1745"/>
                <a:gd name="T33" fmla="*/ 5 h 918"/>
                <a:gd name="T34" fmla="*/ 67 w 1745"/>
                <a:gd name="T35" fmla="*/ 0 h 918"/>
                <a:gd name="T36" fmla="*/ 50 w 1745"/>
                <a:gd name="T37" fmla="*/ 2 h 918"/>
                <a:gd name="T38" fmla="*/ 48 w 1745"/>
                <a:gd name="T39" fmla="*/ 3 h 918"/>
                <a:gd name="T40" fmla="*/ 47 w 1745"/>
                <a:gd name="T41" fmla="*/ 3 h 918"/>
                <a:gd name="T42" fmla="*/ 45 w 1745"/>
                <a:gd name="T43" fmla="*/ 4 h 918"/>
                <a:gd name="T44" fmla="*/ 44 w 1745"/>
                <a:gd name="T45" fmla="*/ 4 h 918"/>
                <a:gd name="T46" fmla="*/ 42 w 1745"/>
                <a:gd name="T47" fmla="*/ 4 h 918"/>
                <a:gd name="T48" fmla="*/ 40 w 1745"/>
                <a:gd name="T49" fmla="*/ 5 h 918"/>
                <a:gd name="T50" fmla="*/ 38 w 1745"/>
                <a:gd name="T51" fmla="*/ 5 h 918"/>
                <a:gd name="T52" fmla="*/ 36 w 1745"/>
                <a:gd name="T53" fmla="*/ 5 h 918"/>
                <a:gd name="T54" fmla="*/ 34 w 1745"/>
                <a:gd name="T55" fmla="*/ 5 h 918"/>
                <a:gd name="T56" fmla="*/ 30 w 1745"/>
                <a:gd name="T57" fmla="*/ 5 h 918"/>
                <a:gd name="T58" fmla="*/ 26 w 1745"/>
                <a:gd name="T59" fmla="*/ 5 h 918"/>
                <a:gd name="T60" fmla="*/ 22 w 1745"/>
                <a:gd name="T61" fmla="*/ 5 h 918"/>
                <a:gd name="T62" fmla="*/ 19 w 1745"/>
                <a:gd name="T63" fmla="*/ 4 h 918"/>
                <a:gd name="T64" fmla="*/ 0 w 1745"/>
                <a:gd name="T65" fmla="*/ 6 h 918"/>
                <a:gd name="T66" fmla="*/ 2 w 1745"/>
                <a:gd name="T67" fmla="*/ 7 h 918"/>
                <a:gd name="T68" fmla="*/ 3 w 1745"/>
                <a:gd name="T69" fmla="*/ 7 h 918"/>
                <a:gd name="T70" fmla="*/ 5 w 1745"/>
                <a:gd name="T71" fmla="*/ 8 h 918"/>
                <a:gd name="T72" fmla="*/ 7 w 1745"/>
                <a:gd name="T73" fmla="*/ 8 h 918"/>
                <a:gd name="T74" fmla="*/ 9 w 1745"/>
                <a:gd name="T75" fmla="*/ 8 h 918"/>
                <a:gd name="T76" fmla="*/ 12 w 1745"/>
                <a:gd name="T77" fmla="*/ 9 h 918"/>
                <a:gd name="T78" fmla="*/ 13 w 1745"/>
                <a:gd name="T79" fmla="*/ 9 h 918"/>
                <a:gd name="T80" fmla="*/ 16 w 1745"/>
                <a:gd name="T81" fmla="*/ 9 h 918"/>
                <a:gd name="T82" fmla="*/ 18 w 1745"/>
                <a:gd name="T83" fmla="*/ 10 h 918"/>
                <a:gd name="T84" fmla="*/ 20 w 1745"/>
                <a:gd name="T85" fmla="*/ 10 h 918"/>
                <a:gd name="T86" fmla="*/ 22 w 1745"/>
                <a:gd name="T87" fmla="*/ 10 h 918"/>
                <a:gd name="T88" fmla="*/ 25 w 1745"/>
                <a:gd name="T89" fmla="*/ 10 h 918"/>
                <a:gd name="T90" fmla="*/ 28 w 1745"/>
                <a:gd name="T91" fmla="*/ 10 h 918"/>
                <a:gd name="T92" fmla="*/ 30 w 1745"/>
                <a:gd name="T93" fmla="*/ 10 h 918"/>
                <a:gd name="T94" fmla="*/ 33 w 1745"/>
                <a:gd name="T95" fmla="*/ 10 h 918"/>
                <a:gd name="T96" fmla="*/ 35 w 1745"/>
                <a:gd name="T97" fmla="*/ 10 h 918"/>
                <a:gd name="T98" fmla="*/ 37 w 1745"/>
                <a:gd name="T99" fmla="*/ 10 h 9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45"/>
                <a:gd name="T151" fmla="*/ 0 h 918"/>
                <a:gd name="T152" fmla="*/ 1745 w 1745"/>
                <a:gd name="T153" fmla="*/ 918 h 9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45" h="918">
                  <a:moveTo>
                    <a:pt x="877" y="907"/>
                  </a:moveTo>
                  <a:lnTo>
                    <a:pt x="895" y="904"/>
                  </a:lnTo>
                  <a:lnTo>
                    <a:pt x="919" y="900"/>
                  </a:lnTo>
                  <a:lnTo>
                    <a:pt x="943" y="895"/>
                  </a:lnTo>
                  <a:lnTo>
                    <a:pt x="960" y="891"/>
                  </a:lnTo>
                  <a:lnTo>
                    <a:pt x="980" y="886"/>
                  </a:lnTo>
                  <a:lnTo>
                    <a:pt x="1000" y="880"/>
                  </a:lnTo>
                  <a:lnTo>
                    <a:pt x="1020" y="875"/>
                  </a:lnTo>
                  <a:lnTo>
                    <a:pt x="1038" y="869"/>
                  </a:lnTo>
                  <a:lnTo>
                    <a:pt x="1058" y="861"/>
                  </a:lnTo>
                  <a:lnTo>
                    <a:pt x="1083" y="852"/>
                  </a:lnTo>
                  <a:lnTo>
                    <a:pt x="1104" y="843"/>
                  </a:lnTo>
                  <a:lnTo>
                    <a:pt x="1124" y="834"/>
                  </a:lnTo>
                  <a:lnTo>
                    <a:pt x="1147" y="824"/>
                  </a:lnTo>
                  <a:lnTo>
                    <a:pt x="1169" y="813"/>
                  </a:lnTo>
                  <a:lnTo>
                    <a:pt x="1189" y="803"/>
                  </a:lnTo>
                  <a:lnTo>
                    <a:pt x="1207" y="791"/>
                  </a:lnTo>
                  <a:lnTo>
                    <a:pt x="1224" y="781"/>
                  </a:lnTo>
                  <a:lnTo>
                    <a:pt x="1241" y="769"/>
                  </a:lnTo>
                  <a:lnTo>
                    <a:pt x="1260" y="758"/>
                  </a:lnTo>
                  <a:lnTo>
                    <a:pt x="1281" y="744"/>
                  </a:lnTo>
                  <a:lnTo>
                    <a:pt x="1300" y="730"/>
                  </a:lnTo>
                  <a:lnTo>
                    <a:pt x="1318" y="716"/>
                  </a:lnTo>
                  <a:lnTo>
                    <a:pt x="1334" y="704"/>
                  </a:lnTo>
                  <a:lnTo>
                    <a:pt x="1362" y="682"/>
                  </a:lnTo>
                  <a:lnTo>
                    <a:pt x="1387" y="660"/>
                  </a:lnTo>
                  <a:lnTo>
                    <a:pt x="1412" y="635"/>
                  </a:lnTo>
                  <a:lnTo>
                    <a:pt x="1438" y="606"/>
                  </a:lnTo>
                  <a:lnTo>
                    <a:pt x="1456" y="585"/>
                  </a:lnTo>
                  <a:lnTo>
                    <a:pt x="1476" y="561"/>
                  </a:lnTo>
                  <a:lnTo>
                    <a:pt x="1498" y="535"/>
                  </a:lnTo>
                  <a:lnTo>
                    <a:pt x="1517" y="509"/>
                  </a:lnTo>
                  <a:lnTo>
                    <a:pt x="1535" y="481"/>
                  </a:lnTo>
                  <a:lnTo>
                    <a:pt x="1557" y="449"/>
                  </a:lnTo>
                  <a:lnTo>
                    <a:pt x="1745" y="559"/>
                  </a:lnTo>
                  <a:lnTo>
                    <a:pt x="1561" y="0"/>
                  </a:lnTo>
                  <a:lnTo>
                    <a:pt x="964" y="106"/>
                  </a:lnTo>
                  <a:lnTo>
                    <a:pt x="1165" y="220"/>
                  </a:lnTo>
                  <a:lnTo>
                    <a:pt x="1148" y="244"/>
                  </a:lnTo>
                  <a:lnTo>
                    <a:pt x="1130" y="265"/>
                  </a:lnTo>
                  <a:lnTo>
                    <a:pt x="1112" y="286"/>
                  </a:lnTo>
                  <a:lnTo>
                    <a:pt x="1094" y="306"/>
                  </a:lnTo>
                  <a:lnTo>
                    <a:pt x="1079" y="321"/>
                  </a:lnTo>
                  <a:lnTo>
                    <a:pt x="1063" y="338"/>
                  </a:lnTo>
                  <a:lnTo>
                    <a:pt x="1045" y="352"/>
                  </a:lnTo>
                  <a:lnTo>
                    <a:pt x="1025" y="367"/>
                  </a:lnTo>
                  <a:lnTo>
                    <a:pt x="1001" y="383"/>
                  </a:lnTo>
                  <a:lnTo>
                    <a:pt x="981" y="396"/>
                  </a:lnTo>
                  <a:lnTo>
                    <a:pt x="964" y="406"/>
                  </a:lnTo>
                  <a:lnTo>
                    <a:pt x="939" y="420"/>
                  </a:lnTo>
                  <a:lnTo>
                    <a:pt x="917" y="429"/>
                  </a:lnTo>
                  <a:lnTo>
                    <a:pt x="898" y="435"/>
                  </a:lnTo>
                  <a:lnTo>
                    <a:pt x="878" y="442"/>
                  </a:lnTo>
                  <a:lnTo>
                    <a:pt x="849" y="450"/>
                  </a:lnTo>
                  <a:lnTo>
                    <a:pt x="820" y="454"/>
                  </a:lnTo>
                  <a:lnTo>
                    <a:pt x="791" y="457"/>
                  </a:lnTo>
                  <a:lnTo>
                    <a:pt x="748" y="459"/>
                  </a:lnTo>
                  <a:lnTo>
                    <a:pt x="692" y="460"/>
                  </a:lnTo>
                  <a:lnTo>
                    <a:pt x="649" y="454"/>
                  </a:lnTo>
                  <a:lnTo>
                    <a:pt x="610" y="445"/>
                  </a:lnTo>
                  <a:lnTo>
                    <a:pt x="565" y="432"/>
                  </a:lnTo>
                  <a:lnTo>
                    <a:pt x="525" y="415"/>
                  </a:lnTo>
                  <a:lnTo>
                    <a:pt x="485" y="395"/>
                  </a:lnTo>
                  <a:lnTo>
                    <a:pt x="449" y="372"/>
                  </a:lnTo>
                  <a:lnTo>
                    <a:pt x="414" y="341"/>
                  </a:lnTo>
                  <a:lnTo>
                    <a:pt x="0" y="580"/>
                  </a:lnTo>
                  <a:lnTo>
                    <a:pt x="17" y="600"/>
                  </a:lnTo>
                  <a:lnTo>
                    <a:pt x="41" y="623"/>
                  </a:lnTo>
                  <a:lnTo>
                    <a:pt x="61" y="643"/>
                  </a:lnTo>
                  <a:lnTo>
                    <a:pt x="81" y="662"/>
                  </a:lnTo>
                  <a:lnTo>
                    <a:pt x="101" y="681"/>
                  </a:lnTo>
                  <a:lnTo>
                    <a:pt x="125" y="701"/>
                  </a:lnTo>
                  <a:lnTo>
                    <a:pt x="147" y="718"/>
                  </a:lnTo>
                  <a:lnTo>
                    <a:pt x="169" y="734"/>
                  </a:lnTo>
                  <a:lnTo>
                    <a:pt x="194" y="750"/>
                  </a:lnTo>
                  <a:lnTo>
                    <a:pt x="218" y="767"/>
                  </a:lnTo>
                  <a:lnTo>
                    <a:pt x="243" y="783"/>
                  </a:lnTo>
                  <a:lnTo>
                    <a:pt x="266" y="796"/>
                  </a:lnTo>
                  <a:lnTo>
                    <a:pt x="289" y="809"/>
                  </a:lnTo>
                  <a:lnTo>
                    <a:pt x="311" y="820"/>
                  </a:lnTo>
                  <a:lnTo>
                    <a:pt x="341" y="834"/>
                  </a:lnTo>
                  <a:lnTo>
                    <a:pt x="369" y="846"/>
                  </a:lnTo>
                  <a:lnTo>
                    <a:pt x="401" y="858"/>
                  </a:lnTo>
                  <a:lnTo>
                    <a:pt x="425" y="867"/>
                  </a:lnTo>
                  <a:lnTo>
                    <a:pt x="448" y="876"/>
                  </a:lnTo>
                  <a:lnTo>
                    <a:pt x="475" y="884"/>
                  </a:lnTo>
                  <a:lnTo>
                    <a:pt x="501" y="891"/>
                  </a:lnTo>
                  <a:lnTo>
                    <a:pt x="527" y="897"/>
                  </a:lnTo>
                  <a:lnTo>
                    <a:pt x="557" y="903"/>
                  </a:lnTo>
                  <a:lnTo>
                    <a:pt x="587" y="908"/>
                  </a:lnTo>
                  <a:lnTo>
                    <a:pt x="618" y="912"/>
                  </a:lnTo>
                  <a:lnTo>
                    <a:pt x="650" y="915"/>
                  </a:lnTo>
                  <a:lnTo>
                    <a:pt x="674" y="916"/>
                  </a:lnTo>
                  <a:lnTo>
                    <a:pt x="707" y="918"/>
                  </a:lnTo>
                  <a:lnTo>
                    <a:pt x="740" y="918"/>
                  </a:lnTo>
                  <a:lnTo>
                    <a:pt x="766" y="917"/>
                  </a:lnTo>
                  <a:lnTo>
                    <a:pt x="794" y="916"/>
                  </a:lnTo>
                  <a:lnTo>
                    <a:pt x="825" y="914"/>
                  </a:lnTo>
                  <a:lnTo>
                    <a:pt x="853" y="910"/>
                  </a:lnTo>
                  <a:lnTo>
                    <a:pt x="877" y="90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2"/>
            <p:cNvSpPr>
              <a:spLocks/>
            </p:cNvSpPr>
            <p:nvPr/>
          </p:nvSpPr>
          <p:spPr bwMode="auto">
            <a:xfrm rot="4925448" flipH="1">
              <a:off x="3586" y="1636"/>
              <a:ext cx="611" cy="206"/>
            </a:xfrm>
            <a:custGeom>
              <a:avLst/>
              <a:gdLst>
                <a:gd name="T0" fmla="*/ 39 w 1745"/>
                <a:gd name="T1" fmla="*/ 10 h 918"/>
                <a:gd name="T2" fmla="*/ 41 w 1745"/>
                <a:gd name="T3" fmla="*/ 10 h 918"/>
                <a:gd name="T4" fmla="*/ 42 w 1745"/>
                <a:gd name="T5" fmla="*/ 10 h 918"/>
                <a:gd name="T6" fmla="*/ 44 w 1745"/>
                <a:gd name="T7" fmla="*/ 10 h 918"/>
                <a:gd name="T8" fmla="*/ 46 w 1745"/>
                <a:gd name="T9" fmla="*/ 10 h 918"/>
                <a:gd name="T10" fmla="*/ 48 w 1745"/>
                <a:gd name="T11" fmla="*/ 9 h 918"/>
                <a:gd name="T12" fmla="*/ 49 w 1745"/>
                <a:gd name="T13" fmla="*/ 9 h 918"/>
                <a:gd name="T14" fmla="*/ 51 w 1745"/>
                <a:gd name="T15" fmla="*/ 9 h 918"/>
                <a:gd name="T16" fmla="*/ 53 w 1745"/>
                <a:gd name="T17" fmla="*/ 9 h 918"/>
                <a:gd name="T18" fmla="*/ 54 w 1745"/>
                <a:gd name="T19" fmla="*/ 9 h 918"/>
                <a:gd name="T20" fmla="*/ 56 w 1745"/>
                <a:gd name="T21" fmla="*/ 8 h 918"/>
                <a:gd name="T22" fmla="*/ 57 w 1745"/>
                <a:gd name="T23" fmla="*/ 8 h 918"/>
                <a:gd name="T24" fmla="*/ 60 w 1745"/>
                <a:gd name="T25" fmla="*/ 7 h 918"/>
                <a:gd name="T26" fmla="*/ 62 w 1745"/>
                <a:gd name="T27" fmla="*/ 7 h 918"/>
                <a:gd name="T28" fmla="*/ 63 w 1745"/>
                <a:gd name="T29" fmla="*/ 6 h 918"/>
                <a:gd name="T30" fmla="*/ 65 w 1745"/>
                <a:gd name="T31" fmla="*/ 6 h 918"/>
                <a:gd name="T32" fmla="*/ 67 w 1745"/>
                <a:gd name="T33" fmla="*/ 5 h 918"/>
                <a:gd name="T34" fmla="*/ 67 w 1745"/>
                <a:gd name="T35" fmla="*/ 0 h 918"/>
                <a:gd name="T36" fmla="*/ 50 w 1745"/>
                <a:gd name="T37" fmla="*/ 2 h 918"/>
                <a:gd name="T38" fmla="*/ 49 w 1745"/>
                <a:gd name="T39" fmla="*/ 3 h 918"/>
                <a:gd name="T40" fmla="*/ 47 w 1745"/>
                <a:gd name="T41" fmla="*/ 3 h 918"/>
                <a:gd name="T42" fmla="*/ 46 w 1745"/>
                <a:gd name="T43" fmla="*/ 4 h 918"/>
                <a:gd name="T44" fmla="*/ 44 w 1745"/>
                <a:gd name="T45" fmla="*/ 4 h 918"/>
                <a:gd name="T46" fmla="*/ 42 w 1745"/>
                <a:gd name="T47" fmla="*/ 4 h 918"/>
                <a:gd name="T48" fmla="*/ 40 w 1745"/>
                <a:gd name="T49" fmla="*/ 5 h 918"/>
                <a:gd name="T50" fmla="*/ 39 w 1745"/>
                <a:gd name="T51" fmla="*/ 5 h 918"/>
                <a:gd name="T52" fmla="*/ 36 w 1745"/>
                <a:gd name="T53" fmla="*/ 5 h 918"/>
                <a:gd name="T54" fmla="*/ 34 w 1745"/>
                <a:gd name="T55" fmla="*/ 5 h 918"/>
                <a:gd name="T56" fmla="*/ 30 w 1745"/>
                <a:gd name="T57" fmla="*/ 5 h 918"/>
                <a:gd name="T58" fmla="*/ 26 w 1745"/>
                <a:gd name="T59" fmla="*/ 5 h 918"/>
                <a:gd name="T60" fmla="*/ 22 w 1745"/>
                <a:gd name="T61" fmla="*/ 5 h 918"/>
                <a:gd name="T62" fmla="*/ 19 w 1745"/>
                <a:gd name="T63" fmla="*/ 4 h 918"/>
                <a:gd name="T64" fmla="*/ 0 w 1745"/>
                <a:gd name="T65" fmla="*/ 7 h 918"/>
                <a:gd name="T66" fmla="*/ 2 w 1745"/>
                <a:gd name="T67" fmla="*/ 7 h 918"/>
                <a:gd name="T68" fmla="*/ 4 w 1745"/>
                <a:gd name="T69" fmla="*/ 7 h 918"/>
                <a:gd name="T70" fmla="*/ 5 w 1745"/>
                <a:gd name="T71" fmla="*/ 8 h 918"/>
                <a:gd name="T72" fmla="*/ 7 w 1745"/>
                <a:gd name="T73" fmla="*/ 8 h 918"/>
                <a:gd name="T74" fmla="*/ 9 w 1745"/>
                <a:gd name="T75" fmla="*/ 9 h 918"/>
                <a:gd name="T76" fmla="*/ 12 w 1745"/>
                <a:gd name="T77" fmla="*/ 9 h 918"/>
                <a:gd name="T78" fmla="*/ 13 w 1745"/>
                <a:gd name="T79" fmla="*/ 9 h 918"/>
                <a:gd name="T80" fmla="*/ 16 w 1745"/>
                <a:gd name="T81" fmla="*/ 10 h 918"/>
                <a:gd name="T82" fmla="*/ 18 w 1745"/>
                <a:gd name="T83" fmla="*/ 10 h 918"/>
                <a:gd name="T84" fmla="*/ 20 w 1745"/>
                <a:gd name="T85" fmla="*/ 10 h 918"/>
                <a:gd name="T86" fmla="*/ 23 w 1745"/>
                <a:gd name="T87" fmla="*/ 10 h 918"/>
                <a:gd name="T88" fmla="*/ 25 w 1745"/>
                <a:gd name="T89" fmla="*/ 10 h 918"/>
                <a:gd name="T90" fmla="*/ 28 w 1745"/>
                <a:gd name="T91" fmla="*/ 10 h 918"/>
                <a:gd name="T92" fmla="*/ 30 w 1745"/>
                <a:gd name="T93" fmla="*/ 10 h 918"/>
                <a:gd name="T94" fmla="*/ 33 w 1745"/>
                <a:gd name="T95" fmla="*/ 10 h 918"/>
                <a:gd name="T96" fmla="*/ 35 w 1745"/>
                <a:gd name="T97" fmla="*/ 10 h 918"/>
                <a:gd name="T98" fmla="*/ 37 w 1745"/>
                <a:gd name="T99" fmla="*/ 10 h 9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45"/>
                <a:gd name="T151" fmla="*/ 0 h 918"/>
                <a:gd name="T152" fmla="*/ 1745 w 1745"/>
                <a:gd name="T153" fmla="*/ 918 h 9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45" h="918">
                  <a:moveTo>
                    <a:pt x="877" y="907"/>
                  </a:moveTo>
                  <a:lnTo>
                    <a:pt x="895" y="904"/>
                  </a:lnTo>
                  <a:lnTo>
                    <a:pt x="919" y="900"/>
                  </a:lnTo>
                  <a:lnTo>
                    <a:pt x="943" y="895"/>
                  </a:lnTo>
                  <a:lnTo>
                    <a:pt x="960" y="891"/>
                  </a:lnTo>
                  <a:lnTo>
                    <a:pt x="980" y="886"/>
                  </a:lnTo>
                  <a:lnTo>
                    <a:pt x="1000" y="880"/>
                  </a:lnTo>
                  <a:lnTo>
                    <a:pt x="1020" y="875"/>
                  </a:lnTo>
                  <a:lnTo>
                    <a:pt x="1038" y="869"/>
                  </a:lnTo>
                  <a:lnTo>
                    <a:pt x="1058" y="861"/>
                  </a:lnTo>
                  <a:lnTo>
                    <a:pt x="1083" y="852"/>
                  </a:lnTo>
                  <a:lnTo>
                    <a:pt x="1104" y="843"/>
                  </a:lnTo>
                  <a:lnTo>
                    <a:pt x="1124" y="834"/>
                  </a:lnTo>
                  <a:lnTo>
                    <a:pt x="1147" y="824"/>
                  </a:lnTo>
                  <a:lnTo>
                    <a:pt x="1169" y="813"/>
                  </a:lnTo>
                  <a:lnTo>
                    <a:pt x="1189" y="803"/>
                  </a:lnTo>
                  <a:lnTo>
                    <a:pt x="1207" y="791"/>
                  </a:lnTo>
                  <a:lnTo>
                    <a:pt x="1224" y="781"/>
                  </a:lnTo>
                  <a:lnTo>
                    <a:pt x="1241" y="769"/>
                  </a:lnTo>
                  <a:lnTo>
                    <a:pt x="1260" y="758"/>
                  </a:lnTo>
                  <a:lnTo>
                    <a:pt x="1281" y="744"/>
                  </a:lnTo>
                  <a:lnTo>
                    <a:pt x="1300" y="730"/>
                  </a:lnTo>
                  <a:lnTo>
                    <a:pt x="1318" y="716"/>
                  </a:lnTo>
                  <a:lnTo>
                    <a:pt x="1334" y="704"/>
                  </a:lnTo>
                  <a:lnTo>
                    <a:pt x="1362" y="682"/>
                  </a:lnTo>
                  <a:lnTo>
                    <a:pt x="1387" y="660"/>
                  </a:lnTo>
                  <a:lnTo>
                    <a:pt x="1412" y="635"/>
                  </a:lnTo>
                  <a:lnTo>
                    <a:pt x="1438" y="606"/>
                  </a:lnTo>
                  <a:lnTo>
                    <a:pt x="1456" y="585"/>
                  </a:lnTo>
                  <a:lnTo>
                    <a:pt x="1476" y="561"/>
                  </a:lnTo>
                  <a:lnTo>
                    <a:pt x="1498" y="535"/>
                  </a:lnTo>
                  <a:lnTo>
                    <a:pt x="1517" y="509"/>
                  </a:lnTo>
                  <a:lnTo>
                    <a:pt x="1535" y="481"/>
                  </a:lnTo>
                  <a:lnTo>
                    <a:pt x="1557" y="449"/>
                  </a:lnTo>
                  <a:lnTo>
                    <a:pt x="1745" y="559"/>
                  </a:lnTo>
                  <a:lnTo>
                    <a:pt x="1561" y="0"/>
                  </a:lnTo>
                  <a:lnTo>
                    <a:pt x="964" y="106"/>
                  </a:lnTo>
                  <a:lnTo>
                    <a:pt x="1165" y="220"/>
                  </a:lnTo>
                  <a:lnTo>
                    <a:pt x="1148" y="244"/>
                  </a:lnTo>
                  <a:lnTo>
                    <a:pt x="1130" y="265"/>
                  </a:lnTo>
                  <a:lnTo>
                    <a:pt x="1112" y="286"/>
                  </a:lnTo>
                  <a:lnTo>
                    <a:pt x="1094" y="306"/>
                  </a:lnTo>
                  <a:lnTo>
                    <a:pt x="1079" y="321"/>
                  </a:lnTo>
                  <a:lnTo>
                    <a:pt x="1063" y="338"/>
                  </a:lnTo>
                  <a:lnTo>
                    <a:pt x="1045" y="352"/>
                  </a:lnTo>
                  <a:lnTo>
                    <a:pt x="1025" y="367"/>
                  </a:lnTo>
                  <a:lnTo>
                    <a:pt x="1001" y="383"/>
                  </a:lnTo>
                  <a:lnTo>
                    <a:pt x="981" y="396"/>
                  </a:lnTo>
                  <a:lnTo>
                    <a:pt x="964" y="406"/>
                  </a:lnTo>
                  <a:lnTo>
                    <a:pt x="939" y="420"/>
                  </a:lnTo>
                  <a:lnTo>
                    <a:pt x="917" y="429"/>
                  </a:lnTo>
                  <a:lnTo>
                    <a:pt x="898" y="435"/>
                  </a:lnTo>
                  <a:lnTo>
                    <a:pt x="878" y="442"/>
                  </a:lnTo>
                  <a:lnTo>
                    <a:pt x="849" y="450"/>
                  </a:lnTo>
                  <a:lnTo>
                    <a:pt x="820" y="454"/>
                  </a:lnTo>
                  <a:lnTo>
                    <a:pt x="791" y="457"/>
                  </a:lnTo>
                  <a:lnTo>
                    <a:pt x="748" y="459"/>
                  </a:lnTo>
                  <a:lnTo>
                    <a:pt x="692" y="460"/>
                  </a:lnTo>
                  <a:lnTo>
                    <a:pt x="649" y="454"/>
                  </a:lnTo>
                  <a:lnTo>
                    <a:pt x="610" y="445"/>
                  </a:lnTo>
                  <a:lnTo>
                    <a:pt x="565" y="432"/>
                  </a:lnTo>
                  <a:lnTo>
                    <a:pt x="525" y="415"/>
                  </a:lnTo>
                  <a:lnTo>
                    <a:pt x="485" y="395"/>
                  </a:lnTo>
                  <a:lnTo>
                    <a:pt x="449" y="372"/>
                  </a:lnTo>
                  <a:lnTo>
                    <a:pt x="414" y="341"/>
                  </a:lnTo>
                  <a:lnTo>
                    <a:pt x="0" y="580"/>
                  </a:lnTo>
                  <a:lnTo>
                    <a:pt x="17" y="600"/>
                  </a:lnTo>
                  <a:lnTo>
                    <a:pt x="41" y="623"/>
                  </a:lnTo>
                  <a:lnTo>
                    <a:pt x="61" y="643"/>
                  </a:lnTo>
                  <a:lnTo>
                    <a:pt x="81" y="662"/>
                  </a:lnTo>
                  <a:lnTo>
                    <a:pt x="101" y="681"/>
                  </a:lnTo>
                  <a:lnTo>
                    <a:pt x="125" y="701"/>
                  </a:lnTo>
                  <a:lnTo>
                    <a:pt x="147" y="718"/>
                  </a:lnTo>
                  <a:lnTo>
                    <a:pt x="169" y="734"/>
                  </a:lnTo>
                  <a:lnTo>
                    <a:pt x="194" y="750"/>
                  </a:lnTo>
                  <a:lnTo>
                    <a:pt x="218" y="767"/>
                  </a:lnTo>
                  <a:lnTo>
                    <a:pt x="243" y="783"/>
                  </a:lnTo>
                  <a:lnTo>
                    <a:pt x="266" y="796"/>
                  </a:lnTo>
                  <a:lnTo>
                    <a:pt x="289" y="809"/>
                  </a:lnTo>
                  <a:lnTo>
                    <a:pt x="311" y="820"/>
                  </a:lnTo>
                  <a:lnTo>
                    <a:pt x="341" y="834"/>
                  </a:lnTo>
                  <a:lnTo>
                    <a:pt x="369" y="846"/>
                  </a:lnTo>
                  <a:lnTo>
                    <a:pt x="401" y="858"/>
                  </a:lnTo>
                  <a:lnTo>
                    <a:pt x="425" y="867"/>
                  </a:lnTo>
                  <a:lnTo>
                    <a:pt x="448" y="876"/>
                  </a:lnTo>
                  <a:lnTo>
                    <a:pt x="475" y="884"/>
                  </a:lnTo>
                  <a:lnTo>
                    <a:pt x="501" y="891"/>
                  </a:lnTo>
                  <a:lnTo>
                    <a:pt x="527" y="897"/>
                  </a:lnTo>
                  <a:lnTo>
                    <a:pt x="557" y="903"/>
                  </a:lnTo>
                  <a:lnTo>
                    <a:pt x="587" y="908"/>
                  </a:lnTo>
                  <a:lnTo>
                    <a:pt x="618" y="912"/>
                  </a:lnTo>
                  <a:lnTo>
                    <a:pt x="650" y="915"/>
                  </a:lnTo>
                  <a:lnTo>
                    <a:pt x="674" y="916"/>
                  </a:lnTo>
                  <a:lnTo>
                    <a:pt x="707" y="918"/>
                  </a:lnTo>
                  <a:lnTo>
                    <a:pt x="740" y="918"/>
                  </a:lnTo>
                  <a:lnTo>
                    <a:pt x="766" y="917"/>
                  </a:lnTo>
                  <a:lnTo>
                    <a:pt x="794" y="916"/>
                  </a:lnTo>
                  <a:lnTo>
                    <a:pt x="825" y="914"/>
                  </a:lnTo>
                  <a:lnTo>
                    <a:pt x="853" y="910"/>
                  </a:lnTo>
                  <a:lnTo>
                    <a:pt x="877" y="90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Text Box 13"/>
            <p:cNvSpPr txBox="1">
              <a:spLocks noChangeArrowheads="1"/>
            </p:cNvSpPr>
            <p:nvPr/>
          </p:nvSpPr>
          <p:spPr bwMode="auto">
            <a:xfrm>
              <a:off x="4002" y="1536"/>
              <a:ext cx="31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008" tIns="50004" rIns="100008" bIns="50004">
              <a:spAutoFit/>
            </a:bodyPr>
            <a:lstStyle>
              <a:lvl1pPr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1pPr>
              <a:lvl2pPr marL="742950" indent="-285750"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2pPr>
              <a:lvl3pPr marL="1143000" indent="-228600"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3pPr>
              <a:lvl4pPr marL="1600200" indent="-228600"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4pPr>
              <a:lvl5pPr marL="2057400" indent="-228600"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5pPr>
              <a:lvl6pPr marL="2514600" indent="-22860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6pPr>
              <a:lvl7pPr marL="2971800" indent="-22860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7pPr>
              <a:lvl8pPr marL="3429000" indent="-22860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8pPr>
              <a:lvl9pPr marL="3886200" indent="-22860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>
                  <a:latin typeface="Arial Narrow" pitchFamily="64" charset="0"/>
                </a:rPr>
                <a:t>Act</a:t>
              </a:r>
            </a:p>
          </p:txBody>
        </p:sp>
        <p:sp>
          <p:nvSpPr>
            <p:cNvPr id="7184" name="Text Box 14"/>
            <p:cNvSpPr txBox="1">
              <a:spLocks noChangeArrowheads="1"/>
            </p:cNvSpPr>
            <p:nvPr/>
          </p:nvSpPr>
          <p:spPr bwMode="auto">
            <a:xfrm>
              <a:off x="4267" y="1536"/>
              <a:ext cx="29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008" tIns="50004" rIns="100008" bIns="50004">
              <a:spAutoFit/>
            </a:bodyPr>
            <a:lstStyle>
              <a:lvl1pPr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1pPr>
              <a:lvl2pPr marL="742950" indent="-285750"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2pPr>
              <a:lvl3pPr marL="1143000" indent="-228600"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3pPr>
              <a:lvl4pPr marL="1600200" indent="-228600"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4pPr>
              <a:lvl5pPr marL="2057400" indent="-228600"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5pPr>
              <a:lvl6pPr marL="2514600" indent="-22860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6pPr>
              <a:lvl7pPr marL="2971800" indent="-22860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7pPr>
              <a:lvl8pPr marL="3429000" indent="-22860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8pPr>
              <a:lvl9pPr marL="3886200" indent="-22860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9pPr>
            </a:lstStyle>
            <a:p>
              <a:r>
                <a:rPr lang="en-US" sz="1200" b="1">
                  <a:latin typeface="Arial Narrow" pitchFamily="64" charset="0"/>
                </a:rPr>
                <a:t>Plan</a:t>
              </a:r>
            </a:p>
          </p:txBody>
        </p:sp>
        <p:sp>
          <p:nvSpPr>
            <p:cNvPr id="7185" name="Text Box 15"/>
            <p:cNvSpPr txBox="1">
              <a:spLocks noChangeArrowheads="1"/>
            </p:cNvSpPr>
            <p:nvPr/>
          </p:nvSpPr>
          <p:spPr bwMode="auto">
            <a:xfrm>
              <a:off x="3888" y="1824"/>
              <a:ext cx="44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008" tIns="50004" rIns="100008" bIns="50004">
              <a:spAutoFit/>
            </a:bodyPr>
            <a:lstStyle>
              <a:lvl1pPr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1pPr>
              <a:lvl2pPr marL="742950" indent="-285750"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2pPr>
              <a:lvl3pPr marL="1143000" indent="-228600"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3pPr>
              <a:lvl4pPr marL="1600200" indent="-228600"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4pPr>
              <a:lvl5pPr marL="2057400" indent="-228600"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5pPr>
              <a:lvl6pPr marL="2514600" indent="-22860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6pPr>
              <a:lvl7pPr marL="2971800" indent="-22860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7pPr>
              <a:lvl8pPr marL="3429000" indent="-22860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8pPr>
              <a:lvl9pPr marL="3886200" indent="-22860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>
                  <a:latin typeface="Arial Narrow" pitchFamily="64" charset="0"/>
                </a:rPr>
                <a:t>Check</a:t>
              </a:r>
            </a:p>
          </p:txBody>
        </p:sp>
        <p:sp>
          <p:nvSpPr>
            <p:cNvPr id="7186" name="Text Box 16"/>
            <p:cNvSpPr txBox="1">
              <a:spLocks noChangeArrowheads="1"/>
            </p:cNvSpPr>
            <p:nvPr/>
          </p:nvSpPr>
          <p:spPr bwMode="auto">
            <a:xfrm>
              <a:off x="4272" y="1824"/>
              <a:ext cx="30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008" tIns="50004" rIns="100008" bIns="50004">
              <a:spAutoFit/>
            </a:bodyPr>
            <a:lstStyle>
              <a:lvl1pPr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1pPr>
              <a:lvl2pPr marL="742950" indent="-285750"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2pPr>
              <a:lvl3pPr marL="1143000" indent="-228600"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3pPr>
              <a:lvl4pPr marL="1600200" indent="-228600"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4pPr>
              <a:lvl5pPr marL="2057400" indent="-228600" defTabSz="10001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5pPr>
              <a:lvl6pPr marL="2514600" indent="-22860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6pPr>
              <a:lvl7pPr marL="2971800" indent="-22860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7pPr>
              <a:lvl8pPr marL="3429000" indent="-22860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8pPr>
              <a:lvl9pPr marL="3886200" indent="-22860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9pPr>
            </a:lstStyle>
            <a:p>
              <a:r>
                <a:rPr lang="en-US" sz="1200" b="1">
                  <a:latin typeface="Arial Narrow" pitchFamily="64" charset="0"/>
                </a:rPr>
                <a:t>Do</a:t>
              </a:r>
            </a:p>
          </p:txBody>
        </p:sp>
      </p:grpSp>
      <p:pic>
        <p:nvPicPr>
          <p:cNvPr id="717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02075"/>
            <a:ext cx="17526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Improvement Models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772400" cy="4144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Rapid Cycle Improvement</a:t>
            </a:r>
          </a:p>
        </p:txBody>
      </p:sp>
      <p:pic>
        <p:nvPicPr>
          <p:cNvPr id="4099" name="Picture 3" descr="C:\Users\Partricia\Pictures\Images\QI_TQM\RCI cyc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00855"/>
            <a:ext cx="6424769" cy="235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2514600"/>
          </a:xfrm>
        </p:spPr>
        <p:txBody>
          <a:bodyPr/>
          <a:lstStyle/>
          <a:p>
            <a:pPr algn="ctr" eaLnBrk="1" hangingPunct="1"/>
            <a:r>
              <a:rPr lang="en-US" sz="4000" dirty="0"/>
              <a:t>Introduction to Healthcare</a:t>
            </a:r>
            <a:br>
              <a:rPr lang="en-US" sz="4000" dirty="0"/>
            </a:br>
            <a:r>
              <a:rPr lang="en-US" sz="4000" dirty="0"/>
              <a:t>Quality Management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Improvement Project Teams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56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/>
              <a:t>Improvement Models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447800" y="1752600"/>
            <a:ext cx="3886200" cy="685800"/>
          </a:xfrm>
        </p:spPr>
        <p:txBody>
          <a:bodyPr/>
          <a:lstStyle/>
          <a:p>
            <a:pPr eaLnBrk="1" hangingPunct="1">
              <a:buFont typeface="Wingdings" pitchFamily="64" charset="2"/>
              <a:buNone/>
            </a:pPr>
            <a:r>
              <a:rPr lang="en-US" dirty="0"/>
              <a:t>FOCUS-PDCA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486400" y="1752600"/>
            <a:ext cx="1524000" cy="685800"/>
          </a:xfrm>
        </p:spPr>
        <p:txBody>
          <a:bodyPr/>
          <a:lstStyle/>
          <a:p>
            <a:pPr eaLnBrk="1" hangingPunct="1">
              <a:buFont typeface="Wingdings" pitchFamily="64" charset="2"/>
              <a:buNone/>
            </a:pPr>
            <a:r>
              <a:rPr lang="en-US" dirty="0"/>
              <a:t>FADE</a:t>
            </a:r>
          </a:p>
        </p:txBody>
      </p:sp>
      <p:pic>
        <p:nvPicPr>
          <p:cNvPr id="9221" name="Picture 6" descr="focuspd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220881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fade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289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Improvement Models: Lean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828800"/>
            <a:ext cx="7924800" cy="1828800"/>
          </a:xfrm>
        </p:spPr>
        <p:txBody>
          <a:bodyPr/>
          <a:lstStyle/>
          <a:p>
            <a:pPr eaLnBrk="1" hangingPunct="1"/>
            <a:r>
              <a:rPr lang="en-US" dirty="0"/>
              <a:t>Lean: Eliminate inefficiencies adversely affecting performance. </a:t>
            </a:r>
          </a:p>
          <a:p>
            <a:r>
              <a:rPr lang="en-US" dirty="0"/>
              <a:t>Lean’s project goal is to minimize waste.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8"/>
            <a:ext cx="8229600" cy="884238"/>
          </a:xfrm>
        </p:spPr>
        <p:txBody>
          <a:bodyPr/>
          <a:lstStyle/>
          <a:p>
            <a:r>
              <a:rPr lang="en-US" b="1" dirty="0"/>
              <a:t>Types of Waste (Muda)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0" y="2286000"/>
            <a:ext cx="4038600" cy="3763963"/>
          </a:xfrm>
        </p:spPr>
        <p:txBody>
          <a:bodyPr/>
          <a:lstStyle/>
          <a:p>
            <a:r>
              <a:rPr lang="en-US" dirty="0"/>
              <a:t>Movement</a:t>
            </a:r>
          </a:p>
          <a:p>
            <a:r>
              <a:rPr lang="en-US" dirty="0"/>
              <a:t>Waiting</a:t>
            </a:r>
          </a:p>
          <a:p>
            <a:r>
              <a:rPr lang="en-US" dirty="0" err="1"/>
              <a:t>Overprocessing</a:t>
            </a:r>
            <a:endParaRPr lang="en-US" dirty="0"/>
          </a:p>
          <a:p>
            <a:r>
              <a:rPr lang="en-US" dirty="0"/>
              <a:t>Defects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038600" cy="3840163"/>
          </a:xfrm>
        </p:spPr>
        <p:txBody>
          <a:bodyPr/>
          <a:lstStyle/>
          <a:p>
            <a:r>
              <a:rPr lang="en-US" dirty="0"/>
              <a:t>Inventories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Overproduction</a:t>
            </a:r>
          </a:p>
        </p:txBody>
      </p:sp>
    </p:spTree>
    <p:extLst>
      <p:ext uri="{BB962C8B-B14F-4D97-AF65-F5344CB8AC3E}">
        <p14:creationId xmlns:p14="http://schemas.microsoft.com/office/powerpoint/2010/main" val="15015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533400"/>
            <a:ext cx="868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402388" y="533400"/>
            <a:ext cx="27416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54974" y="1600200"/>
            <a:ext cx="7620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38188" lvl="1" indent="-514350">
              <a:lnSpc>
                <a:spcPct val="95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Performance problem identified</a:t>
            </a:r>
          </a:p>
          <a:p>
            <a:pPr marL="738188" lvl="1" indent="-514350">
              <a:lnSpc>
                <a:spcPct val="95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Evaluate current work processes</a:t>
            </a:r>
          </a:p>
          <a:p>
            <a:pPr marL="738188" lvl="1" indent="-514350">
              <a:lnSpc>
                <a:spcPct val="95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Identify areas of opportunity</a:t>
            </a:r>
          </a:p>
          <a:p>
            <a:pPr marL="738188" lvl="1" indent="-514350">
              <a:lnSpc>
                <a:spcPct val="95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Find root causes of problems</a:t>
            </a:r>
          </a:p>
          <a:p>
            <a:pPr marL="738188" lvl="1" indent="-514350">
              <a:lnSpc>
                <a:spcPct val="95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Design better way of working</a:t>
            </a:r>
          </a:p>
          <a:p>
            <a:pPr marL="738188" lvl="1" indent="-514350">
              <a:lnSpc>
                <a:spcPct val="95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Create implementation plan</a:t>
            </a:r>
          </a:p>
          <a:p>
            <a:pPr marL="738188" lvl="1" indent="-514350">
              <a:lnSpc>
                <a:spcPct val="95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Identify expected improvements</a:t>
            </a:r>
          </a:p>
          <a:p>
            <a:pPr marL="738188" lvl="1" indent="-514350">
              <a:lnSpc>
                <a:spcPct val="95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Make process changes and measure results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Lean Project Steps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Improvement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391400" cy="3992563"/>
          </a:xfrm>
        </p:spPr>
        <p:txBody>
          <a:bodyPr/>
          <a:lstStyle/>
          <a:p>
            <a:r>
              <a:rPr lang="en-US" dirty="0"/>
              <a:t>5S methodology</a:t>
            </a:r>
          </a:p>
          <a:p>
            <a:r>
              <a:rPr lang="en-US" dirty="0"/>
              <a:t>Kanban</a:t>
            </a:r>
          </a:p>
          <a:p>
            <a:r>
              <a:rPr lang="en-US" dirty="0"/>
              <a:t>Mistake-proofing</a:t>
            </a:r>
          </a:p>
          <a:p>
            <a:r>
              <a:rPr lang="en-US" dirty="0"/>
              <a:t>Value stream map</a:t>
            </a:r>
          </a:p>
          <a:p>
            <a:r>
              <a:rPr lang="en-US" dirty="0"/>
              <a:t>Visual control</a:t>
            </a:r>
          </a:p>
          <a:p>
            <a:endParaRPr lang="en-US" dirty="0"/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3952874"/>
            <a:ext cx="1914525" cy="191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/>
            <a:r>
              <a:rPr lang="en-US" dirty="0"/>
              <a:t>Improvement Models: Six Sigma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848600" cy="4068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Six Sigma: Reduce performance variability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Goal: Create processes that operate within Six Sigma quality.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The higher the sigma level, the lower the defect rate.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1 sigma = 32% defect rate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2 sigma = 5% defect rate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6 sigma = 99.999% defect rate (near perfect)</a:t>
            </a:r>
          </a:p>
          <a:p>
            <a:pPr lvl="1" eaLnBrk="1" hangingPunct="1">
              <a:lnSpc>
                <a:spcPct val="90000"/>
              </a:lnSpc>
              <a:buFont typeface="Wingdings" pitchFamily="64" charset="2"/>
              <a:buNone/>
            </a:pPr>
            <a:r>
              <a:rPr lang="en-US" sz="24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Six Sigma Project Steps</a:t>
            </a:r>
          </a:p>
        </p:txBody>
      </p:sp>
      <p:pic>
        <p:nvPicPr>
          <p:cNvPr id="13315" name="Picture 4" descr="DMAIC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7"/>
          <a:stretch>
            <a:fillRect/>
          </a:stretch>
        </p:blipFill>
        <p:spPr bwMode="auto">
          <a:xfrm>
            <a:off x="2286000" y="1676400"/>
            <a:ext cx="478155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421489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Improvement Models: </a:t>
            </a:r>
            <a:br>
              <a:rPr lang="en-US" dirty="0"/>
            </a:br>
            <a:r>
              <a:rPr lang="en-US" dirty="0"/>
              <a:t>Lean Six Sigma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848600" cy="121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/>
              <a:t>Lean Six Sigma: Eliminate waste and reduce process variation </a:t>
            </a:r>
          </a:p>
          <a:p>
            <a:pPr lvl="1" eaLnBrk="1" hangingPunct="1">
              <a:lnSpc>
                <a:spcPct val="90000"/>
              </a:lnSpc>
              <a:buFont typeface="Wingdings" pitchFamily="64" charset="2"/>
              <a:buNone/>
            </a:pPr>
            <a:r>
              <a:rPr lang="en-US" sz="2400" dirty="0"/>
              <a:t> </a:t>
            </a:r>
          </a:p>
        </p:txBody>
      </p:sp>
      <p:sp>
        <p:nvSpPr>
          <p:cNvPr id="2" name="AutoShape 2" descr="Image result for Lean Six Sig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Lean Six Sig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Lean Six Sigm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Image result for Lean Six Sig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191000" cy="23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315200" cy="787400"/>
          </a:xfrm>
        </p:spPr>
        <p:txBody>
          <a:bodyPr/>
          <a:lstStyle/>
          <a:p>
            <a:pPr eaLnBrk="1" hangingPunct="1"/>
            <a:r>
              <a:rPr lang="en-US" dirty="0"/>
              <a:t>Performance Improvement Models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514600"/>
            <a:ext cx="7467600" cy="3200400"/>
          </a:xfrm>
        </p:spPr>
        <p:txBody>
          <a:bodyPr/>
          <a:lstStyle/>
          <a:p>
            <a:pPr eaLnBrk="1" hangingPunct="1"/>
            <a:r>
              <a:rPr lang="en-US" dirty="0"/>
              <a:t>Organizations don’t choose one approach to the exclusion of the others. </a:t>
            </a:r>
          </a:p>
          <a:p>
            <a:pPr eaLnBrk="1" hangingPunct="1"/>
            <a:r>
              <a:rPr lang="en-US" dirty="0"/>
              <a:t>The approach most likely to achieve improvement goals for a particular project is used.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315200" cy="762000"/>
          </a:xfrm>
        </p:spPr>
        <p:txBody>
          <a:bodyPr/>
          <a:lstStyle/>
          <a:p>
            <a:pPr eaLnBrk="1" hangingPunct="1"/>
            <a:r>
              <a:rPr lang="en-US" b="1" dirty="0"/>
              <a:t>Continuous Improvement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0" y="2133600"/>
            <a:ext cx="4953000" cy="3812969"/>
          </a:xfrm>
        </p:spPr>
        <p:txBody>
          <a:bodyPr/>
          <a:lstStyle/>
          <a:p>
            <a:pPr marL="339725" indent="-339725" eaLnBrk="1" hangingPunct="1"/>
            <a:r>
              <a:rPr lang="en-US" sz="2800" dirty="0"/>
              <a:t>Various improvement models are used to improve healthcare quality.</a:t>
            </a:r>
          </a:p>
          <a:p>
            <a:pPr marL="339725" indent="-339725" eaLnBrk="1" hangingPunct="1"/>
            <a:r>
              <a:rPr lang="en-US" altLang="ja-JP" sz="2800" dirty="0"/>
              <a:t>The different models share a common thread of analysis, implementation, and review. 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2133600"/>
            <a:ext cx="2698750" cy="3440875"/>
            <a:chOff x="1320100" y="2133600"/>
            <a:chExt cx="2698750" cy="344087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320100" y="2133600"/>
            <a:ext cx="2698750" cy="342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Visio" r:id="rId4" imgW="1985108" imgH="2525238" progId="Visio.Drawing.11">
                    <p:embed/>
                  </p:oleObj>
                </mc:Choice>
                <mc:Fallback>
                  <p:oleObj name="Visio" r:id="rId4" imgW="1985108" imgH="2525238" progId="Visio.Drawing.11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0100" y="2133600"/>
                          <a:ext cx="2698750" cy="342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2046475" y="4736275"/>
              <a:ext cx="1447800" cy="83820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762000"/>
          </a:xfrm>
        </p:spPr>
        <p:txBody>
          <a:bodyPr/>
          <a:lstStyle/>
          <a:p>
            <a:pPr eaLnBrk="1" hangingPunct="1"/>
            <a:r>
              <a:rPr lang="en-US" b="1" dirty="0"/>
              <a:t>Improvement Project Team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34" charset="-128"/>
              </a:rPr>
              <a:t>A group of people working together to implement an improvement or solve a problem</a:t>
            </a:r>
          </a:p>
          <a:p>
            <a:pPr eaLnBrk="1" hangingPunct="1"/>
            <a:r>
              <a:rPr lang="en-US" altLang="ja-JP" sz="2800" dirty="0">
                <a:ea typeface="ＭＳ Ｐゴシック" pitchFamily="34" charset="-128"/>
              </a:rPr>
              <a:t>The team consists of:</a:t>
            </a:r>
            <a:endParaRPr lang="en-US" altLang="ja-JP" dirty="0">
              <a:ea typeface="ＭＳ Ｐゴシック" pitchFamily="34" charset="-128"/>
            </a:endParaRPr>
          </a:p>
          <a:p>
            <a:pPr lvl="1" eaLnBrk="1" hangingPunct="1"/>
            <a:r>
              <a:rPr lang="en-US" altLang="ja-JP" sz="2400" dirty="0">
                <a:ea typeface="ＭＳ Ｐゴシック" pitchFamily="34" charset="-128"/>
              </a:rPr>
              <a:t>Team sponsor</a:t>
            </a:r>
          </a:p>
          <a:p>
            <a:pPr lvl="1" eaLnBrk="1" hangingPunct="1"/>
            <a:r>
              <a:rPr lang="en-US" altLang="ja-JP" sz="2400" dirty="0">
                <a:ea typeface="ＭＳ Ｐゴシック" pitchFamily="34" charset="-128"/>
              </a:rPr>
              <a:t>Team leader</a:t>
            </a:r>
          </a:p>
          <a:p>
            <a:pPr lvl="1" eaLnBrk="1" hangingPunct="1"/>
            <a:r>
              <a:rPr lang="en-US" altLang="ja-JP" sz="2400" dirty="0">
                <a:ea typeface="ＭＳ Ｐゴシック" pitchFamily="34" charset="-128"/>
              </a:rPr>
              <a:t>Team members</a:t>
            </a:r>
          </a:p>
          <a:p>
            <a:pPr lvl="1" eaLnBrk="1" hangingPunct="1"/>
            <a:r>
              <a:rPr lang="en-US" altLang="ja-JP" sz="2400" dirty="0">
                <a:ea typeface="ＭＳ Ｐゴシック" pitchFamily="34" charset="-128"/>
              </a:rPr>
              <a:t>Facilitator</a:t>
            </a:r>
          </a:p>
          <a:p>
            <a:pPr lvl="1" eaLnBrk="1" hangingPunct="1"/>
            <a:r>
              <a:rPr lang="en-US" altLang="ja-JP" sz="2400" dirty="0">
                <a:ea typeface="ＭＳ Ｐゴシック" pitchFamily="34" charset="-128"/>
              </a:rPr>
              <a:t>Recorder</a:t>
            </a:r>
          </a:p>
          <a:p>
            <a:pPr lvl="1" eaLnBrk="1" hangingPunct="1"/>
            <a:r>
              <a:rPr lang="en-US" altLang="ja-JP" sz="2400" dirty="0">
                <a:ea typeface="ＭＳ Ｐゴシック" pitchFamily="34" charset="-128"/>
              </a:rPr>
              <a:t>Timekeeper</a:t>
            </a:r>
          </a:p>
          <a:p>
            <a:pPr lvl="1" eaLnBrk="1" hangingPunct="1"/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2514600"/>
          </a:xfrm>
        </p:spPr>
        <p:txBody>
          <a:bodyPr/>
          <a:lstStyle/>
          <a:p>
            <a:pPr algn="ctr" eaLnBrk="1" hangingPunct="1"/>
            <a:r>
              <a:rPr lang="en-US" sz="4400" dirty="0"/>
              <a:t>Introduction to Healthcare</a:t>
            </a:r>
            <a:br>
              <a:rPr lang="en-US" sz="4400" dirty="0"/>
            </a:br>
            <a:r>
              <a:rPr lang="en-US" sz="4400" dirty="0"/>
              <a:t>Quality Management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Improving Patient Safety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315200" cy="762000"/>
          </a:xfrm>
        </p:spPr>
        <p:txBody>
          <a:bodyPr/>
          <a:lstStyle/>
          <a:p>
            <a:pPr eaLnBrk="1" hangingPunct="1"/>
            <a:r>
              <a:rPr lang="en-US" sz="3600" b="1" dirty="0"/>
              <a:t>Patient Safety Improvement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0500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MS PGothic" pitchFamily="34" charset="-128"/>
              </a:rPr>
              <a:t>Protecting patients from unintended harm has always been a high priority for healthcare professionals.</a:t>
            </a:r>
          </a:p>
          <a:p>
            <a:pPr eaLnBrk="1" hangingPunct="1">
              <a:spcBef>
                <a:spcPct val="10000"/>
              </a:spcBef>
            </a:pPr>
            <a:r>
              <a:rPr lang="en-US" sz="2800" dirty="0"/>
              <a:t>Traditional methods of ensuring patient safety: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dirty="0"/>
              <a:t>Ensure competency of physicians and staff.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dirty="0"/>
              <a:t>Define systems and processes.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dirty="0"/>
              <a:t>Conduct performance measurement and improvement activities.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762000"/>
          </a:xfrm>
        </p:spPr>
        <p:txBody>
          <a:bodyPr/>
          <a:lstStyle/>
          <a:p>
            <a:pPr eaLnBrk="1" hangingPunct="1"/>
            <a:r>
              <a:rPr lang="en-US" sz="3600" b="1" dirty="0"/>
              <a:t>System Improvements Are Needed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81200"/>
            <a:ext cx="7924800" cy="4343400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MS PGothic" pitchFamily="34" charset="-128"/>
              </a:rPr>
              <a:t>The 2000 IOM report </a:t>
            </a:r>
            <a:r>
              <a:rPr lang="en-US" altLang="ja-JP" sz="2800" i="1" dirty="0">
                <a:ea typeface="MS PGothic" pitchFamily="34" charset="-128"/>
              </a:rPr>
              <a:t>To Err Is Human</a:t>
            </a:r>
            <a:r>
              <a:rPr lang="en-US" altLang="ja-JP" sz="2800" dirty="0">
                <a:ea typeface="MS PGothic" pitchFamily="34" charset="-128"/>
              </a:rPr>
              <a:t> highlighted the need for a more organized systems approach to preventing medical errors that harm patients.</a:t>
            </a:r>
            <a:endParaRPr lang="en-US" altLang="ja-JP" sz="2400" dirty="0">
              <a:ea typeface="MS PGothic" pitchFamily="34" charset="-128"/>
            </a:endParaRPr>
          </a:p>
          <a:p>
            <a:pPr eaLnBrk="1" hangingPunct="1"/>
            <a:r>
              <a:rPr lang="en-US" sz="2800" dirty="0"/>
              <a:t>Even the most competent professionals can make mistakes.</a:t>
            </a:r>
            <a:endParaRPr lang="en-US" sz="2400" dirty="0"/>
          </a:p>
          <a:p>
            <a:pPr lvl="1" eaLnBrk="1" hangingPunct="1"/>
            <a:r>
              <a:rPr lang="en-US" sz="2400" dirty="0"/>
              <a:t>People are “set up” by the system to make a mistake 99.9% of the time.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15200" cy="762000"/>
          </a:xfrm>
        </p:spPr>
        <p:txBody>
          <a:bodyPr/>
          <a:lstStyle/>
          <a:p>
            <a:pPr eaLnBrk="1" hangingPunct="1"/>
            <a:r>
              <a:rPr lang="en-US" sz="3200" b="1" dirty="0"/>
              <a:t>Patient Safety: A Component of Quality </a:t>
            </a:r>
            <a:r>
              <a:rPr lang="en-US" sz="2800" b="1" dirty="0"/>
              <a:t>Management</a:t>
            </a:r>
            <a:endParaRPr lang="en-US" sz="3200" b="1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4800" y="2286000"/>
            <a:ext cx="4800600" cy="2667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ja-JP" sz="2800" dirty="0">
                <a:ea typeface="MS PGothic" pitchFamily="34" charset="-128"/>
              </a:rPr>
              <a:t>Safety of patient care is measured, measurement results are assessed, and improvements are made. </a:t>
            </a:r>
            <a:endParaRPr lang="en-US" sz="2800" dirty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" y="2057400"/>
          <a:ext cx="313213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Visio" r:id="rId3" imgW="2057400" imgH="2453040" progId="Visio.Drawing.11">
                  <p:embed/>
                </p:oleObj>
              </mc:Choice>
              <mc:Fallback>
                <p:oleObj name="Visio" r:id="rId3" imgW="2057400" imgH="2453040" progId="Visio.Drawing.11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3132138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4831" y="381000"/>
            <a:ext cx="8034338" cy="906463"/>
          </a:xfrm>
        </p:spPr>
        <p:txBody>
          <a:bodyPr/>
          <a:lstStyle/>
          <a:p>
            <a:pPr eaLnBrk="1" hangingPunct="1"/>
            <a:r>
              <a:rPr lang="en-US" b="1" dirty="0"/>
              <a:t>Measures of Patient Safety</a:t>
            </a:r>
          </a:p>
        </p:txBody>
      </p:sp>
      <p:graphicFrame>
        <p:nvGraphicFramePr>
          <p:cNvPr id="246894" name="Group 110"/>
          <p:cNvGraphicFramePr>
            <a:graphicFrameLocks noGrp="1"/>
          </p:cNvGraphicFramePr>
          <p:nvPr>
            <p:ph type="tbl" idx="1"/>
          </p:nvPr>
        </p:nvGraphicFramePr>
        <p:xfrm>
          <a:off x="838200" y="1905000"/>
          <a:ext cx="7924800" cy="3207386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Topic of Interest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Measure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How often do patients develop an infection as a result of surgery?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Number of surgical cases in which patients developed an infection following surgery per 100 procedure days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How often do patients develop an infection as a result of a central venous catheter insertion?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Average number of hospital-wide central venous catheter infections per 1,000 catheter line days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How often do patients develop pneumonia as a result of being on a ventilator?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Rate of pneumonia detected per 1,000 ventilator days in the intensive care units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How often do patients fall?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Number of falls per 10,000 adjusted patient days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How often do patients experience a medication error?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Number of medication errors per 1,000 doses of medication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amond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Common Data Source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7724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Caregivers document occurrence of patient incidents.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Examples of reportable events: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>
                <a:ea typeface="MS PGothic" pitchFamily="34" charset="-128"/>
              </a:rPr>
              <a:t>Error that occurs during the delivery of patient care (e.g., medication administration mistake, treatment error)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>
                <a:ea typeface="MS PGothic" pitchFamily="34" charset="-128"/>
              </a:rPr>
              <a:t>Patient develops condition seemingly unrelated to his or her disease (e.g., infection, pressure ulcer)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>
                <a:ea typeface="MS PGothic" pitchFamily="34" charset="-128"/>
              </a:rPr>
              <a:t>Serious injury or unexpected death of a patient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>
                <a:ea typeface="MS PGothic" pitchFamily="34" charset="-128"/>
              </a:rPr>
              <a:t>Patient fall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Data from Incident Reports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52282" y="1600200"/>
            <a:ext cx="79248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Monitor incident trends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Identify common factors that contribute to incidents</a:t>
            </a:r>
          </a:p>
        </p:txBody>
      </p:sp>
      <p:grpSp>
        <p:nvGrpSpPr>
          <p:cNvPr id="16388" name="Group 4"/>
          <p:cNvGrpSpPr>
            <a:grpSpLocks noChangeAspect="1"/>
          </p:cNvGrpSpPr>
          <p:nvPr/>
        </p:nvGrpSpPr>
        <p:grpSpPr bwMode="auto">
          <a:xfrm>
            <a:off x="1752600" y="3048000"/>
            <a:ext cx="5867400" cy="2665568"/>
            <a:chOff x="1066" y="2702"/>
            <a:chExt cx="10655" cy="8998"/>
          </a:xfrm>
        </p:grpSpPr>
        <p:sp>
          <p:nvSpPr>
            <p:cNvPr id="16390" name="AutoShape 5"/>
            <p:cNvSpPr>
              <a:spLocks noChangeAspect="1" noChangeArrowheads="1"/>
            </p:cNvSpPr>
            <p:nvPr/>
          </p:nvSpPr>
          <p:spPr bwMode="auto">
            <a:xfrm>
              <a:off x="1066" y="2702"/>
              <a:ext cx="10655" cy="8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Rectangle 6"/>
            <p:cNvSpPr>
              <a:spLocks noChangeArrowheads="1"/>
            </p:cNvSpPr>
            <p:nvPr/>
          </p:nvSpPr>
          <p:spPr bwMode="auto">
            <a:xfrm>
              <a:off x="1386" y="3449"/>
              <a:ext cx="9454" cy="6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6392" name="Line 7"/>
            <p:cNvSpPr>
              <a:spLocks noChangeShapeType="1"/>
            </p:cNvSpPr>
            <p:nvPr/>
          </p:nvSpPr>
          <p:spPr bwMode="auto">
            <a:xfrm>
              <a:off x="1386" y="9368"/>
              <a:ext cx="8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8"/>
            <p:cNvSpPr>
              <a:spLocks noChangeShapeType="1"/>
            </p:cNvSpPr>
            <p:nvPr/>
          </p:nvSpPr>
          <p:spPr bwMode="auto">
            <a:xfrm>
              <a:off x="1386" y="8380"/>
              <a:ext cx="8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9"/>
            <p:cNvSpPr>
              <a:spLocks noChangeShapeType="1"/>
            </p:cNvSpPr>
            <p:nvPr/>
          </p:nvSpPr>
          <p:spPr bwMode="auto">
            <a:xfrm>
              <a:off x="1386" y="7395"/>
              <a:ext cx="8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10"/>
            <p:cNvSpPr>
              <a:spLocks noChangeShapeType="1"/>
            </p:cNvSpPr>
            <p:nvPr/>
          </p:nvSpPr>
          <p:spPr bwMode="auto">
            <a:xfrm>
              <a:off x="1386" y="6407"/>
              <a:ext cx="8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11"/>
            <p:cNvSpPr>
              <a:spLocks noChangeShapeType="1"/>
            </p:cNvSpPr>
            <p:nvPr/>
          </p:nvSpPr>
          <p:spPr bwMode="auto">
            <a:xfrm>
              <a:off x="1386" y="5421"/>
              <a:ext cx="8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12"/>
            <p:cNvSpPr>
              <a:spLocks noChangeShapeType="1"/>
            </p:cNvSpPr>
            <p:nvPr/>
          </p:nvSpPr>
          <p:spPr bwMode="auto">
            <a:xfrm>
              <a:off x="1386" y="4434"/>
              <a:ext cx="8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13"/>
            <p:cNvSpPr>
              <a:spLocks noChangeShapeType="1"/>
            </p:cNvSpPr>
            <p:nvPr/>
          </p:nvSpPr>
          <p:spPr bwMode="auto">
            <a:xfrm>
              <a:off x="1386" y="3449"/>
              <a:ext cx="8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Rectangle 14"/>
            <p:cNvSpPr>
              <a:spLocks noChangeArrowheads="1"/>
            </p:cNvSpPr>
            <p:nvPr/>
          </p:nvSpPr>
          <p:spPr bwMode="auto">
            <a:xfrm>
              <a:off x="1386" y="3449"/>
              <a:ext cx="8990" cy="6904"/>
            </a:xfrm>
            <a:prstGeom prst="rect">
              <a:avLst/>
            </a:prstGeom>
            <a:noFill/>
            <a:ln w="1143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Rectangle 15"/>
            <p:cNvSpPr>
              <a:spLocks noChangeArrowheads="1"/>
            </p:cNvSpPr>
            <p:nvPr/>
          </p:nvSpPr>
          <p:spPr bwMode="auto">
            <a:xfrm>
              <a:off x="1722" y="9860"/>
              <a:ext cx="450" cy="493"/>
            </a:xfrm>
            <a:prstGeom prst="rect">
              <a:avLst/>
            </a:prstGeom>
            <a:solidFill>
              <a:srgbClr val="9999FF"/>
            </a:solidFill>
            <a:ln w="1143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Rectangle 16"/>
            <p:cNvSpPr>
              <a:spLocks noChangeArrowheads="1"/>
            </p:cNvSpPr>
            <p:nvPr/>
          </p:nvSpPr>
          <p:spPr bwMode="auto">
            <a:xfrm>
              <a:off x="2845" y="8380"/>
              <a:ext cx="452" cy="1973"/>
            </a:xfrm>
            <a:prstGeom prst="rect">
              <a:avLst/>
            </a:prstGeom>
            <a:solidFill>
              <a:srgbClr val="9999FF"/>
            </a:solidFill>
            <a:ln w="1143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Rectangle 17"/>
            <p:cNvSpPr>
              <a:spLocks noChangeArrowheads="1"/>
            </p:cNvSpPr>
            <p:nvPr/>
          </p:nvSpPr>
          <p:spPr bwMode="auto">
            <a:xfrm>
              <a:off x="3971" y="5914"/>
              <a:ext cx="449" cy="4439"/>
            </a:xfrm>
            <a:prstGeom prst="rect">
              <a:avLst/>
            </a:prstGeom>
            <a:solidFill>
              <a:srgbClr val="9999FF"/>
            </a:solidFill>
            <a:ln w="1143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Rectangle 18"/>
            <p:cNvSpPr>
              <a:spLocks noChangeArrowheads="1"/>
            </p:cNvSpPr>
            <p:nvPr/>
          </p:nvSpPr>
          <p:spPr bwMode="auto">
            <a:xfrm>
              <a:off x="5094" y="6902"/>
              <a:ext cx="450" cy="3451"/>
            </a:xfrm>
            <a:prstGeom prst="rect">
              <a:avLst/>
            </a:prstGeom>
            <a:solidFill>
              <a:srgbClr val="9999FF"/>
            </a:solidFill>
            <a:ln w="1143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Rectangle 19"/>
            <p:cNvSpPr>
              <a:spLocks noChangeArrowheads="1"/>
            </p:cNvSpPr>
            <p:nvPr/>
          </p:nvSpPr>
          <p:spPr bwMode="auto">
            <a:xfrm>
              <a:off x="6217" y="5914"/>
              <a:ext cx="450" cy="4439"/>
            </a:xfrm>
            <a:prstGeom prst="rect">
              <a:avLst/>
            </a:prstGeom>
            <a:solidFill>
              <a:srgbClr val="9999FF"/>
            </a:solidFill>
            <a:ln w="1143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Rectangle 20"/>
            <p:cNvSpPr>
              <a:spLocks noChangeArrowheads="1"/>
            </p:cNvSpPr>
            <p:nvPr/>
          </p:nvSpPr>
          <p:spPr bwMode="auto">
            <a:xfrm>
              <a:off x="7340" y="3942"/>
              <a:ext cx="452" cy="6411"/>
            </a:xfrm>
            <a:prstGeom prst="rect">
              <a:avLst/>
            </a:prstGeom>
            <a:solidFill>
              <a:srgbClr val="9999FF"/>
            </a:solidFill>
            <a:ln w="1143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Rectangle 21"/>
            <p:cNvSpPr>
              <a:spLocks noChangeArrowheads="1"/>
            </p:cNvSpPr>
            <p:nvPr/>
          </p:nvSpPr>
          <p:spPr bwMode="auto">
            <a:xfrm>
              <a:off x="8465" y="9860"/>
              <a:ext cx="451" cy="493"/>
            </a:xfrm>
            <a:prstGeom prst="rect">
              <a:avLst/>
            </a:prstGeom>
            <a:solidFill>
              <a:srgbClr val="9999FF"/>
            </a:solidFill>
            <a:ln w="1143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Rectangle 22"/>
            <p:cNvSpPr>
              <a:spLocks noChangeArrowheads="1"/>
            </p:cNvSpPr>
            <p:nvPr/>
          </p:nvSpPr>
          <p:spPr bwMode="auto">
            <a:xfrm>
              <a:off x="9588" y="9368"/>
              <a:ext cx="451" cy="985"/>
            </a:xfrm>
            <a:prstGeom prst="rect">
              <a:avLst/>
            </a:prstGeom>
            <a:solidFill>
              <a:srgbClr val="9999FF"/>
            </a:solidFill>
            <a:ln w="1143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23"/>
            <p:cNvSpPr>
              <a:spLocks noChangeShapeType="1"/>
            </p:cNvSpPr>
            <p:nvPr/>
          </p:nvSpPr>
          <p:spPr bwMode="auto">
            <a:xfrm>
              <a:off x="1386" y="3449"/>
              <a:ext cx="1" cy="69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4"/>
            <p:cNvSpPr>
              <a:spLocks noChangeShapeType="1"/>
            </p:cNvSpPr>
            <p:nvPr/>
          </p:nvSpPr>
          <p:spPr bwMode="auto">
            <a:xfrm>
              <a:off x="1334" y="10353"/>
              <a:ext cx="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5"/>
            <p:cNvSpPr>
              <a:spLocks noChangeShapeType="1"/>
            </p:cNvSpPr>
            <p:nvPr/>
          </p:nvSpPr>
          <p:spPr bwMode="auto">
            <a:xfrm>
              <a:off x="1334" y="9368"/>
              <a:ext cx="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26"/>
            <p:cNvSpPr>
              <a:spLocks noChangeShapeType="1"/>
            </p:cNvSpPr>
            <p:nvPr/>
          </p:nvSpPr>
          <p:spPr bwMode="auto">
            <a:xfrm>
              <a:off x="1334" y="8380"/>
              <a:ext cx="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27"/>
            <p:cNvSpPr>
              <a:spLocks noChangeShapeType="1"/>
            </p:cNvSpPr>
            <p:nvPr/>
          </p:nvSpPr>
          <p:spPr bwMode="auto">
            <a:xfrm>
              <a:off x="1334" y="7395"/>
              <a:ext cx="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28"/>
            <p:cNvSpPr>
              <a:spLocks noChangeShapeType="1"/>
            </p:cNvSpPr>
            <p:nvPr/>
          </p:nvSpPr>
          <p:spPr bwMode="auto">
            <a:xfrm>
              <a:off x="1334" y="6407"/>
              <a:ext cx="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29"/>
            <p:cNvSpPr>
              <a:spLocks noChangeShapeType="1"/>
            </p:cNvSpPr>
            <p:nvPr/>
          </p:nvSpPr>
          <p:spPr bwMode="auto">
            <a:xfrm>
              <a:off x="1334" y="5421"/>
              <a:ext cx="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30"/>
            <p:cNvSpPr>
              <a:spLocks noChangeShapeType="1"/>
            </p:cNvSpPr>
            <p:nvPr/>
          </p:nvSpPr>
          <p:spPr bwMode="auto">
            <a:xfrm>
              <a:off x="1334" y="4434"/>
              <a:ext cx="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31"/>
            <p:cNvSpPr>
              <a:spLocks noChangeShapeType="1"/>
            </p:cNvSpPr>
            <p:nvPr/>
          </p:nvSpPr>
          <p:spPr bwMode="auto">
            <a:xfrm>
              <a:off x="1334" y="3449"/>
              <a:ext cx="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32"/>
            <p:cNvSpPr>
              <a:spLocks noChangeShapeType="1"/>
            </p:cNvSpPr>
            <p:nvPr/>
          </p:nvSpPr>
          <p:spPr bwMode="auto">
            <a:xfrm>
              <a:off x="1386" y="10353"/>
              <a:ext cx="89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33"/>
            <p:cNvSpPr>
              <a:spLocks noChangeShapeType="1"/>
            </p:cNvSpPr>
            <p:nvPr/>
          </p:nvSpPr>
          <p:spPr bwMode="auto">
            <a:xfrm flipV="1">
              <a:off x="1386" y="10353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4"/>
            <p:cNvSpPr>
              <a:spLocks noChangeShapeType="1"/>
            </p:cNvSpPr>
            <p:nvPr/>
          </p:nvSpPr>
          <p:spPr bwMode="auto">
            <a:xfrm flipV="1">
              <a:off x="2510" y="10353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35"/>
            <p:cNvSpPr>
              <a:spLocks noChangeShapeType="1"/>
            </p:cNvSpPr>
            <p:nvPr/>
          </p:nvSpPr>
          <p:spPr bwMode="auto">
            <a:xfrm flipV="1">
              <a:off x="3635" y="10353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36"/>
            <p:cNvSpPr>
              <a:spLocks noChangeShapeType="1"/>
            </p:cNvSpPr>
            <p:nvPr/>
          </p:nvSpPr>
          <p:spPr bwMode="auto">
            <a:xfrm flipV="1">
              <a:off x="4758" y="10353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37"/>
            <p:cNvSpPr>
              <a:spLocks noChangeShapeType="1"/>
            </p:cNvSpPr>
            <p:nvPr/>
          </p:nvSpPr>
          <p:spPr bwMode="auto">
            <a:xfrm flipV="1">
              <a:off x="5882" y="10353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38"/>
            <p:cNvSpPr>
              <a:spLocks noChangeShapeType="1"/>
            </p:cNvSpPr>
            <p:nvPr/>
          </p:nvSpPr>
          <p:spPr bwMode="auto">
            <a:xfrm flipV="1">
              <a:off x="7005" y="10353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39"/>
            <p:cNvSpPr>
              <a:spLocks noChangeShapeType="1"/>
            </p:cNvSpPr>
            <p:nvPr/>
          </p:nvSpPr>
          <p:spPr bwMode="auto">
            <a:xfrm flipV="1">
              <a:off x="8130" y="10353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40"/>
            <p:cNvSpPr>
              <a:spLocks noChangeShapeType="1"/>
            </p:cNvSpPr>
            <p:nvPr/>
          </p:nvSpPr>
          <p:spPr bwMode="auto">
            <a:xfrm flipV="1">
              <a:off x="9252" y="10353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41"/>
            <p:cNvSpPr>
              <a:spLocks noChangeShapeType="1"/>
            </p:cNvSpPr>
            <p:nvPr/>
          </p:nvSpPr>
          <p:spPr bwMode="auto">
            <a:xfrm flipV="1">
              <a:off x="10376" y="10353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Rectangle 42"/>
            <p:cNvSpPr>
              <a:spLocks noChangeArrowheads="1"/>
            </p:cNvSpPr>
            <p:nvPr/>
          </p:nvSpPr>
          <p:spPr bwMode="auto">
            <a:xfrm>
              <a:off x="1162" y="10242"/>
              <a:ext cx="11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/>
                <a:t>0</a:t>
              </a:r>
            </a:p>
          </p:txBody>
        </p:sp>
        <p:sp>
          <p:nvSpPr>
            <p:cNvPr id="16428" name="Rectangle 43"/>
            <p:cNvSpPr>
              <a:spLocks noChangeArrowheads="1"/>
            </p:cNvSpPr>
            <p:nvPr/>
          </p:nvSpPr>
          <p:spPr bwMode="auto">
            <a:xfrm>
              <a:off x="1162" y="9258"/>
              <a:ext cx="11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/>
                <a:t>2</a:t>
              </a:r>
            </a:p>
          </p:txBody>
        </p:sp>
        <p:sp>
          <p:nvSpPr>
            <p:cNvPr id="16429" name="Rectangle 44"/>
            <p:cNvSpPr>
              <a:spLocks noChangeArrowheads="1"/>
            </p:cNvSpPr>
            <p:nvPr/>
          </p:nvSpPr>
          <p:spPr bwMode="auto">
            <a:xfrm>
              <a:off x="1162" y="8271"/>
              <a:ext cx="11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/>
                <a:t>4</a:t>
              </a:r>
            </a:p>
          </p:txBody>
        </p:sp>
        <p:sp>
          <p:nvSpPr>
            <p:cNvPr id="16430" name="Rectangle 45"/>
            <p:cNvSpPr>
              <a:spLocks noChangeArrowheads="1"/>
            </p:cNvSpPr>
            <p:nvPr/>
          </p:nvSpPr>
          <p:spPr bwMode="auto">
            <a:xfrm>
              <a:off x="1162" y="7283"/>
              <a:ext cx="11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/>
                <a:t>6</a:t>
              </a:r>
            </a:p>
          </p:txBody>
        </p:sp>
        <p:sp>
          <p:nvSpPr>
            <p:cNvPr id="16431" name="Rectangle 46"/>
            <p:cNvSpPr>
              <a:spLocks noChangeArrowheads="1"/>
            </p:cNvSpPr>
            <p:nvPr/>
          </p:nvSpPr>
          <p:spPr bwMode="auto">
            <a:xfrm>
              <a:off x="1162" y="6296"/>
              <a:ext cx="11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/>
                <a:t>8</a:t>
              </a:r>
            </a:p>
          </p:txBody>
        </p:sp>
        <p:sp>
          <p:nvSpPr>
            <p:cNvPr id="16432" name="Rectangle 47"/>
            <p:cNvSpPr>
              <a:spLocks noChangeArrowheads="1"/>
            </p:cNvSpPr>
            <p:nvPr/>
          </p:nvSpPr>
          <p:spPr bwMode="auto">
            <a:xfrm>
              <a:off x="1066" y="5312"/>
              <a:ext cx="23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/>
                <a:t>10</a:t>
              </a:r>
            </a:p>
          </p:txBody>
        </p:sp>
        <p:sp>
          <p:nvSpPr>
            <p:cNvPr id="16433" name="Rectangle 48"/>
            <p:cNvSpPr>
              <a:spLocks noChangeArrowheads="1"/>
            </p:cNvSpPr>
            <p:nvPr/>
          </p:nvSpPr>
          <p:spPr bwMode="auto">
            <a:xfrm>
              <a:off x="1066" y="4325"/>
              <a:ext cx="23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/>
                <a:t>12</a:t>
              </a:r>
            </a:p>
          </p:txBody>
        </p:sp>
        <p:sp>
          <p:nvSpPr>
            <p:cNvPr id="16434" name="Rectangle 49"/>
            <p:cNvSpPr>
              <a:spLocks noChangeArrowheads="1"/>
            </p:cNvSpPr>
            <p:nvPr/>
          </p:nvSpPr>
          <p:spPr bwMode="auto">
            <a:xfrm>
              <a:off x="1066" y="3341"/>
              <a:ext cx="23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/>
                <a:t>14</a:t>
              </a:r>
            </a:p>
          </p:txBody>
        </p:sp>
        <p:sp>
          <p:nvSpPr>
            <p:cNvPr id="16435" name="Rectangle 50"/>
            <p:cNvSpPr>
              <a:spLocks noChangeArrowheads="1"/>
            </p:cNvSpPr>
            <p:nvPr/>
          </p:nvSpPr>
          <p:spPr bwMode="auto">
            <a:xfrm>
              <a:off x="1520" y="10514"/>
              <a:ext cx="104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/>
                <a:t>Anesthesia</a:t>
              </a:r>
            </a:p>
          </p:txBody>
        </p:sp>
        <p:sp>
          <p:nvSpPr>
            <p:cNvPr id="16436" name="Rectangle 51"/>
            <p:cNvSpPr>
              <a:spLocks noChangeArrowheads="1"/>
            </p:cNvSpPr>
            <p:nvPr/>
          </p:nvSpPr>
          <p:spPr bwMode="auto">
            <a:xfrm>
              <a:off x="1728" y="10747"/>
              <a:ext cx="64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900"/>
                <a:t>Event</a:t>
              </a:r>
            </a:p>
          </p:txBody>
        </p:sp>
        <p:sp>
          <p:nvSpPr>
            <p:cNvPr id="16437" name="Rectangle 52"/>
            <p:cNvSpPr>
              <a:spLocks noChangeArrowheads="1"/>
            </p:cNvSpPr>
            <p:nvPr/>
          </p:nvSpPr>
          <p:spPr bwMode="auto">
            <a:xfrm>
              <a:off x="2663" y="10514"/>
              <a:ext cx="1126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/>
                <a:t>Equipment-</a:t>
              </a:r>
            </a:p>
          </p:txBody>
        </p:sp>
        <p:sp>
          <p:nvSpPr>
            <p:cNvPr id="16438" name="Rectangle 53"/>
            <p:cNvSpPr>
              <a:spLocks noChangeArrowheads="1"/>
            </p:cNvSpPr>
            <p:nvPr/>
          </p:nvSpPr>
          <p:spPr bwMode="auto">
            <a:xfrm>
              <a:off x="2564" y="10747"/>
              <a:ext cx="120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900" dirty="0"/>
                <a:t>Related Event</a:t>
              </a:r>
            </a:p>
          </p:txBody>
        </p:sp>
        <p:sp>
          <p:nvSpPr>
            <p:cNvPr id="16439" name="Rectangle 54"/>
            <p:cNvSpPr>
              <a:spLocks noChangeArrowheads="1"/>
            </p:cNvSpPr>
            <p:nvPr/>
          </p:nvSpPr>
          <p:spPr bwMode="auto">
            <a:xfrm>
              <a:off x="3982" y="10515"/>
              <a:ext cx="514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en-US" sz="900"/>
                <a:t>Fall </a:t>
              </a:r>
            </a:p>
            <a:p>
              <a:r>
                <a:rPr lang="en-US" sz="900"/>
                <a:t>Event</a:t>
              </a:r>
            </a:p>
          </p:txBody>
        </p:sp>
        <p:sp>
          <p:nvSpPr>
            <p:cNvPr id="16440" name="Rectangle 55"/>
            <p:cNvSpPr>
              <a:spLocks noChangeArrowheads="1"/>
            </p:cNvSpPr>
            <p:nvPr/>
          </p:nvSpPr>
          <p:spPr bwMode="auto">
            <a:xfrm>
              <a:off x="4992" y="10514"/>
              <a:ext cx="90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/>
                <a:t>IV/Blood</a:t>
              </a:r>
            </a:p>
          </p:txBody>
        </p:sp>
        <p:sp>
          <p:nvSpPr>
            <p:cNvPr id="16441" name="Rectangle 56"/>
            <p:cNvSpPr>
              <a:spLocks noChangeArrowheads="1"/>
            </p:cNvSpPr>
            <p:nvPr/>
          </p:nvSpPr>
          <p:spPr bwMode="auto">
            <a:xfrm>
              <a:off x="5101" y="10747"/>
              <a:ext cx="55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/>
                <a:t>Event</a:t>
              </a:r>
            </a:p>
          </p:txBody>
        </p:sp>
        <p:sp>
          <p:nvSpPr>
            <p:cNvPr id="16442" name="Rectangle 57"/>
            <p:cNvSpPr>
              <a:spLocks noChangeArrowheads="1"/>
            </p:cNvSpPr>
            <p:nvPr/>
          </p:nvSpPr>
          <p:spPr bwMode="auto">
            <a:xfrm>
              <a:off x="6029" y="10514"/>
              <a:ext cx="108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/>
                <a:t>Medication</a:t>
              </a:r>
            </a:p>
          </p:txBody>
        </p:sp>
        <p:sp>
          <p:nvSpPr>
            <p:cNvPr id="16443" name="Rectangle 58"/>
            <p:cNvSpPr>
              <a:spLocks noChangeArrowheads="1"/>
            </p:cNvSpPr>
            <p:nvPr/>
          </p:nvSpPr>
          <p:spPr bwMode="auto">
            <a:xfrm>
              <a:off x="6225" y="10747"/>
              <a:ext cx="556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/>
                <a:t>Event</a:t>
              </a:r>
            </a:p>
          </p:txBody>
        </p:sp>
        <p:sp>
          <p:nvSpPr>
            <p:cNvPr id="16444" name="Rectangle 59"/>
            <p:cNvSpPr>
              <a:spLocks noChangeArrowheads="1"/>
            </p:cNvSpPr>
            <p:nvPr/>
          </p:nvSpPr>
          <p:spPr bwMode="auto">
            <a:xfrm>
              <a:off x="7323" y="10530"/>
              <a:ext cx="62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900"/>
                <a:t>Misc. </a:t>
              </a:r>
            </a:p>
            <a:p>
              <a:r>
                <a:rPr lang="en-US" sz="900"/>
                <a:t>Event</a:t>
              </a:r>
            </a:p>
          </p:txBody>
        </p:sp>
        <p:sp>
          <p:nvSpPr>
            <p:cNvPr id="16445" name="Rectangle 60"/>
            <p:cNvSpPr>
              <a:spLocks noChangeArrowheads="1"/>
            </p:cNvSpPr>
            <p:nvPr/>
          </p:nvSpPr>
          <p:spPr bwMode="auto">
            <a:xfrm>
              <a:off x="8302" y="10514"/>
              <a:ext cx="967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900"/>
                <a:t>Self-Injury</a:t>
              </a:r>
              <a:br>
                <a:rPr lang="en-US" sz="900"/>
              </a:br>
              <a:r>
                <a:rPr lang="en-US" sz="900"/>
                <a:t>Event</a:t>
              </a:r>
            </a:p>
          </p:txBody>
        </p:sp>
        <p:sp>
          <p:nvSpPr>
            <p:cNvPr id="16446" name="Rectangle 61"/>
            <p:cNvSpPr>
              <a:spLocks noChangeArrowheads="1"/>
            </p:cNvSpPr>
            <p:nvPr/>
          </p:nvSpPr>
          <p:spPr bwMode="auto">
            <a:xfrm>
              <a:off x="9352" y="10514"/>
              <a:ext cx="1060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/>
                <a:t>Treatment-</a:t>
              </a:r>
            </a:p>
          </p:txBody>
        </p:sp>
        <p:sp>
          <p:nvSpPr>
            <p:cNvPr id="16447" name="Rectangle 62"/>
            <p:cNvSpPr>
              <a:spLocks noChangeArrowheads="1"/>
            </p:cNvSpPr>
            <p:nvPr/>
          </p:nvSpPr>
          <p:spPr bwMode="auto">
            <a:xfrm>
              <a:off x="9395" y="10747"/>
              <a:ext cx="1345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/>
                <a:t>Related Event</a:t>
              </a:r>
            </a:p>
          </p:txBody>
        </p:sp>
        <p:sp>
          <p:nvSpPr>
            <p:cNvPr id="16448" name="Rectangle 63"/>
            <p:cNvSpPr>
              <a:spLocks noChangeArrowheads="1"/>
            </p:cNvSpPr>
            <p:nvPr/>
          </p:nvSpPr>
          <p:spPr bwMode="auto">
            <a:xfrm>
              <a:off x="10718" y="6801"/>
              <a:ext cx="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900"/>
            </a:p>
          </p:txBody>
        </p:sp>
        <p:sp>
          <p:nvSpPr>
            <p:cNvPr id="16449" name="Rectangle 64"/>
            <p:cNvSpPr>
              <a:spLocks noChangeArrowheads="1"/>
            </p:cNvSpPr>
            <p:nvPr/>
          </p:nvSpPr>
          <p:spPr bwMode="auto">
            <a:xfrm>
              <a:off x="3296" y="2702"/>
              <a:ext cx="6004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900"/>
                <a:t>Number of Incidents for the Month of July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State and National Incident Databases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Several states require providers to report harmful patient incidents to the health department.</a:t>
            </a:r>
          </a:p>
          <a:p>
            <a:pPr eaLnBrk="1" hangingPunct="1"/>
            <a:r>
              <a:rPr lang="en-US" sz="2800" dirty="0"/>
              <a:t>In 2005, Congress enacted legislation creating patient safety organizations.</a:t>
            </a:r>
          </a:p>
          <a:p>
            <a:pPr lvl="1" eaLnBrk="1" hangingPunct="1"/>
            <a:r>
              <a:rPr lang="en-US" altLang="ja-JP" sz="2400" dirty="0">
                <a:ea typeface="MS PGothic" pitchFamily="34" charset="-128"/>
              </a:rPr>
              <a:t>Purpose: Gather and analyze information about patient incidents from providers in all states.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Improving Patient Safety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/>
          <a:lstStyle/>
          <a:p>
            <a:pPr marL="396875" indent="-396875" eaLnBrk="1" hangingPunct="1"/>
            <a:r>
              <a:rPr lang="en-US" altLang="ja-JP" sz="2800" dirty="0">
                <a:ea typeface="MS PGothic" pitchFamily="34" charset="-128"/>
              </a:rPr>
              <a:t>Common improvement model steps are followed for some safety improvement projects:</a:t>
            </a:r>
          </a:p>
          <a:p>
            <a:pPr marL="914400" lvl="1" indent="-346075" eaLnBrk="1" hangingPunct="1"/>
            <a:r>
              <a:rPr lang="en-US" altLang="ja-JP" sz="2400" dirty="0">
                <a:ea typeface="MS PGothic" pitchFamily="34" charset="-128"/>
              </a:rPr>
              <a:t>Define the improvement goal.</a:t>
            </a:r>
          </a:p>
          <a:p>
            <a:pPr marL="914400" lvl="1" indent="-346075" eaLnBrk="1" hangingPunct="1"/>
            <a:r>
              <a:rPr lang="en-US" altLang="ja-JP" sz="2400" dirty="0">
                <a:ea typeface="MS PGothic" pitchFamily="34" charset="-128"/>
              </a:rPr>
              <a:t>Analyze current practices.</a:t>
            </a:r>
          </a:p>
          <a:p>
            <a:pPr marL="914400" lvl="1" indent="-346075" eaLnBrk="1" hangingPunct="1"/>
            <a:r>
              <a:rPr lang="en-US" altLang="ja-JP" sz="2400" dirty="0">
                <a:ea typeface="MS PGothic" pitchFamily="34" charset="-128"/>
              </a:rPr>
              <a:t>Design and implement improvements.</a:t>
            </a:r>
          </a:p>
          <a:p>
            <a:pPr marL="914400" lvl="1" indent="-346075" eaLnBrk="1" hangingPunct="1"/>
            <a:r>
              <a:rPr lang="en-US" altLang="ja-JP" sz="2400" dirty="0">
                <a:ea typeface="MS PGothic" pitchFamily="34" charset="-128"/>
              </a:rPr>
              <a:t>Measure success.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Improving Patient Safety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marL="396875" indent="-396875" eaLnBrk="1" hangingPunct="1"/>
            <a:r>
              <a:rPr lang="en-US" altLang="ja-JP" dirty="0">
                <a:ea typeface="MS PGothic" pitchFamily="34" charset="-128"/>
              </a:rPr>
              <a:t>Some projects use specialized patient safety improvement models:</a:t>
            </a:r>
          </a:p>
          <a:p>
            <a:pPr marL="914400" lvl="1" indent="-346075" eaLnBrk="1" hangingPunct="1"/>
            <a:r>
              <a:rPr lang="en-US" altLang="ja-JP" dirty="0">
                <a:ea typeface="MS PGothic" pitchFamily="34" charset="-128"/>
              </a:rPr>
              <a:t>Failure mode and effects analysis</a:t>
            </a:r>
          </a:p>
          <a:p>
            <a:pPr marL="914400" lvl="1" indent="-346075" eaLnBrk="1" hangingPunct="1"/>
            <a:r>
              <a:rPr lang="en-US" altLang="ja-JP" dirty="0">
                <a:ea typeface="MS PGothic" pitchFamily="34" charset="-128"/>
              </a:rPr>
              <a:t>Root cause analysis</a:t>
            </a:r>
          </a:p>
        </p:txBody>
      </p:sp>
    </p:spTree>
    <p:extLst>
      <p:ext uri="{BB962C8B-B14F-4D97-AF65-F5344CB8AC3E}">
        <p14:creationId xmlns:p14="http://schemas.microsoft.com/office/powerpoint/2010/main" val="37427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68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Team Sponsor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74837"/>
            <a:ext cx="7772400" cy="3992563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34" charset="-128"/>
              </a:rPr>
              <a:t>Charters the improvement team</a:t>
            </a:r>
          </a:p>
          <a:p>
            <a:pPr eaLnBrk="1" hangingPunct="1"/>
            <a:r>
              <a:rPr lang="en-US" altLang="ja-JP" dirty="0">
                <a:ea typeface="ＭＳ Ｐゴシック" pitchFamily="34" charset="-128"/>
              </a:rPr>
              <a:t>Provides initial improvement goals</a:t>
            </a:r>
          </a:p>
          <a:p>
            <a:pPr eaLnBrk="1" hangingPunct="1"/>
            <a:r>
              <a:rPr lang="en-US" altLang="ja-JP" dirty="0">
                <a:ea typeface="ＭＳ Ｐゴシック" pitchFamily="34" charset="-128"/>
              </a:rPr>
              <a:t>Monitors team progress</a:t>
            </a:r>
          </a:p>
          <a:p>
            <a:pPr eaLnBrk="1" hangingPunct="1"/>
            <a:r>
              <a:rPr lang="en-US" altLang="ja-JP" dirty="0">
                <a:ea typeface="ＭＳ Ｐゴシック" pitchFamily="34" charset="-128"/>
              </a:rPr>
              <a:t>Supports the team and clears away barriers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798" y="306752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Failure Mode and Effects Analysis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7924800" cy="3581400"/>
          </a:xfrm>
        </p:spPr>
        <p:txBody>
          <a:bodyPr/>
          <a:lstStyle/>
          <a:p>
            <a:pPr eaLnBrk="1" hangingPunct="1"/>
            <a:r>
              <a:rPr lang="en-US" sz="2400" dirty="0"/>
              <a:t>An improvement model used by a team to proactively improve the safety of a process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altLang="ja-JP" sz="2400" dirty="0">
              <a:ea typeface="MS PGothic" pitchFamily="34" charset="-128"/>
            </a:endParaRPr>
          </a:p>
          <a:p>
            <a:pPr eaLnBrk="1" hangingPunct="1"/>
            <a:r>
              <a:rPr lang="en-US" altLang="ja-JP" sz="2400" dirty="0">
                <a:ea typeface="MS PGothic" pitchFamily="34" charset="-128"/>
              </a:rPr>
              <a:t>The team uses a scoring scheme to prioritize failures for elimination.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4204796" cy="141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762000"/>
          </a:xfrm>
        </p:spPr>
        <p:txBody>
          <a:bodyPr/>
          <a:lstStyle/>
          <a:p>
            <a:pPr eaLnBrk="1" hangingPunct="1"/>
            <a:r>
              <a:rPr lang="en-US" sz="3200" b="1" dirty="0"/>
              <a:t>FMEA Steps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447800"/>
            <a:ext cx="7772400" cy="4114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800" dirty="0"/>
              <a:t>Similar to PDSA improvement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057400"/>
            <a:ext cx="4648200" cy="390846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69395"/>
            <a:ext cx="8686800" cy="914400"/>
          </a:xfrm>
        </p:spPr>
        <p:txBody>
          <a:bodyPr/>
          <a:lstStyle/>
          <a:p>
            <a:pPr eaLnBrk="1" hangingPunct="1"/>
            <a:r>
              <a:rPr lang="en-US" sz="3200" b="1" dirty="0"/>
              <a:t>Completed FMEA</a:t>
            </a:r>
          </a:p>
        </p:txBody>
      </p:sp>
      <p:graphicFrame>
        <p:nvGraphicFramePr>
          <p:cNvPr id="254280" name="Group 328"/>
          <p:cNvGraphicFramePr>
            <a:graphicFrameLocks noGrp="1"/>
          </p:cNvGraphicFramePr>
          <p:nvPr>
            <p:ph sz="half" idx="1"/>
          </p:nvPr>
        </p:nvGraphicFramePr>
        <p:xfrm>
          <a:off x="762000" y="1895475"/>
          <a:ext cx="7848600" cy="2992612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52"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Process Step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Potential Failure Mode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Potential Effect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Severity of Effect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Probability of Failure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Detection of Failure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Criticality</a:t>
                      </a:r>
                      <a:br>
                        <a:rPr kumimoji="0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</a:br>
                      <a:r>
                        <a:rPr kumimoji="0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Score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Verify patient’s mailing address and phone number 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Registration clerk does not verify address and phone number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Billing statement is sent to the wrong address; physician is unable to contact patient if necessary after patient leaves clinic.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4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4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5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80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Registration clerk enters demographic information incorrectly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Billing statement is sent to the wrong address; physician is unable to contact patient if necessary after patient leaves clinic.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4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3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5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60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Patient gives registration clerk incorrect information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Billing statement is sent to the wrong address; physician is unable to contact patient if necessary after patient leaves clinic.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4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3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5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60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Verify patient’s insurance information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Wrong insurance company is billed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Payment delay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5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3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3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45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Registration clerk does not perform verification of insurance benefits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Payment delay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5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4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3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charset="-128"/>
                          <a:cs typeface="Arial" charset="0"/>
                        </a:rPr>
                        <a:t>60</a:t>
                      </a:r>
                      <a:endParaRPr kumimoji="0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4284" name="Group 332"/>
          <p:cNvGraphicFramePr>
            <a:graphicFrameLocks noGrp="1"/>
          </p:cNvGraphicFramePr>
          <p:nvPr>
            <p:ph sz="half" idx="2"/>
          </p:nvPr>
        </p:nvGraphicFramePr>
        <p:xfrm>
          <a:off x="685800" y="4953000"/>
          <a:ext cx="7924800" cy="10668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  <a:cs typeface="Tahoma" pitchFamily="34" charset="0"/>
                        </a:rPr>
                        <a:t>Severity rating scale</a:t>
                      </a:r>
                      <a:r>
                        <a:rPr kumimoji="0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  <a:cs typeface="Tahoma" pitchFamily="34" charset="0"/>
                        </a:rPr>
                        <a:t> 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Times New Roman" pitchFamily="18" charset="0"/>
                      </a:endParaRPr>
                    </a:p>
                    <a:p>
                      <a:pPr marL="395288" marR="0" lvl="0" indent="-395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  <a:cs typeface="Tahoma" pitchFamily="34" charset="0"/>
                        </a:rPr>
                        <a:t>1 = No effect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395288" marR="0" lvl="0" indent="-395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</a:rPr>
                        <a:t>2 = Minimal effect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395288" marR="0" lvl="0" indent="-395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</a:rPr>
                        <a:t>3 = Moderate, short-term effect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395288" marR="0" lvl="0" indent="-395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</a:rPr>
                        <a:t>4 = Significant, long-term effect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395288" marR="0" lvl="0" indent="-395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</a:rPr>
                        <a:t>5 = Catastrophic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  <a:cs typeface="Tahoma" pitchFamily="34" charset="0"/>
                        </a:rPr>
                        <a:t>Probability rating scale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Times New Roman" pitchFamily="18" charset="0"/>
                      </a:endParaRPr>
                    </a:p>
                    <a:p>
                      <a:pPr marL="395288" marR="0" lvl="0" indent="-395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  <a:cs typeface="Tahoma" pitchFamily="34" charset="0"/>
                        </a:rPr>
                        <a:t>1 = Highly unlikely/ never happened before 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395288" marR="0" lvl="0" indent="-395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</a:rPr>
                        <a:t>2 = Low/relatively few failures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395288" marR="0" lvl="0" indent="-395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</a:rPr>
                        <a:t>3 = Moderate/occasional failures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395288" marR="0" lvl="0" indent="-395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</a:rPr>
                        <a:t>4 = High/repeated failures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395288" marR="0" lvl="0" indent="-395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</a:rPr>
                        <a:t>5 = Very high/failure almost inevitable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3038" algn="l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  <a:cs typeface="Tahoma" pitchFamily="34" charset="0"/>
                        </a:rPr>
                        <a:t>Detection rating scale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Times New Roman" pitchFamily="18" charset="0"/>
                      </a:endParaRP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3038" algn="l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  <a:cs typeface="Tahoma" pitchFamily="34" charset="0"/>
                        </a:rPr>
                        <a:t>1 = Almost certain to be detected and corrected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3038" algn="l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</a:rPr>
                        <a:t>2 = High likelihood of being detected and corrected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3038" algn="l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</a:rPr>
                        <a:t>3 = Moderate likelihood of being detected and corrected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3038" algn="l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</a:rPr>
                        <a:t>4 = Low likelihood of being detected and corrected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3038" algn="l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明朝" pitchFamily="49" charset="-128"/>
                        </a:rPr>
                        <a:t>5 = Remote likelihood of being detected and corrected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545" name="Rectangle 330"/>
          <p:cNvSpPr>
            <a:spLocks noChangeArrowheads="1"/>
          </p:cNvSpPr>
          <p:nvPr/>
        </p:nvSpPr>
        <p:spPr bwMode="auto">
          <a:xfrm>
            <a:off x="762000" y="1431539"/>
            <a:ext cx="739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ja-JP" sz="1200" b="1" dirty="0">
                <a:latin typeface="Arial" pitchFamily="34" charset="0"/>
                <a:ea typeface="MS PGothic" pitchFamily="34" charset="-128"/>
              </a:rPr>
              <a:t>Process: Collecting patient demographic and insurance information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4831" y="381000"/>
            <a:ext cx="8034338" cy="906463"/>
          </a:xfrm>
        </p:spPr>
        <p:txBody>
          <a:bodyPr/>
          <a:lstStyle/>
          <a:p>
            <a:pPr eaLnBrk="1" hangingPunct="1"/>
            <a:r>
              <a:rPr lang="en-US" sz="2800" b="1" dirty="0"/>
              <a:t>Completed</a:t>
            </a:r>
            <a:r>
              <a:rPr lang="en-US" sz="3200" b="1" dirty="0"/>
              <a:t> FMEA (cont.)</a:t>
            </a:r>
          </a:p>
        </p:txBody>
      </p:sp>
      <p:graphicFrame>
        <p:nvGraphicFramePr>
          <p:cNvPr id="255060" name="Group 84"/>
          <p:cNvGraphicFramePr>
            <a:graphicFrameLocks noGrp="1"/>
          </p:cNvGraphicFramePr>
          <p:nvPr>
            <p:ph type="tbl" idx="1"/>
          </p:nvPr>
        </p:nvGraphicFramePr>
        <p:xfrm>
          <a:off x="685800" y="1676400"/>
          <a:ext cx="7924800" cy="3276600"/>
        </p:xfrm>
        <a:graphic>
          <a:graphicData uri="http://schemas.openxmlformats.org/drawingml/2006/table">
            <a:tbl>
              <a:tblPr/>
              <a:tblGrid>
                <a:gridCol w="14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7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376"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Tahoma" pitchFamily="34" charset="0"/>
                        </a:rPr>
                        <a:t>Critical Failure</a:t>
                      </a:r>
                      <a:endParaRPr kumimoji="0" lang="en-US" altLang="ja-JP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49" charset="-128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Tahoma" pitchFamily="34" charset="0"/>
                        </a:rPr>
                        <a:t>Root Causes</a:t>
                      </a:r>
                      <a:endParaRPr kumimoji="0" lang="en-US" altLang="ja-JP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49" charset="-128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Tahoma" pitchFamily="34" charset="0"/>
                        </a:rPr>
                        <a:t>Actions Intended to Eliminate or Reduce </a:t>
                      </a:r>
                      <a:endParaRPr kumimoji="0" lang="en-US" altLang="ja-JP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Times New Roman" pitchFamily="18" charset="0"/>
                      </a:endParaRPr>
                    </a:p>
                    <a:p>
                      <a:pPr marL="395288" marR="0" lvl="0" indent="-395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Tahoma" pitchFamily="34" charset="0"/>
                        </a:rPr>
                        <a:t>Failure or Mitigate Effects</a:t>
                      </a:r>
                      <a:endParaRPr kumimoji="0" lang="en-US" altLang="ja-JP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Tahoma" pitchFamily="34" charset="0"/>
                        </a:rPr>
                        <a:t>Measures of Success</a:t>
                      </a:r>
                      <a:endParaRPr kumimoji="0" lang="en-US" altLang="ja-JP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49" charset="-128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Arial" charset="0"/>
                        </a:rPr>
                        <a:t>Registration clerk does not verify address and phone number</a:t>
                      </a: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Tahoma" pitchFamily="34" charset="0"/>
                        </a:rPr>
                        <a:t>.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Tahoma" pitchFamily="34" charset="0"/>
                        </a:rPr>
                        <a:t>Clerks are not trained and do not receive continuing education on use of address verification capabilities of registration computer system.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49" charset="-128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4163" marR="0" lvl="0" indent="-2841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77813" algn="l"/>
                        </a:tabLst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Tahoma" pitchFamily="34" charset="0"/>
                        </a:rPr>
                        <a:t>Provide address verification training for registration staff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Times New Roman" pitchFamily="18" charset="0"/>
                      </a:endParaRPr>
                    </a:p>
                    <a:p>
                      <a:pPr marL="284163" marR="0" lvl="0" indent="-284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77813" algn="l"/>
                        </a:tabLst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Tahoma" pitchFamily="34" charset="0"/>
                        </a:rPr>
                        <a:t>Educate registration staff on importance of address verification and demonstrate correct way to document that verification was performed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60338" algn="l"/>
                        </a:tabLst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Tahoma" pitchFamily="34" charset="0"/>
                        </a:rPr>
                        <a:t>Percentage of billing statements returned because of invalid address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Arial" charset="0"/>
                        </a:rPr>
                        <a:t>Registration clerk does not verify insurance benefits.</a:t>
                      </a: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Tahoma" pitchFamily="34" charset="0"/>
                        </a:rPr>
                        <a:t> 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Tahoma" pitchFamily="34" charset="0"/>
                        </a:rPr>
                        <a:t>Management does not hold registration clerks accountable for insurance verification.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49" charset="-128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4163" marR="0" lvl="0" indent="-2841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77813" algn="l"/>
                        </a:tabLst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Tahoma" pitchFamily="34" charset="0"/>
                        </a:rPr>
                        <a:t>Implement policies and procedures that hold registrars accountable for verifying patients’ insurance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Times New Roman" pitchFamily="18" charset="0"/>
                      </a:endParaRPr>
                    </a:p>
                    <a:p>
                      <a:pPr marL="284163" marR="0" lvl="0" indent="-284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77813" algn="l"/>
                        </a:tabLst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Tahoma" pitchFamily="34" charset="0"/>
                        </a:rPr>
                        <a:t>Continue to educate registration staff on importance of insurance verification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284163" marR="0" lvl="0" indent="-284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77813" algn="l"/>
                        </a:tabLst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</a:rPr>
                        <a:t>Implement incentives for registration staff to verify insurance benefits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60338" algn="l"/>
                        </a:tabLst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Tahoma" pitchFamily="34" charset="0"/>
                        </a:rPr>
                        <a:t>Percentage of accounts for which registration clerk does not verify patient insurance benefits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Times New Roman" pitchFamily="18" charset="0"/>
                      </a:endParaRP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60338" algn="l"/>
                        </a:tabLst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  <a:cs typeface="Tahoma" pitchFamily="34" charset="0"/>
                        </a:rPr>
                        <a:t>Percentage of accounts with incorrect insurance identification and group numbers 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60338" algn="l"/>
                        </a:tabLst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明朝" pitchFamily="49" charset="-128"/>
                        </a:rPr>
                        <a:t>Percentage of accounts billed to wrong insurance company</a:t>
                      </a:r>
                      <a:endParaRPr kumimoji="0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amond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739"/>
            <a:ext cx="8229600" cy="884238"/>
          </a:xfrm>
        </p:spPr>
        <p:txBody>
          <a:bodyPr/>
          <a:lstStyle/>
          <a:p>
            <a:pPr eaLnBrk="1" hangingPunct="1"/>
            <a:r>
              <a:rPr lang="en-US" dirty="0"/>
              <a:t>Root Cause Analysis (RCA)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848600" cy="3992563"/>
          </a:xfrm>
        </p:spPr>
        <p:txBody>
          <a:bodyPr/>
          <a:lstStyle/>
          <a:p>
            <a:pPr eaLnBrk="1" hangingPunct="1"/>
            <a:r>
              <a:rPr lang="en-US" sz="2800" dirty="0"/>
              <a:t>An improvement model used to find and fix the fundamental system deficiencies that led to a sentinel or adverse event</a:t>
            </a:r>
          </a:p>
          <a:p>
            <a:pPr lvl="1" eaLnBrk="1" hangingPunct="1"/>
            <a:r>
              <a:rPr lang="en-US" sz="2400" dirty="0"/>
              <a:t>The goal is to identify and fix root causes to prevent recurrence of the event.</a:t>
            </a:r>
          </a:p>
          <a:p>
            <a:pPr eaLnBrk="1" hangingPunct="1"/>
            <a:r>
              <a:rPr lang="en-US" sz="2800" dirty="0"/>
              <a:t>Joint Commission standards and some state regulations require RCA after harmful patient incidents.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315200" cy="762000"/>
          </a:xfrm>
        </p:spPr>
        <p:txBody>
          <a:bodyPr/>
          <a:lstStyle/>
          <a:p>
            <a:pPr eaLnBrk="1" hangingPunct="1"/>
            <a:r>
              <a:rPr lang="en-US" b="1" dirty="0"/>
              <a:t>RCA Steps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00200"/>
            <a:ext cx="7543800" cy="4038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800" dirty="0"/>
              <a:t>Similar to PDSA improvement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232458"/>
            <a:ext cx="4539717" cy="390048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Understand What Happened </a:t>
            </a:r>
            <a:br>
              <a:rPr lang="en-US" sz="3200" dirty="0"/>
            </a:br>
            <a:r>
              <a:rPr lang="en-US" sz="3200" dirty="0"/>
              <a:t>and Identify Root Causes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219200" y="2133600"/>
          <a:ext cx="7086600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Visio" r:id="rId3" imgW="6164280" imgH="1805760" progId="Visio.Drawing.11">
                  <p:embed/>
                </p:oleObj>
              </mc:Choice>
              <mc:Fallback>
                <p:oleObj name="Visio" r:id="rId3" imgW="6164280" imgH="1805760" progId="Visio.Drawing.11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33600"/>
                        <a:ext cx="7086600" cy="207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066800" y="46482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A50021"/>
              </a:buClr>
            </a:pPr>
            <a:r>
              <a:rPr lang="en-US" altLang="ja-JP" sz="2800" dirty="0">
                <a:ea typeface="Tahoma" panose="020B0604030504040204" pitchFamily="34" charset="0"/>
                <a:cs typeface="Times New Roman" panose="02020603050405020304" pitchFamily="18" charset="0"/>
              </a:rPr>
              <a:t>Dig deeper to find the root causes—the most fundamental reasons the event occurred.</a:t>
            </a:r>
            <a:endParaRPr lang="en-US" sz="2800" dirty="0"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Look for the Underlying System Problems</a:t>
            </a:r>
          </a:p>
        </p:txBody>
      </p:sp>
      <p:grpSp>
        <p:nvGrpSpPr>
          <p:cNvPr id="23555" name="Group 20"/>
          <p:cNvGrpSpPr>
            <a:grpSpLocks/>
          </p:cNvGrpSpPr>
          <p:nvPr/>
        </p:nvGrpSpPr>
        <p:grpSpPr bwMode="auto">
          <a:xfrm>
            <a:off x="1524000" y="2943225"/>
            <a:ext cx="5867400" cy="2466975"/>
            <a:chOff x="1584" y="1766"/>
            <a:chExt cx="3696" cy="1554"/>
          </a:xfrm>
        </p:grpSpPr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1637" y="2075"/>
              <a:ext cx="937" cy="5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Root causes</a:t>
              </a:r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2959" y="2073"/>
              <a:ext cx="893" cy="524"/>
            </a:xfrm>
            <a:prstGeom prst="rect">
              <a:avLst/>
            </a:prstGeom>
            <a:solidFill>
              <a:srgbClr val="FFFFCC">
                <a:alpha val="9686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Causal factors</a:t>
              </a:r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4209" y="2086"/>
              <a:ext cx="1071" cy="55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Adverse</a:t>
              </a:r>
            </a:p>
            <a:p>
              <a:pPr algn="ctr" eaLnBrk="0" hangingPunct="0"/>
              <a:r>
                <a:rPr lang="en-US" dirty="0"/>
                <a:t>event</a:t>
              </a:r>
            </a:p>
          </p:txBody>
        </p:sp>
        <p:sp>
          <p:nvSpPr>
            <p:cNvPr id="23561" name="Text Box 13"/>
            <p:cNvSpPr txBox="1">
              <a:spLocks noChangeArrowheads="1"/>
            </p:cNvSpPr>
            <p:nvPr/>
          </p:nvSpPr>
          <p:spPr bwMode="auto">
            <a:xfrm>
              <a:off x="1584" y="2804"/>
              <a:ext cx="116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900" b="1" dirty="0">
                  <a:latin typeface="Arial" pitchFamily="34" charset="0"/>
                </a:rPr>
                <a:t>Causes that, if corrected, would prevent recurrence of this and similar events</a:t>
              </a:r>
            </a:p>
            <a:p>
              <a:pPr eaLnBrk="1" hangingPunct="1"/>
              <a:r>
                <a:rPr lang="en-US" sz="900" b="1" dirty="0">
                  <a:latin typeface="Arial" pitchFamily="34" charset="0"/>
                </a:rPr>
                <a:t>(usually no more than four)</a:t>
              </a:r>
            </a:p>
          </p:txBody>
        </p:sp>
        <p:sp>
          <p:nvSpPr>
            <p:cNvPr id="23562" name="Text Box 14"/>
            <p:cNvSpPr txBox="1">
              <a:spLocks noChangeArrowheads="1"/>
            </p:cNvSpPr>
            <p:nvPr/>
          </p:nvSpPr>
          <p:spPr bwMode="auto">
            <a:xfrm>
              <a:off x="2915" y="2738"/>
              <a:ext cx="1021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ja-JP" sz="900" b="1">
                  <a:latin typeface="Arial" pitchFamily="34" charset="0"/>
                  <a:ea typeface="MS PGothic" pitchFamily="34" charset="-128"/>
                </a:rPr>
                <a:t>Situations, circumstances, or conditions that, collectively with other causes, increased the likelihood of the adverse event</a:t>
              </a:r>
              <a:endParaRPr lang="en-US" sz="900" b="1">
                <a:latin typeface="Arial" pitchFamily="34" charset="0"/>
              </a:endParaRPr>
            </a:p>
          </p:txBody>
        </p:sp>
        <p:sp>
          <p:nvSpPr>
            <p:cNvPr id="23563" name="WordArt 15"/>
            <p:cNvSpPr>
              <a:spLocks noChangeArrowheads="1" noChangeShapeType="1" noTextEdit="1"/>
            </p:cNvSpPr>
            <p:nvPr/>
          </p:nvSpPr>
          <p:spPr bwMode="auto">
            <a:xfrm rot="-158929">
              <a:off x="2473" y="1766"/>
              <a:ext cx="759" cy="36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2000" b="1" kern="10" dirty="0">
                  <a:ln w="9525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00"/>
                  </a:solidFill>
                  <a:latin typeface="Script"/>
                </a:rPr>
                <a:t>Why? Why? Why? Why?</a:t>
              </a:r>
            </a:p>
          </p:txBody>
        </p:sp>
        <p:sp>
          <p:nvSpPr>
            <p:cNvPr id="23564" name="Line 17"/>
            <p:cNvSpPr>
              <a:spLocks noChangeShapeType="1"/>
            </p:cNvSpPr>
            <p:nvPr/>
          </p:nvSpPr>
          <p:spPr bwMode="auto">
            <a:xfrm rot="10800000">
              <a:off x="3888" y="2352"/>
              <a:ext cx="268" cy="0"/>
            </a:xfrm>
            <a:prstGeom prst="line">
              <a:avLst/>
            </a:prstGeom>
            <a:noFill/>
            <a:ln w="1016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19"/>
            <p:cNvSpPr>
              <a:spLocks noChangeShapeType="1"/>
            </p:cNvSpPr>
            <p:nvPr/>
          </p:nvSpPr>
          <p:spPr bwMode="auto">
            <a:xfrm rot="10800000">
              <a:off x="2640" y="2352"/>
              <a:ext cx="268" cy="0"/>
            </a:xfrm>
            <a:prstGeom prst="line">
              <a:avLst/>
            </a:prstGeom>
            <a:noFill/>
            <a:ln w="1016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6" name="Rectangle 21"/>
          <p:cNvSpPr>
            <a:spLocks noChangeArrowheads="1"/>
          </p:cNvSpPr>
          <p:nvPr/>
        </p:nvSpPr>
        <p:spPr bwMode="auto">
          <a:xfrm>
            <a:off x="990600" y="1447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B050"/>
              </a:buClr>
              <a:buSzPct val="95000"/>
            </a:pPr>
            <a:r>
              <a:rPr lang="en-US" altLang="ja-JP" sz="2800" dirty="0">
                <a:ea typeface="Tahoma" panose="020B0604030504040204" pitchFamily="34" charset="0"/>
                <a:cs typeface="Times New Roman" panose="02020603050405020304" pitchFamily="18" charset="0"/>
              </a:rPr>
              <a:t>Dig deeper to find the root causes—the most fundamental reasons the event occurred</a:t>
            </a:r>
            <a:r>
              <a:rPr lang="en-US" altLang="ja-JP" sz="2800" dirty="0">
                <a:solidFill>
                  <a:srgbClr val="00006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6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131" y="381000"/>
            <a:ext cx="8567738" cy="906463"/>
          </a:xfrm>
        </p:spPr>
        <p:txBody>
          <a:bodyPr/>
          <a:lstStyle/>
          <a:p>
            <a:pPr eaLnBrk="1" hangingPunct="1"/>
            <a:r>
              <a:rPr lang="en-US" sz="3200" b="1" dirty="0"/>
              <a:t>Design &amp; Implement Corrective Actions</a:t>
            </a:r>
          </a:p>
        </p:txBody>
      </p:sp>
      <p:graphicFrame>
        <p:nvGraphicFramePr>
          <p:cNvPr id="273468" name="Group 60"/>
          <p:cNvGraphicFramePr>
            <a:graphicFrameLocks noGrp="1"/>
          </p:cNvGraphicFramePr>
          <p:nvPr>
            <p:ph type="tbl" idx="1"/>
          </p:nvPr>
        </p:nvGraphicFramePr>
        <p:xfrm>
          <a:off x="914400" y="1752600"/>
          <a:ext cx="7620000" cy="365767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131"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Action Category</a:t>
                      </a:r>
                      <a:endParaRPr kumimoji="0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Examples of Corrective Actions</a:t>
                      </a:r>
                      <a:endParaRPr kumimoji="0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50"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Eliminate the chance of failure</a:t>
                      </a:r>
                      <a:endParaRPr kumimoji="0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320675" algn="l"/>
                        </a:tabLst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Change the process to prevent failures </a:t>
                      </a:r>
                      <a:endParaRPr kumimoji="0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明朝" charset="-128"/>
                        <a:cs typeface="Times New Roman" pitchFamily="18" charset="0"/>
                      </a:endParaRP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320675" algn="l"/>
                        </a:tabLst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Restructure tasks so that error-inducing behavior is no longer performed </a:t>
                      </a:r>
                      <a:endParaRPr kumimoji="0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320675" algn="l"/>
                        </a:tabLst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</a:rPr>
                        <a:t>Automate the process to reduce the role of human involvement</a:t>
                      </a:r>
                      <a:endParaRPr kumimoji="0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320675" algn="l"/>
                        </a:tabLst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</a:rPr>
                        <a:t>Purchase error-proof equipment </a:t>
                      </a:r>
                      <a:endParaRPr kumimoji="0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Help people perform their jobs correctly</a:t>
                      </a:r>
                      <a:endParaRPr kumimoji="0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7200" algn="l"/>
                          <a:tab pos="233363" algn="l"/>
                        </a:tabLst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Create visible displays of acceptable actions</a:t>
                      </a:r>
                      <a:endParaRPr kumimoji="0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明朝" charset="-128"/>
                        <a:cs typeface="Times New Roman" pitchFamily="18" charset="0"/>
                      </a:endParaRP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7200" algn="l"/>
                          <a:tab pos="233363" algn="l"/>
                        </a:tabLst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Conduct pre-action inspections using checklists or other reminders</a:t>
                      </a:r>
                      <a:endParaRPr kumimoji="0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7200" algn="l"/>
                          <a:tab pos="233363" algn="l"/>
                        </a:tabLst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</a:rPr>
                        <a:t>Educate staff and monitor compliance</a:t>
                      </a:r>
                      <a:endParaRPr kumimoji="0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7200" algn="l"/>
                          <a:tab pos="233363" algn="l"/>
                        </a:tabLst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</a:rPr>
                        <a:t>Standardize the process</a:t>
                      </a:r>
                      <a:endParaRPr kumimoji="0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7200" algn="l"/>
                          <a:tab pos="233363" algn="l"/>
                        </a:tabLst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</a:rPr>
                        <a:t>Reduce the number of steps in the process, thus reducing the chance of error</a:t>
                      </a:r>
                      <a:endParaRPr kumimoji="0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7200" algn="l"/>
                          <a:tab pos="233363" algn="l"/>
                        </a:tabLst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</a:rPr>
                        <a:t>Make ergonomic changes (e.g., improve lighting, reduce workplace clutter)</a:t>
                      </a:r>
                      <a:endParaRPr kumimoji="0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7200" algn="l"/>
                          <a:tab pos="233363" algn="l"/>
                        </a:tabLst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</a:rPr>
                        <a:t>Maintain equipment according to manufacturers' recommendations (e.g., regularly monitor compliance with routine maintenance schedules)</a:t>
                      </a:r>
                      <a:endParaRPr kumimoji="0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Help people identify and correct mistakes before the patient is harmed</a:t>
                      </a:r>
                      <a:endParaRPr kumimoji="0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charset="-128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7200" algn="l"/>
                          <a:tab pos="320675" algn="l"/>
                        </a:tabLst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Train people to better recognize and deal with unusual situations</a:t>
                      </a:r>
                      <a:endParaRPr kumimoji="0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明朝" charset="-128"/>
                        <a:cs typeface="Times New Roman" pitchFamily="18" charset="0"/>
                      </a:endParaRP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-457200" algn="l"/>
                          <a:tab pos="320675" algn="l"/>
                        </a:tabLst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Arial" charset="0"/>
                        </a:rPr>
                        <a:t>Create specialized teams of people who are coordinated and prepared to deal with unusual situations</a:t>
                      </a:r>
                      <a:endParaRPr kumimoji="0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amond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Patient Engagement in Safety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772400" cy="3992563"/>
          </a:xfrm>
        </p:spPr>
        <p:txBody>
          <a:bodyPr/>
          <a:lstStyle/>
          <a:p>
            <a:pPr eaLnBrk="1" hangingPunct="1"/>
            <a:r>
              <a:rPr lang="en-US" altLang="ja-JP" sz="2800" i="1" dirty="0">
                <a:ea typeface="MS PGothic" pitchFamily="34" charset="-128"/>
              </a:rPr>
              <a:t>To Err Is Human</a:t>
            </a:r>
            <a:r>
              <a:rPr lang="en-US" altLang="ja-JP" sz="2800" dirty="0">
                <a:ea typeface="MS PGothic" pitchFamily="34" charset="-128"/>
              </a:rPr>
              <a:t> (2000): Patients themselves can provide a major safety check in most hospitals, clinics, and practices.</a:t>
            </a:r>
          </a:p>
          <a:p>
            <a:pPr lvl="1" eaLnBrk="1" hangingPunct="1"/>
            <a:r>
              <a:rPr lang="en-US" sz="2400" dirty="0"/>
              <a:t>Patients should be encouraged to speak up, ask questions, and report concerns about safety.</a:t>
            </a:r>
          </a:p>
          <a:p>
            <a:pPr lvl="1" eaLnBrk="1" hangingPunct="1"/>
            <a:r>
              <a:rPr lang="en-US" sz="2400" dirty="0"/>
              <a:t>Some providers are actively involving patients, family members, and laypersons in safety improvement initiatives.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Team Leader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22437"/>
            <a:ext cx="7772400" cy="3992563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34" charset="-128"/>
              </a:rPr>
              <a:t>Often the process owner</a:t>
            </a:r>
          </a:p>
          <a:p>
            <a:pPr lvl="1" eaLnBrk="1" hangingPunct="1"/>
            <a:r>
              <a:rPr lang="en-US" altLang="ja-JP" sz="2400" dirty="0">
                <a:ea typeface="ＭＳ Ｐゴシック" pitchFamily="34" charset="-128"/>
              </a:rPr>
              <a:t>Organizes the project</a:t>
            </a:r>
          </a:p>
          <a:p>
            <a:pPr lvl="1" eaLnBrk="1" hangingPunct="1"/>
            <a:r>
              <a:rPr lang="en-US" altLang="ja-JP" sz="2400" dirty="0">
                <a:ea typeface="ＭＳ Ｐゴシック" pitchFamily="34" charset="-128"/>
              </a:rPr>
              <a:t>Chairs team discussions</a:t>
            </a:r>
          </a:p>
          <a:p>
            <a:pPr lvl="1" eaLnBrk="1" hangingPunct="1"/>
            <a:r>
              <a:rPr lang="en-US" altLang="ja-JP" sz="2400" dirty="0">
                <a:ea typeface="ＭＳ Ｐゴシック" pitchFamily="34" charset="-128"/>
              </a:rPr>
              <a:t>Keeps the project focused on goals</a:t>
            </a:r>
          </a:p>
          <a:p>
            <a:pPr lvl="1" eaLnBrk="1" hangingPunct="1"/>
            <a:r>
              <a:rPr lang="en-US" altLang="ja-JP" sz="2400" dirty="0">
                <a:ea typeface="ＭＳ Ｐゴシック" pitchFamily="34" charset="-128"/>
              </a:rPr>
              <a:t>Establishes the meeting schedule</a:t>
            </a:r>
          </a:p>
          <a:p>
            <a:pPr lvl="1" eaLnBrk="1" hangingPunct="1"/>
            <a:r>
              <a:rPr lang="en-US" altLang="ja-JP" sz="2400" dirty="0">
                <a:ea typeface="ＭＳ Ｐゴシック" pitchFamily="34" charset="-128"/>
              </a:rPr>
              <a:t>Serves as a liaison between the team and the team sponsor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Patient Safety Improvement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3992563"/>
          </a:xfrm>
        </p:spPr>
        <p:txBody>
          <a:bodyPr/>
          <a:lstStyle/>
          <a:p>
            <a:pPr eaLnBrk="1" hangingPunct="1"/>
            <a:r>
              <a:rPr lang="en-US" sz="2800" dirty="0"/>
              <a:t>Patient safety improvement is a subset of an organization’s overall quality management system.</a:t>
            </a:r>
          </a:p>
          <a:p>
            <a:pPr lvl="1" eaLnBrk="1" hangingPunct="1"/>
            <a:r>
              <a:rPr lang="en-US" sz="2400" dirty="0"/>
              <a:t>Measures of patient safety</a:t>
            </a:r>
          </a:p>
          <a:p>
            <a:pPr lvl="1" eaLnBrk="1" hangingPunct="1"/>
            <a:r>
              <a:rPr lang="en-US" sz="2400" dirty="0"/>
              <a:t>Evaluation of safety data to identify improvement opportunities</a:t>
            </a:r>
          </a:p>
          <a:p>
            <a:pPr lvl="1" eaLnBrk="1" hangingPunct="1"/>
            <a:r>
              <a:rPr lang="en-US" sz="2400" dirty="0"/>
              <a:t>Safety improvement using familiar and specialized improvement models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0"/>
            <a:ext cx="7772400" cy="2514600"/>
          </a:xfrm>
        </p:spPr>
        <p:txBody>
          <a:bodyPr/>
          <a:lstStyle/>
          <a:p>
            <a:pPr algn="ctr" eaLnBrk="1" hangingPunct="1"/>
            <a:r>
              <a:rPr lang="en-US" sz="4000" dirty="0"/>
              <a:t>Introduction to Healthcare</a:t>
            </a:r>
            <a:br>
              <a:rPr lang="en-US" sz="4000" dirty="0"/>
            </a:br>
            <a:r>
              <a:rPr lang="en-US" sz="4000" dirty="0"/>
              <a:t>Quality Management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Organizing for Quality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b="1" dirty="0"/>
              <a:t>Quality Does Not Happen by Accident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MS PGothic" pitchFamily="34" charset="-128"/>
              </a:rPr>
              <a:t>Every healthcare organization must create a framework for accomplishing quality activities.</a:t>
            </a:r>
          </a:p>
          <a:p>
            <a:pPr eaLnBrk="1" hangingPunct="1"/>
            <a:r>
              <a:rPr lang="en-US" altLang="ja-JP" dirty="0">
                <a:ea typeface="MS PGothic" pitchFamily="34" charset="-128"/>
              </a:rPr>
              <a:t>Trustees and senior leaders must champion an environment that supports continuous improvement.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36485" y="304799"/>
            <a:ext cx="8229600" cy="884238"/>
          </a:xfrm>
        </p:spPr>
        <p:txBody>
          <a:bodyPr/>
          <a:lstStyle/>
          <a:p>
            <a:pPr eaLnBrk="1" hangingPunct="1"/>
            <a:r>
              <a:rPr lang="en-US" sz="4000" dirty="0"/>
              <a:t>Board Has Ultimate Responsibility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772400" cy="3992563"/>
          </a:xfrm>
        </p:spPr>
        <p:txBody>
          <a:bodyPr/>
          <a:lstStyle/>
          <a:p>
            <a:pPr eaLnBrk="1" hangingPunct="1"/>
            <a:r>
              <a:rPr lang="en-US" dirty="0"/>
              <a:t>Legal and moral responsibility for the quality of patient care and services lies with the governing board.</a:t>
            </a:r>
          </a:p>
          <a:p>
            <a:pPr eaLnBrk="1" hangingPunct="1"/>
            <a:r>
              <a:rPr lang="en-US" dirty="0"/>
              <a:t>Personal involvement by board members is a key factor in high-performing organizations.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Management System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772400" cy="399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Organizational framework that defines and guides all measurement, assessment, and improvement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Varies according to </a:t>
            </a:r>
            <a:r>
              <a:rPr lang="en-US" altLang="ja-JP" sz="2800" dirty="0"/>
              <a:t>the type and size of the organization, available resources, externally imposed quality requirements, and internal improvement priorities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/>
              <a:t>Often documented in a quality management (QM) plan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4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315200" cy="762000"/>
          </a:xfrm>
        </p:spPr>
        <p:txBody>
          <a:bodyPr/>
          <a:lstStyle/>
          <a:p>
            <a:pPr eaLnBrk="1" hangingPunct="1"/>
            <a:r>
              <a:rPr lang="en-US" sz="4000" b="1" dirty="0"/>
              <a:t>Groups Involved in QM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7063"/>
            <a:ext cx="8229600" cy="1006475"/>
          </a:xfrm>
        </p:spPr>
        <p:txBody>
          <a:bodyPr/>
          <a:lstStyle/>
          <a:p>
            <a:pPr eaLnBrk="1" hangingPunct="1"/>
            <a:r>
              <a:rPr lang="en-US" sz="4000" dirty="0"/>
              <a:t>Common Board Responsibilities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70037"/>
            <a:ext cx="7924800" cy="399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 dirty="0">
                <a:ea typeface="MS PGothic" pitchFamily="34" charset="-128"/>
              </a:rPr>
              <a:t>Create a mission statement that defines the commitment to continuous improvement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>
                <a:ea typeface="MS PGothic" pitchFamily="34" charset="-128"/>
              </a:rPr>
              <a:t>Prioritize organizational quality goals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>
                <a:ea typeface="MS PGothic" pitchFamily="34" charset="-128"/>
              </a:rPr>
              <a:t>Consider QM results in strategic planning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>
                <a:ea typeface="MS PGothic" pitchFamily="34" charset="-128"/>
              </a:rPr>
              <a:t>Learn improvement approaches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>
                <a:ea typeface="MS PGothic" pitchFamily="34" charset="-128"/>
              </a:rPr>
              <a:t>Provide financial support for QM activities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>
                <a:ea typeface="MS PGothic" pitchFamily="34" charset="-128"/>
              </a:rPr>
              <a:t>Promote continuous improvement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>
                <a:ea typeface="MS PGothic" pitchFamily="34" charset="-128"/>
              </a:rPr>
              <a:t>Evaluate progress toward achieving quality goals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>
                <a:ea typeface="MS PGothic" pitchFamily="34" charset="-128"/>
              </a:rPr>
              <a:t>Review effectiveness of the QM program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9239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Common Administration Responsibilities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Define QM infrastructure, assign QM responsibilities, and hold people accountable for fulfilling them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/>
              <a:t>Allocate necessary resources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/>
              <a:t>Encourage participation in QM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/>
              <a:t>Promote education about QM concepts and techniques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/>
              <a:t>Use performance data for strategic planning and new program design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/>
              <a:t>Identify improvement opportunities and help achieve  improvements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/>
              <a:t>Keep board informed of quality and patient safety issues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Common Coordinating Committee  Responsibilities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01000" cy="3763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Meet periodically to oversee and direct QM activities</a:t>
            </a:r>
          </a:p>
          <a:p>
            <a:pPr eaLnBrk="1" hangingPunct="1">
              <a:defRPr/>
            </a:pPr>
            <a:r>
              <a:rPr lang="en-US" sz="2400" dirty="0"/>
              <a:t>Set QM expectations, develop plans, and ensure implementation</a:t>
            </a:r>
          </a:p>
          <a:p>
            <a:pPr eaLnBrk="1" hangingPunct="1">
              <a:defRPr/>
            </a:pPr>
            <a:r>
              <a:rPr lang="en-US" sz="2400" dirty="0"/>
              <a:t>Oversee evaluation of the QM program’s effectiveness</a:t>
            </a:r>
            <a:endParaRPr lang="en-US" altLang="ja-JP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ja-JP" sz="2400" dirty="0">
                <a:ea typeface="ＭＳ Ｐゴシック" pitchFamily="34" charset="-128"/>
              </a:rPr>
              <a:t>Communicate QM activities to the board</a:t>
            </a:r>
          </a:p>
          <a:p>
            <a:pPr eaLnBrk="1" hangingPunct="1">
              <a:defRPr/>
            </a:pPr>
            <a:r>
              <a:rPr lang="en-US" altLang="ja-JP" sz="2400" dirty="0">
                <a:ea typeface="ＭＳ Ｐゴシック" pitchFamily="34" charset="-128"/>
              </a:rPr>
              <a:t>Ensure that QM structure and activities meet accreditation and regulatory requirements</a:t>
            </a:r>
          </a:p>
          <a:p>
            <a:pPr eaLnBrk="1" hangingPunct="1">
              <a:defRPr/>
            </a:pPr>
            <a:endParaRPr lang="en-US" altLang="ja-JP" sz="2400" dirty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ja-JP" sz="2000" dirty="0">
                <a:ea typeface="ＭＳ Ｐゴシック" pitchFamily="34" charset="-128"/>
              </a:rPr>
              <a:t>In a small healthcare organization—such as a clinic—coordinating functions may be done by one person.</a:t>
            </a:r>
            <a:endParaRPr lang="en-US" sz="2000" dirty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68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Hospital Medical Staff Structure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98637"/>
            <a:ext cx="7772400" cy="399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In a hospital, the medical staff is an organized entity with bylaws, rules and regulations, and a structure for conducting clinical QM activities.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Joint Commission standards require hospitals to have a medical staff executive committee.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 other committees are required; however, committees are often used to conduct specific QM functions (e.g., pharmacy and therapeutics committees).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68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Team Members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74837"/>
            <a:ext cx="7772400" cy="3992563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34" charset="-128"/>
              </a:rPr>
              <a:t>Five to ten people with personal and detailed knowledge of some part of the performance problem</a:t>
            </a:r>
          </a:p>
          <a:p>
            <a:pPr eaLnBrk="1" hangingPunct="1"/>
            <a:r>
              <a:rPr lang="en-US" altLang="ja-JP" sz="2800" dirty="0">
                <a:ea typeface="ＭＳ Ｐゴシック" pitchFamily="34" charset="-128"/>
              </a:rPr>
              <a:t>Share responsibility in achieving improvement goals</a:t>
            </a:r>
          </a:p>
          <a:p>
            <a:pPr lvl="1" eaLnBrk="1" hangingPunct="1"/>
            <a:r>
              <a:rPr lang="en-US" altLang="ja-JP" dirty="0">
                <a:ea typeface="ＭＳ Ｐゴシック" pitchFamily="34" charset="-128"/>
              </a:rPr>
              <a:t>Participate in discussions, decision making, and other team tasks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7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Common Medical Staff Responsibilities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3840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Oversee physician-related QM activities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Measure, assess, and improve clinical aspects of care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Evaluate competence of physicians and others who care for patients independently in the organization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>
                <a:ea typeface="ＭＳ Ｐゴシック" pitchFamily="34" charset="-128"/>
              </a:rPr>
              <a:t>Identify improvement opportunities and help achieve  improvements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Report results of QM activities to the medical staff, oversight committees, and the board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/>
              <a:t>If there is no organized medical staff, the medical director or governing board assumes these responsibilities.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Common Department Manager Responsibilities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772400" cy="3992563"/>
          </a:xfrm>
        </p:spPr>
        <p:txBody>
          <a:bodyPr/>
          <a:lstStyle/>
          <a:p>
            <a:r>
              <a:rPr lang="en-US" sz="2400" dirty="0"/>
              <a:t>Provide leadership oversight for departmental QM  activities</a:t>
            </a:r>
          </a:p>
          <a:p>
            <a:r>
              <a:rPr lang="en-US" sz="2400" dirty="0"/>
              <a:t>Measure, assess, and improve clinical and operational performance</a:t>
            </a:r>
          </a:p>
          <a:p>
            <a:r>
              <a:rPr lang="en-US" sz="2400" dirty="0"/>
              <a:t>Ensure competence of people working in the department</a:t>
            </a:r>
          </a:p>
          <a:p>
            <a:r>
              <a:rPr lang="en-US" sz="2400" dirty="0"/>
              <a:t>Identify opportunities to improve performance and help achieve these improvements</a:t>
            </a:r>
          </a:p>
          <a:p>
            <a:r>
              <a:rPr lang="en-US" sz="2400" dirty="0"/>
              <a:t>Report results of departmental QM activities to departmental staff, oversight committees, and the board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155729"/>
            <a:ext cx="7315200" cy="762000"/>
          </a:xfrm>
        </p:spPr>
        <p:txBody>
          <a:bodyPr/>
          <a:lstStyle/>
          <a:p>
            <a:pPr eaLnBrk="1" hangingPunct="1"/>
            <a:r>
              <a:rPr lang="en-US" sz="4000" b="1" dirty="0"/>
              <a:t>Quality Support Services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90600" y="1676400"/>
            <a:ext cx="76962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Common support positions (which vary among organizations):</a:t>
            </a:r>
          </a:p>
        </p:txBody>
      </p:sp>
      <p:sp>
        <p:nvSpPr>
          <p:cNvPr id="19461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990600" y="2819400"/>
            <a:ext cx="3886200" cy="2247900"/>
          </a:xfrm>
        </p:spPr>
        <p:txBody>
          <a:bodyPr/>
          <a:lstStyle/>
          <a:p>
            <a:pPr eaLnBrk="1" hangingPunct="1"/>
            <a:r>
              <a:rPr lang="en-US" sz="2000" dirty="0"/>
              <a:t>Quality director</a:t>
            </a:r>
          </a:p>
          <a:p>
            <a:pPr eaLnBrk="1" hangingPunct="1"/>
            <a:r>
              <a:rPr lang="en-US" sz="2000" dirty="0"/>
              <a:t>Patient safety coordinator</a:t>
            </a:r>
          </a:p>
          <a:p>
            <a:pPr eaLnBrk="1" hangingPunct="1"/>
            <a:r>
              <a:rPr lang="en-US" sz="2000" dirty="0"/>
              <a:t>Physician quality adviser</a:t>
            </a:r>
          </a:p>
          <a:p>
            <a:pPr eaLnBrk="1" hangingPunct="1"/>
            <a:r>
              <a:rPr lang="en-US" sz="2000" dirty="0"/>
              <a:t>Case manager/utilization reviewer</a:t>
            </a:r>
          </a:p>
        </p:txBody>
      </p:sp>
      <p:sp>
        <p:nvSpPr>
          <p:cNvPr id="19462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5029200" y="2819400"/>
            <a:ext cx="3886200" cy="2247900"/>
          </a:xfrm>
        </p:spPr>
        <p:txBody>
          <a:bodyPr/>
          <a:lstStyle/>
          <a:p>
            <a:pPr eaLnBrk="1" hangingPunct="1"/>
            <a:r>
              <a:rPr lang="en-US" sz="2000"/>
              <a:t>Patient advocate</a:t>
            </a:r>
          </a:p>
          <a:p>
            <a:pPr eaLnBrk="1" hangingPunct="1"/>
            <a:r>
              <a:rPr lang="en-US" sz="2000"/>
              <a:t>Risk manager </a:t>
            </a:r>
          </a:p>
          <a:p>
            <a:pPr eaLnBrk="1" hangingPunct="1"/>
            <a:r>
              <a:rPr lang="en-US" sz="2000"/>
              <a:t>Infection control coordinator</a:t>
            </a:r>
          </a:p>
          <a:p>
            <a:pPr eaLnBrk="1" hangingPunct="1"/>
            <a:r>
              <a:rPr lang="en-US" sz="2000"/>
              <a:t>Compliance officer</a:t>
            </a:r>
          </a:p>
          <a:p>
            <a:pPr eaLnBrk="1" hangingPunct="1"/>
            <a:r>
              <a:rPr lang="en-US" sz="2000"/>
              <a:t>Data analysts</a:t>
            </a: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838200" y="50292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The quality support workforce is growing in response to the increasing scope and volume of QM activities.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/>
            <a:r>
              <a:rPr lang="en-US" dirty="0"/>
              <a:t>QM Plan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8077200" cy="3992563"/>
          </a:xfrm>
        </p:spPr>
        <p:txBody>
          <a:bodyPr/>
          <a:lstStyle/>
          <a:p>
            <a:pPr eaLnBrk="1" hangingPunct="1"/>
            <a:r>
              <a:rPr lang="en-US" dirty="0"/>
              <a:t>Document describing the organization’s structure and process for measuring, assessing, and improving performance</a:t>
            </a:r>
          </a:p>
          <a:p>
            <a:pPr lvl="1" eaLnBrk="1" hangingPunct="1"/>
            <a:r>
              <a:rPr lang="en-US" sz="2400" dirty="0"/>
              <a:t>Required by some accreditation standards and regulatory mandates</a:t>
            </a:r>
          </a:p>
          <a:p>
            <a:pPr lvl="1" eaLnBrk="1" hangingPunct="1"/>
            <a:r>
              <a:rPr lang="en-US" sz="2400" dirty="0"/>
              <a:t>May have one organization-wide plan</a:t>
            </a:r>
          </a:p>
          <a:p>
            <a:pPr lvl="1" eaLnBrk="1" hangingPunct="1"/>
            <a:r>
              <a:rPr lang="en-US" sz="2400" dirty="0"/>
              <a:t>May have an organization-wide plan </a:t>
            </a:r>
            <a:r>
              <a:rPr lang="en-US" sz="2400" i="1" dirty="0"/>
              <a:t>and</a:t>
            </a:r>
            <a:r>
              <a:rPr lang="en-US" sz="2400" dirty="0"/>
              <a:t> plans in each department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4238"/>
          </a:xfrm>
        </p:spPr>
        <p:txBody>
          <a:bodyPr/>
          <a:lstStyle/>
          <a:p>
            <a:pPr eaLnBrk="1" hangingPunct="1"/>
            <a:r>
              <a:rPr lang="en-US" dirty="0"/>
              <a:t>QM Plan: Quality Statement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772400" cy="3992563"/>
          </a:xfrm>
        </p:spPr>
        <p:txBody>
          <a:bodyPr/>
          <a:lstStyle/>
          <a:p>
            <a:pPr eaLnBrk="1" hangingPunct="1"/>
            <a:r>
              <a:rPr lang="en-US" dirty="0"/>
              <a:t>Describes the goal to which all quality management activities are directed </a:t>
            </a:r>
          </a:p>
          <a:p>
            <a:pPr marL="509588" lvl="1" indent="0" eaLnBrk="1" hangingPunct="1">
              <a:buFont typeface="Wingdings" pitchFamily="2" charset="2"/>
              <a:buNone/>
            </a:pPr>
            <a:endParaRPr lang="en-US" altLang="ja-JP" dirty="0">
              <a:ea typeface="MS PGothic" pitchFamily="34" charset="-128"/>
            </a:endParaRPr>
          </a:p>
          <a:p>
            <a:pPr marL="509588" lvl="1" indent="0" eaLnBrk="1" hangingPunct="1">
              <a:buFont typeface="Wingdings" pitchFamily="2" charset="2"/>
              <a:buNone/>
            </a:pPr>
            <a:r>
              <a:rPr lang="en-US" altLang="ja-JP" dirty="0">
                <a:ea typeface="MS PGothic" pitchFamily="34" charset="-128"/>
              </a:rPr>
              <a:t>Example:</a:t>
            </a:r>
            <a:r>
              <a:rPr lang="en-US" altLang="ja-JP" i="1" dirty="0">
                <a:ea typeface="MS PGothic" pitchFamily="34" charset="-128"/>
              </a:rPr>
              <a:t> The major objective is to obtain patient outcomes of the highest quality and to provide services that meet or exceed the expectations of our customers.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429419"/>
            <a:ext cx="7315200" cy="762000"/>
          </a:xfrm>
        </p:spPr>
        <p:txBody>
          <a:bodyPr/>
          <a:lstStyle/>
          <a:p>
            <a:pPr eaLnBrk="1" hangingPunct="1"/>
            <a:r>
              <a:rPr lang="en-US" b="1" dirty="0"/>
              <a:t>QM Plan: Infrastructure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00200"/>
            <a:ext cx="7696200" cy="1600200"/>
          </a:xfrm>
        </p:spPr>
        <p:txBody>
          <a:bodyPr/>
          <a:lstStyle/>
          <a:p>
            <a:pPr eaLnBrk="1" hangingPunct="1"/>
            <a:r>
              <a:rPr lang="en-US" sz="2800" dirty="0"/>
              <a:t>Describes major stakeholders and committee structure</a:t>
            </a:r>
          </a:p>
          <a:p>
            <a:pPr eaLnBrk="1" hangingPunct="1"/>
            <a:r>
              <a:rPr lang="en-US" sz="2800" dirty="0"/>
              <a:t>May include illustrations of QM structure or information flow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279650" y="4017963"/>
          <a:ext cx="4578350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Visio" r:id="rId3" imgW="6464160" imgH="2503800" progId="Visio.Drawing.11">
                  <p:embed/>
                </p:oleObj>
              </mc:Choice>
              <mc:Fallback>
                <p:oleObj name="Visio" r:id="rId3" imgW="6464160" imgH="2503800" progId="Visio.Drawing.11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017963"/>
                        <a:ext cx="4578350" cy="177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743200" y="3505200"/>
            <a:ext cx="360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1" dirty="0">
                <a:latin typeface="Arial" pitchFamily="34" charset="0"/>
              </a:rPr>
              <a:t>Flow of Performance Information in a Hospital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QM Plan: Measurement, Assessment, and Improvement Activities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772400" cy="3992563"/>
          </a:xfrm>
        </p:spPr>
        <p:txBody>
          <a:bodyPr/>
          <a:lstStyle/>
          <a:p>
            <a:pPr eaLnBrk="1" hangingPunct="1"/>
            <a:r>
              <a:rPr lang="en-US" sz="2800" dirty="0"/>
              <a:t>May include general statements about QM requirements </a:t>
            </a:r>
          </a:p>
          <a:p>
            <a:pPr lvl="1" eaLnBrk="1" hangingPunct="1"/>
            <a:r>
              <a:rPr lang="en-US" sz="2400" dirty="0"/>
              <a:t>Some plans detail the system-level, department-specific, and physician measures of performance.</a:t>
            </a:r>
          </a:p>
          <a:p>
            <a:r>
              <a:rPr lang="en-US" sz="2800" dirty="0"/>
              <a:t>May include improvement model(s) to be used</a:t>
            </a:r>
          </a:p>
          <a:p>
            <a:pPr eaLnBrk="1" hangingPunct="1"/>
            <a:r>
              <a:rPr lang="en-US" sz="2800" dirty="0"/>
              <a:t>May include improvement priorities and goals for the upcoming year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dirty="0"/>
              <a:t>QM Plan: Effectiveness Evaluation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924800" cy="4144963"/>
          </a:xfrm>
        </p:spPr>
        <p:txBody>
          <a:bodyPr/>
          <a:lstStyle/>
          <a:p>
            <a:r>
              <a:rPr lang="en-US" altLang="ja-JP" sz="2800" dirty="0">
                <a:ea typeface="MS PGothic" pitchFamily="34" charset="-128"/>
              </a:rPr>
              <a:t>Coordinating committee periodically evaluates:</a:t>
            </a:r>
          </a:p>
          <a:p>
            <a:pPr lvl="1"/>
            <a:r>
              <a:rPr lang="en-US" altLang="ja-JP" sz="2400" dirty="0"/>
              <a:t>Is the quality infrastructure effective at accomplishing goals?</a:t>
            </a:r>
          </a:p>
          <a:p>
            <a:pPr lvl="1" eaLnBrk="1" hangingPunct="1"/>
            <a:r>
              <a:rPr lang="en-US" altLang="ja-JP" sz="2400" dirty="0"/>
              <a:t>Are quality goals being met?</a:t>
            </a:r>
          </a:p>
          <a:p>
            <a:pPr lvl="1" eaLnBrk="1" hangingPunct="1"/>
            <a:r>
              <a:rPr lang="en-US" altLang="ja-JP" sz="2400" dirty="0"/>
              <a:t>Are QM program changes needed to better meet quality goals?</a:t>
            </a:r>
          </a:p>
          <a:p>
            <a:pPr lvl="1" eaLnBrk="1" hangingPunct="1"/>
            <a:r>
              <a:rPr lang="en-US" altLang="ja-JP" sz="2400" dirty="0"/>
              <a:t>Should new quality goals be set for the upcoming year?</a:t>
            </a:r>
          </a:p>
          <a:p>
            <a:pPr lvl="1" eaLnBrk="1" hangingPunct="1"/>
            <a:endParaRPr lang="en-US" altLang="ja-JP" sz="2400" dirty="0">
              <a:ea typeface="MS PGothic" pitchFamily="34" charset="-128"/>
            </a:endParaRPr>
          </a:p>
          <a:p>
            <a:pPr marL="234950" indent="0">
              <a:buFont typeface="Wingdings" pitchFamily="2" charset="2"/>
              <a:buNone/>
            </a:pPr>
            <a:r>
              <a:rPr lang="en-US" altLang="ja-JP" sz="2000" dirty="0">
                <a:ea typeface="MS PGothic" pitchFamily="34" charset="-128"/>
              </a:rPr>
              <a:t>In the absence of a coordinating committee, this evaluation should be done by the board of trustees.</a:t>
            </a:r>
          </a:p>
          <a:p>
            <a:pPr marL="971550" lvl="2" indent="0" eaLnBrk="1" hangingPunct="1">
              <a:buFont typeface="Wingdings" pitchFamily="2" charset="2"/>
              <a:buNone/>
            </a:pPr>
            <a:endParaRPr lang="en-US" altLang="ja-JP" sz="2000" b="1" dirty="0">
              <a:ea typeface="MS PGothic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315200" cy="838200"/>
          </a:xfrm>
        </p:spPr>
        <p:txBody>
          <a:bodyPr/>
          <a:lstStyle/>
          <a:p>
            <a:pPr eaLnBrk="1" hangingPunct="1"/>
            <a:r>
              <a:rPr lang="en-US" sz="3200" dirty="0"/>
              <a:t>The “Jaws of Culture” Often Disrupt  Change Initiatives (including QM)</a:t>
            </a:r>
          </a:p>
        </p:txBody>
      </p:sp>
      <p:pic>
        <p:nvPicPr>
          <p:cNvPr id="321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4008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/>
              <a:t>Hospitable Environment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828800"/>
            <a:ext cx="7924800" cy="40386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800" dirty="0"/>
              <a:t>In a culture committed to quality…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000" dirty="0"/>
              <a:t>senior leaders and managers lead by example and encourage an environment of open, candid dialogue and continuous improvement;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000" dirty="0"/>
              <a:t>people who do the work are actively involved, and management seeks their views and listens to what they have to say;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000" dirty="0"/>
              <a:t>everyone is clear on the expected level of performance and receives feedback on progress;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000" dirty="0"/>
              <a:t>people are acknowledged and recognized for their efforts in furthering quality goals; and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000" dirty="0"/>
              <a:t>people trust and have confidence in leadership’s determination to continuously improve organizational performance.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Other Team Positions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98637"/>
            <a:ext cx="7848600" cy="3992563"/>
          </a:xfrm>
        </p:spPr>
        <p:txBody>
          <a:bodyPr/>
          <a:lstStyle/>
          <a:p>
            <a:pPr eaLnBrk="1" hangingPunct="1"/>
            <a:r>
              <a:rPr lang="en-US" dirty="0"/>
              <a:t>Some improvement teams include</a:t>
            </a:r>
          </a:p>
          <a:p>
            <a:pPr lvl="1" eaLnBrk="1" hangingPunct="1"/>
            <a:r>
              <a:rPr lang="en-US" sz="2400" dirty="0"/>
              <a:t>Facilitator (helps </a:t>
            </a:r>
            <a:r>
              <a:rPr lang="en-US" altLang="ja-JP" sz="2400" dirty="0">
                <a:ea typeface="ＭＳ Ｐゴシック" pitchFamily="34" charset="-128"/>
              </a:rPr>
              <a:t>manage discussions about the process during team meetings)</a:t>
            </a:r>
          </a:p>
          <a:p>
            <a:pPr lvl="1" eaLnBrk="1" hangingPunct="1"/>
            <a:r>
              <a:rPr lang="en-US" altLang="ja-JP" sz="2400" dirty="0">
                <a:ea typeface="ＭＳ Ｐゴシック" pitchFamily="34" charset="-128"/>
              </a:rPr>
              <a:t>Recorder (captures ideas, decisions, action items, and assignments in writing) </a:t>
            </a:r>
          </a:p>
          <a:p>
            <a:pPr lvl="1" eaLnBrk="1" hangingPunct="1"/>
            <a:r>
              <a:rPr lang="en-US" altLang="ja-JP" sz="2400" dirty="0">
                <a:ea typeface="ＭＳ Ｐゴシック" pitchFamily="34" charset="-128"/>
              </a:rPr>
              <a:t>Timekeeper (keeps track of time during project meetings)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sz="3600" dirty="0"/>
              <a:t>Joint Commission Leadership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848600" cy="3992563"/>
          </a:xfrm>
        </p:spPr>
        <p:txBody>
          <a:bodyPr/>
          <a:lstStyle/>
          <a:p>
            <a:r>
              <a:rPr lang="en-US" dirty="0"/>
              <a:t>Leaders must:</a:t>
            </a:r>
          </a:p>
          <a:p>
            <a:pPr lvl="1"/>
            <a:r>
              <a:rPr lang="en-US" dirty="0"/>
              <a:t>Regularly evaluate the organization’s culture of safety and quality</a:t>
            </a:r>
          </a:p>
          <a:p>
            <a:pPr lvl="1"/>
            <a:r>
              <a:rPr lang="en-US" dirty="0"/>
              <a:t>Define and encourage acceptable work behaviors that support a culture of safety and quality</a:t>
            </a:r>
          </a:p>
          <a:p>
            <a:pPr lvl="1"/>
            <a:r>
              <a:rPr lang="en-US" dirty="0"/>
              <a:t>Identify and manage behaviors that undermine a culture of safety and quality</a:t>
            </a:r>
            <a:endParaRPr lang="en-US" sz="5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6426442-5F5F-4BC2-B216-96790B3BDEBA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95309" y="381000"/>
            <a:ext cx="8458200" cy="762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200" dirty="0"/>
              <a:t>Leaders’ Contribution to a Supportive Culture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772400" cy="3505200"/>
          </a:xfrm>
          <a:effectLst>
            <a:outerShdw dist="35921" dir="2700000" algn="ctr" rotWithShape="0">
              <a:schemeClr val="bg1"/>
            </a:outerShdw>
          </a:effectLst>
        </p:spPr>
        <p:txBody>
          <a:bodyPr lIns="92075" tIns="46038" rIns="92075" bIns="46038"/>
          <a:lstStyle/>
          <a:p>
            <a:pPr marL="461963" indent="-461963" eaLnBrk="1" hangingPunct="1">
              <a:defRPr/>
            </a:pPr>
            <a:r>
              <a:rPr lang="en-US" sz="2800" dirty="0"/>
              <a:t>Demonstrate a leadership style that has an appropriate balance between caring and controlling </a:t>
            </a:r>
          </a:p>
          <a:p>
            <a:pPr marL="461963" indent="-461963" eaLnBrk="1" hangingPunct="1">
              <a:defRPr/>
            </a:pPr>
            <a:r>
              <a:rPr lang="en-US" sz="2800" dirty="0"/>
              <a:t>Be visibly interested in performance excellence </a:t>
            </a:r>
          </a:p>
          <a:p>
            <a:pPr marL="461963" indent="-461963" eaLnBrk="1" hangingPunct="1">
              <a:defRPr/>
            </a:pPr>
            <a:r>
              <a:rPr lang="en-US" sz="2800" dirty="0"/>
              <a:t>Encourage employees to have a questioning attitude regarding performance issues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 bldLvl="2" autoUpdateAnimBg="0" advAuto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/>
            <a:r>
              <a:rPr lang="en-US" sz="3200" dirty="0"/>
              <a:t>Leaders’ Contribution (cont.)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772400" cy="3992563"/>
          </a:xfrm>
        </p:spPr>
        <p:txBody>
          <a:bodyPr/>
          <a:lstStyle/>
          <a:p>
            <a:pPr eaLnBrk="1" hangingPunct="1"/>
            <a:r>
              <a:rPr lang="en-US" sz="2800" dirty="0"/>
              <a:t>Monitor performance trends to determine whether objectives are being achieved</a:t>
            </a:r>
          </a:p>
          <a:p>
            <a:pPr eaLnBrk="1" hangingPunct="1"/>
            <a:r>
              <a:rPr lang="en-US" sz="2800" dirty="0"/>
              <a:t>Take a genuine interest in performance improvements and recognize those who make them </a:t>
            </a:r>
          </a:p>
          <a:p>
            <a:pPr eaLnBrk="1" hangingPunct="1"/>
            <a:r>
              <a:rPr lang="en-US" sz="2800" dirty="0"/>
              <a:t>Take personal responsibility for directly improving aspects of performance in their area of responsibility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Turning Around the Culture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772400" cy="3992563"/>
          </a:xfrm>
        </p:spPr>
        <p:txBody>
          <a:bodyPr/>
          <a:lstStyle/>
          <a:p>
            <a:pPr marL="609600" indent="-609600" eaLnBrk="1" hangingPunct="1"/>
            <a:r>
              <a:rPr lang="en-US" sz="2800" dirty="0"/>
              <a:t>Understand the severity and spread of the cultural issues affecting quality and safety.</a:t>
            </a:r>
          </a:p>
          <a:p>
            <a:pPr marL="1042988" lvl="1" indent="-415925" eaLnBrk="1" hangingPunct="1"/>
            <a:r>
              <a:rPr lang="en-US" sz="2400" dirty="0"/>
              <a:t>Conduct baseline and follow-up surveys.</a:t>
            </a:r>
          </a:p>
          <a:p>
            <a:pPr marL="1042988" lvl="1" indent="-415925" eaLnBrk="1" hangingPunct="1"/>
            <a:r>
              <a:rPr lang="en-US" sz="2400" dirty="0"/>
              <a:t>Expect culture changes to take time (three to five years).</a:t>
            </a:r>
          </a:p>
          <a:p>
            <a:pPr marL="609600" indent="-609600" eaLnBrk="1" hangingPunct="1"/>
            <a:r>
              <a:rPr lang="en-US" sz="2800" dirty="0"/>
              <a:t>Determine critical work–culture components that will adversely affect future performance.</a:t>
            </a:r>
          </a:p>
          <a:p>
            <a:pPr marL="1042988" lvl="1" indent="-415925" eaLnBrk="1" hangingPunct="1"/>
            <a:r>
              <a:rPr lang="en-US" sz="2400" dirty="0"/>
              <a:t>Concentrate change efforts on these components.</a:t>
            </a:r>
            <a:endParaRPr lang="en-US" sz="2400" b="1" dirty="0"/>
          </a:p>
          <a:p>
            <a:pPr marL="609600" indent="-609600" eaLnBrk="1" hangingPunct="1"/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/>
              <a:t>Quality Does Not Happen by Accident</a:t>
            </a:r>
          </a:p>
        </p:txBody>
      </p:sp>
      <p:sp>
        <p:nvSpPr>
          <p:cNvPr id="3086" name="Rectangle 49"/>
          <p:cNvSpPr>
            <a:spLocks noChangeArrowheads="1"/>
          </p:cNvSpPr>
          <p:nvPr/>
        </p:nvSpPr>
        <p:spPr bwMode="auto">
          <a:xfrm>
            <a:off x="3962400" y="2286000"/>
            <a:ext cx="4953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Effective framework for accomplishing QM activities</a:t>
            </a:r>
          </a:p>
          <a:p>
            <a:pPr marL="609600" indent="-609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Culture supportive of continuous improvement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96572" y="1676400"/>
          <a:ext cx="3013428" cy="38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Visio" r:id="rId3" imgW="1985108" imgH="2525238" progId="Visio.Drawing.11">
                  <p:embed/>
                </p:oleObj>
              </mc:Choice>
              <mc:Fallback>
                <p:oleObj name="Visio" r:id="rId3" imgW="1985108" imgH="2525238" progId="Visio.Drawing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572" y="1676400"/>
                        <a:ext cx="3013428" cy="3828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Team Meetings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772400" cy="3992563"/>
          </a:xfrm>
        </p:spPr>
        <p:txBody>
          <a:bodyPr/>
          <a:lstStyle/>
          <a:p>
            <a:pPr eaLnBrk="1" hangingPunct="1"/>
            <a:r>
              <a:rPr lang="en-US" dirty="0"/>
              <a:t>First meeting</a:t>
            </a:r>
          </a:p>
          <a:p>
            <a:pPr lvl="1" eaLnBrk="1" hangingPunct="1"/>
            <a:r>
              <a:rPr lang="en-US" sz="2400" dirty="0"/>
              <a:t>Review goals and project charter</a:t>
            </a:r>
          </a:p>
          <a:p>
            <a:pPr lvl="1" eaLnBrk="1" hangingPunct="1"/>
            <a:r>
              <a:rPr lang="en-US" sz="2400" dirty="0"/>
              <a:t>Establish ground rules</a:t>
            </a:r>
          </a:p>
          <a:p>
            <a:pPr lvl="1" eaLnBrk="1" hangingPunct="1"/>
            <a:r>
              <a:rPr lang="en-US" sz="2400" dirty="0"/>
              <a:t>Define time schedule for project completion</a:t>
            </a:r>
          </a:p>
          <a:p>
            <a:pPr eaLnBrk="1" hangingPunct="1"/>
            <a:r>
              <a:rPr lang="en-US" dirty="0"/>
              <a:t>Subsequent meetings</a:t>
            </a:r>
          </a:p>
          <a:p>
            <a:pPr lvl="1" eaLnBrk="1" hangingPunct="1"/>
            <a:r>
              <a:rPr lang="en-US" sz="2400" dirty="0"/>
              <a:t>Advance through the improvement model to achieve project goals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/>
              <a:t>Stages of Team Development</a:t>
            </a:r>
            <a:br>
              <a:rPr lang="en-US" sz="3200" b="1"/>
            </a:br>
            <a:r>
              <a:rPr lang="en-US" sz="3200" b="1"/>
              <a:t>Stage 1: Forming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u="sng" dirty="0"/>
              <a:t>Characteristics of forming</a:t>
            </a:r>
            <a:r>
              <a:rPr lang="en-US" sz="2000" dirty="0"/>
              <a:t>:</a:t>
            </a:r>
          </a:p>
          <a:p>
            <a:pPr marL="282575" lvl="1" indent="-282575"/>
            <a:r>
              <a:rPr lang="en-US" altLang="ja-JP" sz="2000" dirty="0">
                <a:ea typeface="ＭＳ Ｐゴシック" pitchFamily="34" charset="-128"/>
              </a:rPr>
              <a:t>Interactions are polite and superficial; open conflict is rare.</a:t>
            </a:r>
          </a:p>
          <a:p>
            <a:pPr marL="282575" lvl="1" indent="-282575"/>
            <a:r>
              <a:rPr lang="en-US" altLang="ja-JP" sz="2000" dirty="0">
                <a:ea typeface="ＭＳ Ｐゴシック" pitchFamily="34" charset="-128"/>
              </a:rPr>
              <a:t>Group thinking (conformity of opinion) tends to dominate.</a:t>
            </a:r>
          </a:p>
          <a:p>
            <a:pPr marL="282575" lvl="1" indent="-282575"/>
            <a:r>
              <a:rPr lang="en-US" altLang="ja-JP" sz="2000" dirty="0">
                <a:ea typeface="ＭＳ Ｐゴシック" pitchFamily="34" charset="-128"/>
              </a:rPr>
              <a:t>Members rely on the leader for direction.</a:t>
            </a:r>
          </a:p>
          <a:p>
            <a:pPr marL="282575" lvl="1" indent="-282575"/>
            <a:r>
              <a:rPr lang="en-US" altLang="ja-JP" sz="2000" dirty="0">
                <a:ea typeface="ＭＳ Ｐゴシック" pitchFamily="34" charset="-128"/>
              </a:rPr>
              <a:t>Project goals are not clear.</a:t>
            </a:r>
            <a:endParaRPr lang="en-US" sz="2000" dirty="0"/>
          </a:p>
        </p:txBody>
      </p:sp>
      <p:sp>
        <p:nvSpPr>
          <p:cNvPr id="1126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2133600"/>
            <a:ext cx="4267200" cy="39925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u="sng" dirty="0"/>
              <a:t>Role of team leader: </a:t>
            </a:r>
          </a:p>
          <a:p>
            <a:pPr marL="282575" lvl="1" indent="-282575" eaLnBrk="1" hangingPunct="1"/>
            <a:r>
              <a:rPr lang="en-US" altLang="ja-JP" sz="2000" dirty="0">
                <a:ea typeface="ＭＳ Ｐゴシック" pitchFamily="34" charset="-128"/>
              </a:rPr>
              <a:t>Introduce members to project goals and the timeline for completion.</a:t>
            </a:r>
          </a:p>
          <a:p>
            <a:pPr marL="282575" lvl="1" indent="-282575" eaLnBrk="1" hangingPunct="1"/>
            <a:r>
              <a:rPr lang="en-US" altLang="ja-JP" sz="2000" dirty="0">
                <a:ea typeface="ＭＳ Ｐゴシック" pitchFamily="34" charset="-128"/>
              </a:rPr>
              <a:t>Help members become acquainted.</a:t>
            </a:r>
          </a:p>
          <a:p>
            <a:pPr marL="282575" lvl="1" indent="-282575" eaLnBrk="1" hangingPunct="1"/>
            <a:r>
              <a:rPr lang="en-US" altLang="ja-JP" sz="2000" dirty="0">
                <a:ea typeface="ＭＳ Ｐゴシック" pitchFamily="34" charset="-128"/>
              </a:rPr>
              <a:t>Allow time for members to get comfortable with one another while still moving the project along.</a:t>
            </a:r>
          </a:p>
          <a:p>
            <a:pPr marL="282575" lvl="1" indent="-282575" eaLnBrk="1" hangingPunct="1"/>
            <a:r>
              <a:rPr lang="en-US" altLang="ja-JP" sz="2000" dirty="0">
                <a:ea typeface="ＭＳ Ｐゴシック" pitchFamily="34" charset="-128"/>
              </a:rPr>
              <a:t>Establish ground rules.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STRANSCOM Theme">
      <a:dk1>
        <a:sysClr val="windowText" lastClr="000000"/>
      </a:dk1>
      <a:lt1>
        <a:sysClr val="window" lastClr="FFFFFF"/>
      </a:lt1>
      <a:dk2>
        <a:srgbClr val="002060"/>
      </a:dk2>
      <a:lt2>
        <a:srgbClr val="B4B66E"/>
      </a:lt2>
      <a:accent1>
        <a:srgbClr val="910909"/>
      </a:accent1>
      <a:accent2>
        <a:srgbClr val="E48012"/>
      </a:accent2>
      <a:accent3>
        <a:srgbClr val="336633"/>
      </a:accent3>
      <a:accent4>
        <a:srgbClr val="006699"/>
      </a:accent4>
      <a:accent5>
        <a:srgbClr val="845284"/>
      </a:accent5>
      <a:accent6>
        <a:srgbClr val="660066"/>
      </a:accent6>
      <a:hlink>
        <a:srgbClr val="6565FF"/>
      </a:hlink>
      <a:folHlink>
        <a:srgbClr val="CBCB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dlc_ExpireDate xmlns="6530d050-c947-4645-9b53-18c89f60bae0">2026-03-21T13:55:32+00:00</_dlc_ExpireDate>
    <_dlc_ExpireDateSaved xmlns="6530d050-c947-4645-9b53-18c89f60bae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96E94D556224BABEEFA34388039FF" ma:contentTypeVersion="8" ma:contentTypeDescription="Create a new document." ma:contentTypeScope="" ma:versionID="8fe2ae3483afdce66a8985d2d76b814c">
  <xsd:schema xmlns:xsd="http://www.w3.org/2001/XMLSchema" xmlns:xs="http://www.w3.org/2001/XMLSchema" xmlns:p="http://schemas.microsoft.com/office/2006/metadata/properties" xmlns:ns2="6530d050-c947-4645-9b53-18c89f60bae0" targetNamespace="http://schemas.microsoft.com/office/2006/metadata/properties" ma:root="true" ma:fieldsID="476df74f2b6e99542a8cf96b35f24883" ns2:_="">
    <xsd:import namespace="6530d050-c947-4645-9b53-18c89f60bae0"/>
    <xsd:element name="properties">
      <xsd:complexType>
        <xsd:sequence>
          <xsd:element name="documentManagement">
            <xsd:complexType>
              <xsd:all>
                <xsd:element ref="ns2:_dlc_Exempt" minOccurs="0"/>
                <xsd:element ref="ns2:_dlc_ExpireDateSaved" minOccurs="0"/>
                <xsd:element ref="ns2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0d050-c947-4645-9b53-18c89f60bae0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>
      <p:Name>Expiration</p:Name>
      <p:Description>Automatic scheduling of content for processing, and expiry of content that has reached its due date.</p:Description>
      <p:CustomData>
        <data>
          <formula id="Microsoft.Office.RecordsManagement.PolicyFeatures.Expiration.Formula.BuiltIn">
            <number>15</number>
            <property>Created</property>
            <period>years</period>
          </formula>
          <action type="action" id="Microsoft.Office.RecordsManagement.PolicyFeatures.Expiration.Action.MoveToRecycleBin"/>
        </data>
      </p:CustomData>
    </p:PolicyItem>
  </p:PolicyItems>
</p:Policy>
</file>

<file path=customXml/itemProps1.xml><?xml version="1.0" encoding="utf-8"?>
<ds:datastoreItem xmlns:ds="http://schemas.openxmlformats.org/officeDocument/2006/customXml" ds:itemID="{E64B2795-A5D2-4FD8-B381-DDB75855F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A899F8-CCAC-4761-A03E-B990AEC71C7E}">
  <ds:schemaRefs>
    <ds:schemaRef ds:uri="http://schemas.openxmlformats.org/package/2006/metadata/core-properties"/>
    <ds:schemaRef ds:uri="http://purl.org/dc/dcmitype/"/>
    <ds:schemaRef ds:uri="6530d050-c947-4645-9b53-18c89f60bae0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1186C3F-DADF-4F6F-9D9D-6730DC849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30d050-c947-4645-9b53-18c89f60ba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A053CCA-1B3A-4E62-8957-49DA9EE04CD6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42338</TotalTime>
  <Words>3431</Words>
  <Application>Microsoft Office PowerPoint</Application>
  <PresentationFormat>On-screen Show (4:3)</PresentationFormat>
  <Paragraphs>517</Paragraphs>
  <Slides>74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5" baseType="lpstr">
      <vt:lpstr>Symbol</vt:lpstr>
      <vt:lpstr>Arial</vt:lpstr>
      <vt:lpstr>Script</vt:lpstr>
      <vt:lpstr>Tahoma</vt:lpstr>
      <vt:lpstr>Times New Roman</vt:lpstr>
      <vt:lpstr>Arial Narrow</vt:lpstr>
      <vt:lpstr>Calibri</vt:lpstr>
      <vt:lpstr>Wingdings</vt:lpstr>
      <vt:lpstr>Comic Sans MS</vt:lpstr>
      <vt:lpstr>Office Theme</vt:lpstr>
      <vt:lpstr>Visio</vt:lpstr>
      <vt:lpstr>PowerPoint Presentation</vt:lpstr>
      <vt:lpstr>Introduction to Healthcare Quality Management  Improvement Project Teams</vt:lpstr>
      <vt:lpstr>Improvement Project Team</vt:lpstr>
      <vt:lpstr>Team Sponsor</vt:lpstr>
      <vt:lpstr>Team Leader</vt:lpstr>
      <vt:lpstr>Team Members</vt:lpstr>
      <vt:lpstr>Other Team Positions</vt:lpstr>
      <vt:lpstr>Team Meetings</vt:lpstr>
      <vt:lpstr>Stages of Team Development Stage 1: Forming</vt:lpstr>
      <vt:lpstr>Stage 2: Storming</vt:lpstr>
      <vt:lpstr>Stage 3: Norming</vt:lpstr>
      <vt:lpstr>Stage 4: Performing</vt:lpstr>
      <vt:lpstr>Improvement Teams</vt:lpstr>
      <vt:lpstr>Introduction to Healthcare Quality Management  Continuous Improvement</vt:lpstr>
      <vt:lpstr>Continuous Improvement</vt:lpstr>
      <vt:lpstr>The Improvement Step</vt:lpstr>
      <vt:lpstr>Common Steps of Performance Improvement</vt:lpstr>
      <vt:lpstr>Improvement Models</vt:lpstr>
      <vt:lpstr>Improvement Models</vt:lpstr>
      <vt:lpstr>Improvement Models</vt:lpstr>
      <vt:lpstr>Improvement Models: Lean</vt:lpstr>
      <vt:lpstr>Types of Waste (Muda)</vt:lpstr>
      <vt:lpstr>Lean Project Steps</vt:lpstr>
      <vt:lpstr>Lean Improvement Techniques</vt:lpstr>
      <vt:lpstr>Improvement Models: Six Sigma</vt:lpstr>
      <vt:lpstr>Six Sigma Project Steps</vt:lpstr>
      <vt:lpstr>Improvement Models:  Lean Six Sigma</vt:lpstr>
      <vt:lpstr>Performance Improvement Models</vt:lpstr>
      <vt:lpstr>Continuous Improvement</vt:lpstr>
      <vt:lpstr>Introduction to Healthcare Quality Management  Improving Patient Safety</vt:lpstr>
      <vt:lpstr>Patient Safety Improvement</vt:lpstr>
      <vt:lpstr>System Improvements Are Needed</vt:lpstr>
      <vt:lpstr>Patient Safety: A Component of Quality Management</vt:lpstr>
      <vt:lpstr>Measures of Patient Safety</vt:lpstr>
      <vt:lpstr>Common Data Source</vt:lpstr>
      <vt:lpstr>Data from Incident Reports</vt:lpstr>
      <vt:lpstr>State and National Incident Databases</vt:lpstr>
      <vt:lpstr>Improving Patient Safety</vt:lpstr>
      <vt:lpstr>Improving Patient Safety</vt:lpstr>
      <vt:lpstr>Failure Mode and Effects Analysis</vt:lpstr>
      <vt:lpstr>FMEA Steps</vt:lpstr>
      <vt:lpstr>Completed FMEA</vt:lpstr>
      <vt:lpstr>Completed FMEA (cont.)</vt:lpstr>
      <vt:lpstr>Root Cause Analysis (RCA)</vt:lpstr>
      <vt:lpstr>RCA Steps</vt:lpstr>
      <vt:lpstr>Understand What Happened  and Identify Root Causes</vt:lpstr>
      <vt:lpstr>Look for the Underlying System Problems</vt:lpstr>
      <vt:lpstr>Design &amp; Implement Corrective Actions</vt:lpstr>
      <vt:lpstr>Patient Engagement in Safety</vt:lpstr>
      <vt:lpstr>Patient Safety Improvement</vt:lpstr>
      <vt:lpstr>Introduction to Healthcare Quality Management  Organizing for Quality</vt:lpstr>
      <vt:lpstr>Quality Does Not Happen by Accident</vt:lpstr>
      <vt:lpstr>Board Has Ultimate Responsibility</vt:lpstr>
      <vt:lpstr>Quality Management System</vt:lpstr>
      <vt:lpstr>Groups Involved in QM</vt:lpstr>
      <vt:lpstr>Common Board Responsibilities </vt:lpstr>
      <vt:lpstr>Common Administration Responsibilities</vt:lpstr>
      <vt:lpstr>Common Coordinating Committee  Responsibilities</vt:lpstr>
      <vt:lpstr>Hospital Medical Staff Structure</vt:lpstr>
      <vt:lpstr>Common Medical Staff Responsibilities</vt:lpstr>
      <vt:lpstr>Common Department Manager Responsibilities</vt:lpstr>
      <vt:lpstr>Quality Support Services</vt:lpstr>
      <vt:lpstr>QM Plan</vt:lpstr>
      <vt:lpstr>QM Plan: Quality Statement</vt:lpstr>
      <vt:lpstr>QM Plan: Infrastructure</vt:lpstr>
      <vt:lpstr>QM Plan: Measurement, Assessment, and Improvement Activities</vt:lpstr>
      <vt:lpstr>QM Plan: Effectiveness Evaluation</vt:lpstr>
      <vt:lpstr>The “Jaws of Culture” Often Disrupt  Change Initiatives (including QM)</vt:lpstr>
      <vt:lpstr>Hospitable Environment</vt:lpstr>
      <vt:lpstr>Joint Commission Leadership Standards</vt:lpstr>
      <vt:lpstr>Leaders’ Contribution to a Supportive Culture</vt:lpstr>
      <vt:lpstr>Leaders’ Contribution (cont.)</vt:lpstr>
      <vt:lpstr>Turning Around the Culture</vt:lpstr>
      <vt:lpstr>Quality Does Not Happen by Accident</vt:lpstr>
    </vt:vector>
  </TitlesOfParts>
  <Company>Accenture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Tech Presentation</dc:title>
  <dc:creator>John Pearson</dc:creator>
  <cp:lastModifiedBy>Healy-collier, Kathleen</cp:lastModifiedBy>
  <cp:revision>1096</cp:revision>
  <cp:lastPrinted>2020-01-09T16:19:00Z</cp:lastPrinted>
  <dcterms:created xsi:type="dcterms:W3CDTF">2010-03-02T22:06:10Z</dcterms:created>
  <dcterms:modified xsi:type="dcterms:W3CDTF">2020-09-06T23:05:50Z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0x01010098296E94D556224BABEEFA34388039FF</vt:lpwstr>
  </property>
  <property fmtid="{D5CDD505-2E9C-101B-9397-08002B2CF9AE}" pid="3" name="ItemRetentionFormula">
    <vt:lpwstr>&lt;formula id="Microsoft.Office.RecordsManagement.PolicyFeatures.Expiration.Formula.BuiltIn"&gt;&lt;number&gt;15&lt;/number&gt;&lt;property&gt;Created&lt;/property&gt;&lt;period&gt;years&lt;/period&gt;&lt;/formula&gt;</vt:lpwstr>
  </property>
  <property fmtid="{D5CDD505-2E9C-101B-9397-08002B2CF9AE}" pid="4" name="_dlc_policyId">
    <vt:lpwstr/>
  </property>
</Properties>
</file>