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5"/>
  </p:sldMasterIdLst>
  <p:notesMasterIdLst>
    <p:notesMasterId r:id="rId28"/>
  </p:notesMasterIdLst>
  <p:handoutMasterIdLst>
    <p:handoutMasterId r:id="rId29"/>
  </p:handoutMasterIdLst>
  <p:sldIdLst>
    <p:sldId id="286" r:id="rId6"/>
    <p:sldId id="360" r:id="rId7"/>
    <p:sldId id="361" r:id="rId8"/>
    <p:sldId id="271" r:id="rId9"/>
    <p:sldId id="362" r:id="rId10"/>
    <p:sldId id="363" r:id="rId11"/>
    <p:sldId id="364" r:id="rId12"/>
    <p:sldId id="365" r:id="rId13"/>
    <p:sldId id="366" r:id="rId14"/>
    <p:sldId id="265" r:id="rId15"/>
    <p:sldId id="280" r:id="rId16"/>
    <p:sldId id="266" r:id="rId17"/>
    <p:sldId id="267" r:id="rId18"/>
    <p:sldId id="268" r:id="rId19"/>
    <p:sldId id="269" r:id="rId20"/>
    <p:sldId id="272" r:id="rId21"/>
    <p:sldId id="367" r:id="rId22"/>
    <p:sldId id="274" r:id="rId23"/>
    <p:sldId id="368" r:id="rId24"/>
    <p:sldId id="369" r:id="rId25"/>
    <p:sldId id="370" r:id="rId26"/>
    <p:sldId id="279" r:id="rId27"/>
  </p:sldIdLst>
  <p:sldSz cx="9144000" cy="6858000" type="screen4x3"/>
  <p:notesSz cx="7010400" cy="9296400"/>
  <p:embeddedFontLst>
    <p:embeddedFont>
      <p:font typeface="Arial Narrow" panose="020B0606020202030204" pitchFamily="34" charset="0"/>
      <p:regular r:id="rId30"/>
      <p:bold r:id="rId31"/>
      <p:italic r:id="rId32"/>
      <p:boldItalic r:id="rId33"/>
    </p:embeddedFont>
    <p:embeddedFont>
      <p:font typeface="Calibri" panose="020F0502020204030204" pitchFamily="34" charset="0"/>
      <p:regular r:id="rId34"/>
      <p:bold r:id="rId35"/>
      <p:italic r:id="rId36"/>
      <p:boldItalic r:id="rId37"/>
    </p:embeddedFont>
    <p:embeddedFont>
      <p:font typeface="Tahoma" panose="020B0604030504040204" pitchFamily="34" charset="0"/>
      <p:regular r:id="rId38"/>
      <p:bold r:id="rId3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C9E0682-B626-4BF7-B445-6792C3BD50B7}">
          <p14:sldIdLst>
            <p14:sldId id="286"/>
            <p14:sldId id="360"/>
            <p14:sldId id="361"/>
            <p14:sldId id="271"/>
            <p14:sldId id="362"/>
            <p14:sldId id="363"/>
            <p14:sldId id="364"/>
            <p14:sldId id="365"/>
            <p14:sldId id="366"/>
            <p14:sldId id="265"/>
            <p14:sldId id="280"/>
            <p14:sldId id="266"/>
            <p14:sldId id="267"/>
            <p14:sldId id="268"/>
            <p14:sldId id="269"/>
            <p14:sldId id="272"/>
            <p14:sldId id="367"/>
            <p14:sldId id="274"/>
            <p14:sldId id="368"/>
            <p14:sldId id="369"/>
            <p14:sldId id="370"/>
            <p14:sldId id="279"/>
          </p14:sldIdLst>
        </p14:section>
        <p14:section name="Untitled Section" id="{E56A601C-5A3E-4AB3-B08F-AFB8D4DE547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E8E8E8"/>
    <a:srgbClr val="F0F0F0"/>
    <a:srgbClr val="F0A14A"/>
    <a:srgbClr val="CADC1E"/>
    <a:srgbClr val="E600E6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35" autoAdjust="0"/>
    <p:restoredTop sz="86433" autoAdjust="0"/>
  </p:normalViewPr>
  <p:slideViewPr>
    <p:cSldViewPr>
      <p:cViewPr varScale="1">
        <p:scale>
          <a:sx n="86" d="100"/>
          <a:sy n="86" d="100"/>
        </p:scale>
        <p:origin x="83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>
      <p:cViewPr>
        <p:scale>
          <a:sx n="110" d="100"/>
          <a:sy n="110" d="100"/>
        </p:scale>
        <p:origin x="-1272" y="21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font" Target="fonts/font10.fntdata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font" Target="fonts/font5.fntdata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font" Target="fonts/font4.fntdata"/><Relationship Id="rId38" Type="http://schemas.openxmlformats.org/officeDocument/2006/relationships/font" Target="fonts/font9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font" Target="fonts/font3.fntdata"/><Relationship Id="rId37" Type="http://schemas.openxmlformats.org/officeDocument/2006/relationships/font" Target="fonts/font8.fntdata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36" Type="http://schemas.openxmlformats.org/officeDocument/2006/relationships/font" Target="fonts/font7.fntdata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font" Target="fonts/font2.fntdata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font" Target="fonts/font1.fntdata"/><Relationship Id="rId35" Type="http://schemas.openxmlformats.org/officeDocument/2006/relationships/font" Target="fonts/font6.fntdata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83F2A2CA-DCC8-422C-9E24-9E4EEFE6329D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7F64A50-FB9C-48E7-83C8-62C04A54C9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133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E32D1544-1660-436C-88D5-0733460EBCED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CF64A15C-F1A6-4846-9DE0-3986A77C0B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271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15792"/>
            <a:ext cx="5608320" cy="465805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B8137-D4E8-49CE-927E-C5ABED23486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651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5834777-6E21-48FA-89A9-85B69F0C240A}" type="slidenum">
              <a:rPr lang="en-US" sz="1200" smtClean="0">
                <a:latin typeface="Arial" pitchFamily="34" charset="0"/>
              </a:rPr>
              <a:pPr eaLnBrk="1" hangingPunct="1"/>
              <a:t>17</a:t>
            </a:fld>
            <a:endParaRPr lang="en-US" sz="120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057400"/>
            <a:ext cx="8610600" cy="38862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000" baseline="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INSERT TITLE HERE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33400" y="1676400"/>
            <a:ext cx="8610600" cy="4267200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  <a:lvl2pPr>
              <a:defRPr sz="28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None/>
              <a:defRPr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228600"/>
            <a:ext cx="7620000" cy="563562"/>
          </a:xfrm>
          <a:prstGeom prst="rect">
            <a:avLst/>
          </a:prstGeom>
        </p:spPr>
        <p:txBody>
          <a:bodyPr/>
          <a:lstStyle>
            <a:lvl1pPr>
              <a:defRPr sz="2800" baseline="0"/>
            </a:lvl1pPr>
          </a:lstStyle>
          <a:p>
            <a:r>
              <a:rPr lang="en-US" dirty="0"/>
              <a:t>Slide Title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8015-40D2-4698-BBF4-1590DB71A5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F2AA15-7BB1-4617-9A3E-162069980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37399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56149-2CF8-4E02-B652-F37F0ABBD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5B3BD-E1F6-436E-AB92-7BB07AC6B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976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315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862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447800"/>
            <a:ext cx="38862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95600" y="6248400"/>
            <a:ext cx="3429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EE574-E024-4F7D-8AB2-B12E028AD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55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1FA46-5CDE-4614-B120-15A1ED3638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13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034338" cy="9064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2209800"/>
            <a:ext cx="8034338" cy="2971800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155789129"/>
      </p:ext>
    </p:extLst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 userDrawn="1"/>
        </p:nvCxnSpPr>
        <p:spPr>
          <a:xfrm>
            <a:off x="0" y="962025"/>
            <a:ext cx="9144000" cy="0"/>
          </a:xfrm>
          <a:prstGeom prst="line">
            <a:avLst/>
          </a:prstGeom>
          <a:ln w="47625"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2" r:id="rId3"/>
    <p:sldLayoutId id="2147483654" r:id="rId4"/>
    <p:sldLayoutId id="2147483656" r:id="rId5"/>
    <p:sldLayoutId id="2147483657" r:id="rId6"/>
    <p:sldLayoutId id="2147483659" r:id="rId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" y="1219200"/>
            <a:ext cx="89916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/>
              <a:t>Module 5 Quality</a:t>
            </a:r>
          </a:p>
          <a:p>
            <a:pPr algn="ctr"/>
            <a:endParaRPr lang="en-US" sz="3200" b="1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Lecture by</a:t>
            </a:r>
          </a:p>
          <a:p>
            <a:pPr algn="ctr"/>
            <a:r>
              <a:rPr lang="en-US" sz="2000" dirty="0"/>
              <a:t>Dr. Kathleen Healy-Collier</a:t>
            </a:r>
          </a:p>
          <a:p>
            <a:pPr algn="ctr"/>
            <a:endParaRPr lang="en-US" sz="2000" dirty="0"/>
          </a:p>
          <a:p>
            <a:pPr algn="ctr"/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49FE0D1-C8FA-4A25-9E1C-8037A4BEBC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28600"/>
            <a:ext cx="440055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Improving Patient Safety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/>
          <a:lstStyle/>
          <a:p>
            <a:pPr marL="396875" indent="-396875" eaLnBrk="1" hangingPunct="1"/>
            <a:r>
              <a:rPr lang="en-US" altLang="ja-JP" sz="2800" dirty="0">
                <a:ea typeface="MS PGothic" pitchFamily="34" charset="-128"/>
              </a:rPr>
              <a:t>Common improvement model steps are followed for some safety improvement projects:</a:t>
            </a:r>
          </a:p>
          <a:p>
            <a:pPr marL="914400" lvl="1" indent="-346075" eaLnBrk="1" hangingPunct="1"/>
            <a:r>
              <a:rPr lang="en-US" altLang="ja-JP" sz="2400" dirty="0">
                <a:ea typeface="MS PGothic" pitchFamily="34" charset="-128"/>
              </a:rPr>
              <a:t>Define the improvement goal.</a:t>
            </a:r>
          </a:p>
          <a:p>
            <a:pPr marL="914400" lvl="1" indent="-346075" eaLnBrk="1" hangingPunct="1"/>
            <a:r>
              <a:rPr lang="en-US" altLang="ja-JP" sz="2400" dirty="0">
                <a:ea typeface="MS PGothic" pitchFamily="34" charset="-128"/>
              </a:rPr>
              <a:t>Analyze current practices.</a:t>
            </a:r>
          </a:p>
          <a:p>
            <a:pPr marL="914400" lvl="1" indent="-346075" eaLnBrk="1" hangingPunct="1"/>
            <a:r>
              <a:rPr lang="en-US" altLang="ja-JP" sz="2400" dirty="0">
                <a:ea typeface="MS PGothic" pitchFamily="34" charset="-128"/>
              </a:rPr>
              <a:t>Design and implement improvements.</a:t>
            </a:r>
          </a:p>
          <a:p>
            <a:pPr marL="914400" lvl="1" indent="-346075" eaLnBrk="1" hangingPunct="1"/>
            <a:r>
              <a:rPr lang="en-US" altLang="ja-JP" sz="2400" dirty="0">
                <a:ea typeface="MS PGothic" pitchFamily="34" charset="-128"/>
              </a:rPr>
              <a:t>Measure success.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Improving Patient Safety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01000" cy="4525963"/>
          </a:xfrm>
        </p:spPr>
        <p:txBody>
          <a:bodyPr/>
          <a:lstStyle/>
          <a:p>
            <a:pPr marL="396875" indent="-396875" eaLnBrk="1" hangingPunct="1"/>
            <a:r>
              <a:rPr lang="en-US" altLang="ja-JP" dirty="0">
                <a:ea typeface="MS PGothic" pitchFamily="34" charset="-128"/>
              </a:rPr>
              <a:t>Some projects use specialized patient safety improvement models:</a:t>
            </a:r>
          </a:p>
          <a:p>
            <a:pPr marL="914400" lvl="1" indent="-346075" eaLnBrk="1" hangingPunct="1"/>
            <a:r>
              <a:rPr lang="en-US" altLang="ja-JP" dirty="0">
                <a:ea typeface="MS PGothic" pitchFamily="34" charset="-128"/>
              </a:rPr>
              <a:t>Failure mode and effects analysis</a:t>
            </a:r>
          </a:p>
          <a:p>
            <a:pPr marL="914400" lvl="1" indent="-346075" eaLnBrk="1" hangingPunct="1"/>
            <a:r>
              <a:rPr lang="en-US" altLang="ja-JP" dirty="0">
                <a:ea typeface="MS PGothic" pitchFamily="34" charset="-128"/>
              </a:rPr>
              <a:t>Root cause analysis</a:t>
            </a:r>
          </a:p>
        </p:txBody>
      </p:sp>
    </p:spTree>
    <p:extLst>
      <p:ext uri="{BB962C8B-B14F-4D97-AF65-F5344CB8AC3E}">
        <p14:creationId xmlns:p14="http://schemas.microsoft.com/office/powerpoint/2010/main" val="374272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49798" y="306752"/>
            <a:ext cx="82296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Failure Mode and Effects Analysis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905000"/>
            <a:ext cx="7924800" cy="3581400"/>
          </a:xfrm>
        </p:spPr>
        <p:txBody>
          <a:bodyPr/>
          <a:lstStyle/>
          <a:p>
            <a:pPr eaLnBrk="1" hangingPunct="1"/>
            <a:r>
              <a:rPr lang="en-US" sz="2400" dirty="0"/>
              <a:t>An improvement model used by a team to proactively improve the safety of a process</a:t>
            </a:r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altLang="ja-JP" sz="2400" dirty="0">
              <a:ea typeface="MS PGothic" pitchFamily="34" charset="-128"/>
            </a:endParaRPr>
          </a:p>
          <a:p>
            <a:pPr eaLnBrk="1" hangingPunct="1"/>
            <a:r>
              <a:rPr lang="en-US" altLang="ja-JP" sz="2400" dirty="0">
                <a:ea typeface="MS PGothic" pitchFamily="34" charset="-128"/>
              </a:rPr>
              <a:t>The team uses a scoring scheme to prioritize failures for elimination.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895600"/>
            <a:ext cx="4204796" cy="1411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315200" cy="762000"/>
          </a:xfrm>
        </p:spPr>
        <p:txBody>
          <a:bodyPr/>
          <a:lstStyle/>
          <a:p>
            <a:pPr eaLnBrk="1" hangingPunct="1"/>
            <a:r>
              <a:rPr lang="en-US" sz="3200" b="1" dirty="0"/>
              <a:t>FMEA Steps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447800"/>
            <a:ext cx="7772400" cy="41148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2800" dirty="0"/>
              <a:t>Similar to PDSA improvement model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057400"/>
            <a:ext cx="4648200" cy="390846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69395"/>
            <a:ext cx="8686800" cy="914400"/>
          </a:xfrm>
        </p:spPr>
        <p:txBody>
          <a:bodyPr/>
          <a:lstStyle/>
          <a:p>
            <a:pPr eaLnBrk="1" hangingPunct="1"/>
            <a:r>
              <a:rPr lang="en-US" sz="3200" b="1" dirty="0"/>
              <a:t>Completed FMEA</a:t>
            </a:r>
          </a:p>
        </p:txBody>
      </p:sp>
      <p:graphicFrame>
        <p:nvGraphicFramePr>
          <p:cNvPr id="254280" name="Group 328"/>
          <p:cNvGraphicFramePr>
            <a:graphicFrameLocks noGrp="1"/>
          </p:cNvGraphicFramePr>
          <p:nvPr>
            <p:ph sz="half" idx="1"/>
          </p:nvPr>
        </p:nvGraphicFramePr>
        <p:xfrm>
          <a:off x="762000" y="1895475"/>
          <a:ext cx="7848600" cy="2992612"/>
        </p:xfrm>
        <a:graphic>
          <a:graphicData uri="http://schemas.openxmlformats.org/drawingml/2006/table">
            <a:tbl>
              <a:tblPr/>
              <a:tblGrid>
                <a:gridCol w="1000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9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9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99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152"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Process Step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Potential Failure Mode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Potential Effect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Severity of Effect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Probability of Failure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Detection of Failure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Criticality</a:t>
                      </a:r>
                      <a:b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</a:b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Score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8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Verify patient’s mailing address and phone number 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Registration clerk does not verify address and phone number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Billing statement is sent to the wrong address; physician is unable to contact patient if necessary after patient leaves clinic.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4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4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5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80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8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Registration clerk enters demographic information incorrectly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Billing statement is sent to the wrong address; physician is unable to contact patient if necessary after patient leaves clinic.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4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3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5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60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Patient gives registration clerk incorrect information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Billing statement is sent to the wrong address; physician is unable to contact patient if necessary after patient leaves clinic.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4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3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5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60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8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Verify patient’s insurance information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Wrong insurance company is billed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Payment delay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5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3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3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45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8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Registration clerk does not perform verification of insurance benefits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Payment delay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5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4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3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charset="-128"/>
                          <a:cs typeface="Arial" charset="0"/>
                        </a:rPr>
                        <a:t>60</a:t>
                      </a: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54284" name="Group 332"/>
          <p:cNvGraphicFramePr>
            <a:graphicFrameLocks noGrp="1"/>
          </p:cNvGraphicFramePr>
          <p:nvPr>
            <p:ph sz="half" idx="2"/>
          </p:nvPr>
        </p:nvGraphicFramePr>
        <p:xfrm>
          <a:off x="685800" y="4953000"/>
          <a:ext cx="7924800" cy="1066800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  <a:cs typeface="Tahoma" pitchFamily="34" charset="0"/>
                        </a:rPr>
                        <a:t>Severity rating scale</a:t>
                      </a: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  <a:cs typeface="Tahoma" pitchFamily="34" charset="0"/>
                        </a:rPr>
                        <a:t> 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pitchFamily="49" charset="-128"/>
                        <a:cs typeface="Times New Roman" pitchFamily="18" charset="0"/>
                      </a:endParaRPr>
                    </a:p>
                    <a:p>
                      <a:pPr marL="395288" marR="0" lvl="0" indent="-3952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  <a:cs typeface="Tahoma" pitchFamily="34" charset="0"/>
                        </a:rPr>
                        <a:t>1 = No effect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395288" marR="0" lvl="0" indent="-3952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2 = Minimal effect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395288" marR="0" lvl="0" indent="-3952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3 = Moderate, short-term effect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395288" marR="0" lvl="0" indent="-3952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4 = Significant, long-term effect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395288" marR="0" lvl="0" indent="-3952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5 = Catastrophic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  <a:cs typeface="Tahoma" pitchFamily="34" charset="0"/>
                        </a:rPr>
                        <a:t>Probability rating scale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pitchFamily="49" charset="-128"/>
                        <a:cs typeface="Times New Roman" pitchFamily="18" charset="0"/>
                      </a:endParaRPr>
                    </a:p>
                    <a:p>
                      <a:pPr marL="395288" marR="0" lvl="0" indent="-3952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  <a:cs typeface="Tahoma" pitchFamily="34" charset="0"/>
                        </a:rPr>
                        <a:t>1 = Highly unlikely/ never happened before 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395288" marR="0" lvl="0" indent="-3952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2 = Low/relatively few failures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395288" marR="0" lvl="0" indent="-3952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3 = Moderate/occasional failures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395288" marR="0" lvl="0" indent="-3952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4 = High/repeated failures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395288" marR="0" lvl="0" indent="-3952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5 = Very high/failure almost inevitable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3038" marR="0" lvl="0" indent="-1730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3038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  <a:cs typeface="Tahoma" pitchFamily="34" charset="0"/>
                        </a:rPr>
                        <a:t>Detection rating scale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pitchFamily="49" charset="-128"/>
                        <a:cs typeface="Times New Roman" pitchFamily="18" charset="0"/>
                      </a:endParaRPr>
                    </a:p>
                    <a:p>
                      <a:pPr marL="173038" marR="0" lvl="0" indent="-1730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3038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  <a:cs typeface="Tahoma" pitchFamily="34" charset="0"/>
                        </a:rPr>
                        <a:t>1 = Almost certain to be detected and corrected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173038" marR="0" lvl="0" indent="-1730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3038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2 = High likelihood of being detected and corrected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173038" marR="0" lvl="0" indent="-1730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3038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3 = Moderate likelihood of being detected and corrected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173038" marR="0" lvl="0" indent="-1730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3038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4 = Low likelihood of being detected and corrected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173038" marR="0" lvl="0" indent="-1730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3038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明朝" pitchFamily="49" charset="-128"/>
                        </a:rPr>
                        <a:t>5 = Remote likelihood of being detected and corrected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545" name="Rectangle 330"/>
          <p:cNvSpPr>
            <a:spLocks noChangeArrowheads="1"/>
          </p:cNvSpPr>
          <p:nvPr/>
        </p:nvSpPr>
        <p:spPr bwMode="auto">
          <a:xfrm>
            <a:off x="762000" y="1431539"/>
            <a:ext cx="73914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ja-JP" sz="1200" b="1" dirty="0">
                <a:latin typeface="Arial" pitchFamily="34" charset="0"/>
                <a:ea typeface="MS PGothic" pitchFamily="34" charset="-128"/>
              </a:rPr>
              <a:t>Process: Collecting patient demographic and insurance information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54831" y="381000"/>
            <a:ext cx="8034338" cy="906463"/>
          </a:xfrm>
        </p:spPr>
        <p:txBody>
          <a:bodyPr/>
          <a:lstStyle/>
          <a:p>
            <a:pPr eaLnBrk="1" hangingPunct="1"/>
            <a:r>
              <a:rPr lang="en-US" sz="2800" b="1" dirty="0"/>
              <a:t>Completed</a:t>
            </a:r>
            <a:r>
              <a:rPr lang="en-US" sz="3200" b="1" dirty="0"/>
              <a:t> FMEA (cont.)</a:t>
            </a:r>
          </a:p>
        </p:txBody>
      </p:sp>
      <p:graphicFrame>
        <p:nvGraphicFramePr>
          <p:cNvPr id="255060" name="Group 84"/>
          <p:cNvGraphicFramePr>
            <a:graphicFrameLocks noGrp="1"/>
          </p:cNvGraphicFramePr>
          <p:nvPr>
            <p:ph type="tbl" idx="1"/>
          </p:nvPr>
        </p:nvGraphicFramePr>
        <p:xfrm>
          <a:off x="685800" y="1676400"/>
          <a:ext cx="7924800" cy="3276600"/>
        </p:xfrm>
        <a:graphic>
          <a:graphicData uri="http://schemas.openxmlformats.org/drawingml/2006/table">
            <a:tbl>
              <a:tblPr/>
              <a:tblGrid>
                <a:gridCol w="1470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4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7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4376"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Critical Failure</a:t>
                      </a:r>
                      <a:endParaRPr kumimoji="0" lang="en-US" altLang="ja-JP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pitchFamily="49" charset="-128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Root Causes</a:t>
                      </a:r>
                      <a:endParaRPr kumimoji="0" lang="en-US" altLang="ja-JP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pitchFamily="49" charset="-128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Actions Intended to Eliminate or Reduce </a:t>
                      </a:r>
                      <a:endParaRPr kumimoji="0" lang="en-US" altLang="ja-JP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pitchFamily="49" charset="-128"/>
                        <a:cs typeface="Times New Roman" pitchFamily="18" charset="0"/>
                      </a:endParaRPr>
                    </a:p>
                    <a:p>
                      <a:pPr marL="395288" marR="0" lvl="0" indent="-3952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Failure or Mitigate Effects</a:t>
                      </a:r>
                      <a:endParaRPr kumimoji="0" lang="en-US" altLang="ja-JP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Measures of Success</a:t>
                      </a:r>
                      <a:endParaRPr kumimoji="0" lang="en-US" altLang="ja-JP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pitchFamily="49" charset="-128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44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Arial" charset="0"/>
                        </a:rPr>
                        <a:t>Registration clerk does not verify address and phone number</a:t>
                      </a: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.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Clerks are not trained and do not receive continuing education on use of address verification capabilities of registration computer system.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pitchFamily="49" charset="-128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4163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77813" algn="l"/>
                        </a:tabLst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Provide address verification training for registration staff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pitchFamily="49" charset="-128"/>
                        <a:cs typeface="Times New Roman" pitchFamily="18" charset="0"/>
                      </a:endParaRPr>
                    </a:p>
                    <a:p>
                      <a:pPr marL="284163" marR="0" lvl="0" indent="-2841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77813" algn="l"/>
                        </a:tabLst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Educate registration staff on importance of address verification and demonstrate correct way to document that verification was performed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3038" marR="0" lvl="0" indent="-1730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Percentage of billing statements returned because of invalid address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pitchFamily="49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Arial" charset="0"/>
                        </a:rPr>
                        <a:t>Registration clerk does not verify insurance benefits.</a:t>
                      </a: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 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Management does not hold registration clerks accountable for insurance verification.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pitchFamily="49" charset="-128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4163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77813" algn="l"/>
                        </a:tabLst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Implement policies and procedures that hold registrars accountable for verifying patients’ insurance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pitchFamily="49" charset="-128"/>
                        <a:cs typeface="Times New Roman" pitchFamily="18" charset="0"/>
                      </a:endParaRPr>
                    </a:p>
                    <a:p>
                      <a:pPr marL="284163" marR="0" lvl="0" indent="-2841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77813" algn="l"/>
                        </a:tabLst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Continue to educate registration staff on importance of insurance verification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284163" marR="0" lvl="0" indent="-2841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77813" algn="l"/>
                        </a:tabLst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</a:rPr>
                        <a:t>Implement incentives for registration staff to verify insurance benefits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3038" marR="0" lvl="0" indent="-1730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Percentage of accounts for which registration clerk does not verify patient insurance benefits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pitchFamily="49" charset="-128"/>
                        <a:cs typeface="Times New Roman" pitchFamily="18" charset="0"/>
                      </a:endParaRPr>
                    </a:p>
                    <a:p>
                      <a:pPr marL="173038" marR="0" lvl="0" indent="-1730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  <a:cs typeface="Tahoma" pitchFamily="34" charset="0"/>
                        </a:rPr>
                        <a:t>Percentage of accounts with incorrect insurance identification and group numbers 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173038" marR="0" lvl="0" indent="-1730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明朝" pitchFamily="49" charset="-128"/>
                        </a:rPr>
                        <a:t>Percentage of accounts billed to wrong insurance company</a:t>
                      </a:r>
                      <a:endParaRPr kumimoji="0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amond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739"/>
            <a:ext cx="8229600" cy="884238"/>
          </a:xfrm>
        </p:spPr>
        <p:txBody>
          <a:bodyPr/>
          <a:lstStyle/>
          <a:p>
            <a:pPr eaLnBrk="1" hangingPunct="1"/>
            <a:r>
              <a:rPr lang="en-US" dirty="0"/>
              <a:t>Root Cause Analysis (RCA)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848600" cy="3992563"/>
          </a:xfrm>
        </p:spPr>
        <p:txBody>
          <a:bodyPr/>
          <a:lstStyle/>
          <a:p>
            <a:pPr eaLnBrk="1" hangingPunct="1"/>
            <a:r>
              <a:rPr lang="en-US" sz="2800" dirty="0"/>
              <a:t>An improvement model used to find and fix the fundamental system deficiencies that led to a sentinel or adverse event</a:t>
            </a:r>
          </a:p>
          <a:p>
            <a:pPr lvl="1" eaLnBrk="1" hangingPunct="1"/>
            <a:r>
              <a:rPr lang="en-US" sz="2400" dirty="0"/>
              <a:t>The goal is to identify and fix root causes to prevent recurrence of the event.</a:t>
            </a:r>
          </a:p>
          <a:p>
            <a:pPr eaLnBrk="1" hangingPunct="1"/>
            <a:r>
              <a:rPr lang="en-US" sz="2800" dirty="0"/>
              <a:t>Joint Commission standards and some state regulations require RCA after harmful patient incidents.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762000"/>
          </a:xfrm>
        </p:spPr>
        <p:txBody>
          <a:bodyPr/>
          <a:lstStyle/>
          <a:p>
            <a:pPr eaLnBrk="1" hangingPunct="1"/>
            <a:r>
              <a:rPr lang="en-US" b="1" dirty="0"/>
              <a:t>RCA Steps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00200"/>
            <a:ext cx="7543800" cy="40386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2800" dirty="0"/>
              <a:t>Similar to PDSA improvement model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2232458"/>
            <a:ext cx="4539717" cy="390048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dirty="0"/>
              <a:t>Understand What Happened </a:t>
            </a:r>
            <a:br>
              <a:rPr lang="en-US" sz="3200" dirty="0"/>
            </a:br>
            <a:r>
              <a:rPr lang="en-US" sz="3200" dirty="0"/>
              <a:t>and Identify Root Causes</a:t>
            </a:r>
          </a:p>
        </p:txBody>
      </p:sp>
      <p:graphicFrame>
        <p:nvGraphicFramePr>
          <p:cNvPr id="409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19200" y="2133600"/>
          <a:ext cx="7086600" cy="207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Visio" r:id="rId3" imgW="6164280" imgH="1805760" progId="Visio.Drawing.11">
                  <p:embed/>
                </p:oleObj>
              </mc:Choice>
              <mc:Fallback>
                <p:oleObj name="Visio" r:id="rId3" imgW="6164280" imgH="1805760" progId="Visio.Drawing.11">
                  <p:embed/>
                  <p:pic>
                    <p:nvPicPr>
                      <p:cNvPr id="40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133600"/>
                        <a:ext cx="7086600" cy="207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1066800" y="4648200"/>
            <a:ext cx="7543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A50021"/>
              </a:buClr>
            </a:pPr>
            <a:r>
              <a:rPr lang="en-US" altLang="ja-JP" sz="2800" dirty="0">
                <a:ea typeface="Tahoma" panose="020B0604030504040204" pitchFamily="34" charset="0"/>
                <a:cs typeface="Times New Roman" panose="02020603050405020304" pitchFamily="18" charset="0"/>
              </a:rPr>
              <a:t>Dig deeper to find the root causes—the most fundamental reasons the event occurred.</a:t>
            </a:r>
            <a:endParaRPr lang="en-US" sz="2800" dirty="0"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Look for the Underlying System Problems</a:t>
            </a:r>
          </a:p>
        </p:txBody>
      </p:sp>
      <p:grpSp>
        <p:nvGrpSpPr>
          <p:cNvPr id="23555" name="Group 20"/>
          <p:cNvGrpSpPr>
            <a:grpSpLocks/>
          </p:cNvGrpSpPr>
          <p:nvPr/>
        </p:nvGrpSpPr>
        <p:grpSpPr bwMode="auto">
          <a:xfrm>
            <a:off x="1524000" y="2943225"/>
            <a:ext cx="5867400" cy="2466975"/>
            <a:chOff x="1584" y="1766"/>
            <a:chExt cx="3696" cy="1554"/>
          </a:xfrm>
        </p:grpSpPr>
        <p:sp>
          <p:nvSpPr>
            <p:cNvPr id="23558" name="Text Box 6"/>
            <p:cNvSpPr txBox="1">
              <a:spLocks noChangeArrowheads="1"/>
            </p:cNvSpPr>
            <p:nvPr/>
          </p:nvSpPr>
          <p:spPr bwMode="auto">
            <a:xfrm>
              <a:off x="1637" y="2075"/>
              <a:ext cx="937" cy="52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/>
                <a:t>Root causes</a:t>
              </a:r>
            </a:p>
          </p:txBody>
        </p:sp>
        <p:sp>
          <p:nvSpPr>
            <p:cNvPr id="23559" name="Text Box 7"/>
            <p:cNvSpPr txBox="1">
              <a:spLocks noChangeArrowheads="1"/>
            </p:cNvSpPr>
            <p:nvPr/>
          </p:nvSpPr>
          <p:spPr bwMode="auto">
            <a:xfrm>
              <a:off x="2959" y="2073"/>
              <a:ext cx="893" cy="524"/>
            </a:xfrm>
            <a:prstGeom prst="rect">
              <a:avLst/>
            </a:prstGeom>
            <a:solidFill>
              <a:srgbClr val="FFFFCC">
                <a:alpha val="96861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/>
                <a:t>Causal factors</a:t>
              </a:r>
            </a:p>
          </p:txBody>
        </p:sp>
        <p:sp>
          <p:nvSpPr>
            <p:cNvPr id="23560" name="Oval 8"/>
            <p:cNvSpPr>
              <a:spLocks noChangeArrowheads="1"/>
            </p:cNvSpPr>
            <p:nvPr/>
          </p:nvSpPr>
          <p:spPr bwMode="auto">
            <a:xfrm>
              <a:off x="4209" y="2086"/>
              <a:ext cx="1071" cy="55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dirty="0"/>
                <a:t>Adverse</a:t>
              </a:r>
            </a:p>
            <a:p>
              <a:pPr algn="ctr" eaLnBrk="0" hangingPunct="0"/>
              <a:r>
                <a:rPr lang="en-US" dirty="0"/>
                <a:t>event</a:t>
              </a:r>
            </a:p>
          </p:txBody>
        </p:sp>
        <p:sp>
          <p:nvSpPr>
            <p:cNvPr id="23561" name="Text Box 13"/>
            <p:cNvSpPr txBox="1">
              <a:spLocks noChangeArrowheads="1"/>
            </p:cNvSpPr>
            <p:nvPr/>
          </p:nvSpPr>
          <p:spPr bwMode="auto">
            <a:xfrm>
              <a:off x="1584" y="2804"/>
              <a:ext cx="1160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228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tabLst>
                  <a:tab pos="228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tabLst>
                  <a:tab pos="228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tabLst>
                  <a:tab pos="228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tabLst>
                  <a:tab pos="228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900" b="1" dirty="0">
                  <a:latin typeface="Arial" pitchFamily="34" charset="0"/>
                </a:rPr>
                <a:t>Causes that, if corrected, would prevent recurrence of this and similar events</a:t>
              </a:r>
            </a:p>
            <a:p>
              <a:pPr eaLnBrk="1" hangingPunct="1"/>
              <a:r>
                <a:rPr lang="en-US" sz="900" b="1" dirty="0">
                  <a:latin typeface="Arial" pitchFamily="34" charset="0"/>
                </a:rPr>
                <a:t>(usually no more than four)</a:t>
              </a:r>
            </a:p>
          </p:txBody>
        </p:sp>
        <p:sp>
          <p:nvSpPr>
            <p:cNvPr id="23562" name="Text Box 14"/>
            <p:cNvSpPr txBox="1">
              <a:spLocks noChangeArrowheads="1"/>
            </p:cNvSpPr>
            <p:nvPr/>
          </p:nvSpPr>
          <p:spPr bwMode="auto">
            <a:xfrm>
              <a:off x="2915" y="2738"/>
              <a:ext cx="1021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ja-JP" sz="900" b="1">
                  <a:latin typeface="Arial" pitchFamily="34" charset="0"/>
                  <a:ea typeface="MS PGothic" pitchFamily="34" charset="-128"/>
                </a:rPr>
                <a:t>Situations, circumstances, or conditions that, collectively with other causes, increased the likelihood of the adverse event</a:t>
              </a:r>
              <a:endParaRPr lang="en-US" sz="900" b="1">
                <a:latin typeface="Arial" pitchFamily="34" charset="0"/>
              </a:endParaRPr>
            </a:p>
          </p:txBody>
        </p:sp>
        <p:sp>
          <p:nvSpPr>
            <p:cNvPr id="23563" name="WordArt 15"/>
            <p:cNvSpPr>
              <a:spLocks noChangeArrowheads="1" noChangeShapeType="1" noTextEdit="1"/>
            </p:cNvSpPr>
            <p:nvPr/>
          </p:nvSpPr>
          <p:spPr bwMode="auto">
            <a:xfrm rot="-158929">
              <a:off x="2473" y="1766"/>
              <a:ext cx="759" cy="364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4"/>
                </a:avLst>
              </a:prstTxWarp>
            </a:bodyPr>
            <a:lstStyle/>
            <a:p>
              <a:pPr algn="ctr"/>
              <a:r>
                <a:rPr lang="en-US" sz="2000" b="1" kern="10" dirty="0">
                  <a:ln w="9525" cap="sq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  <a:solidFill>
                    <a:srgbClr val="000000"/>
                  </a:solidFill>
                  <a:latin typeface="Script"/>
                </a:rPr>
                <a:t>Why? Why? Why? Why?</a:t>
              </a:r>
            </a:p>
          </p:txBody>
        </p:sp>
        <p:sp>
          <p:nvSpPr>
            <p:cNvPr id="23564" name="Line 17"/>
            <p:cNvSpPr>
              <a:spLocks noChangeShapeType="1"/>
            </p:cNvSpPr>
            <p:nvPr/>
          </p:nvSpPr>
          <p:spPr bwMode="auto">
            <a:xfrm rot="10800000">
              <a:off x="3888" y="2352"/>
              <a:ext cx="268" cy="0"/>
            </a:xfrm>
            <a:prstGeom prst="line">
              <a:avLst/>
            </a:prstGeom>
            <a:noFill/>
            <a:ln w="1016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5" name="Line 19"/>
            <p:cNvSpPr>
              <a:spLocks noChangeShapeType="1"/>
            </p:cNvSpPr>
            <p:nvPr/>
          </p:nvSpPr>
          <p:spPr bwMode="auto">
            <a:xfrm rot="10800000">
              <a:off x="2640" y="2352"/>
              <a:ext cx="268" cy="0"/>
            </a:xfrm>
            <a:prstGeom prst="line">
              <a:avLst/>
            </a:prstGeom>
            <a:noFill/>
            <a:ln w="1016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56" name="Rectangle 21"/>
          <p:cNvSpPr>
            <a:spLocks noChangeArrowheads="1"/>
          </p:cNvSpPr>
          <p:nvPr/>
        </p:nvSpPr>
        <p:spPr bwMode="auto">
          <a:xfrm>
            <a:off x="990600" y="1447800"/>
            <a:ext cx="7543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00B050"/>
              </a:buClr>
              <a:buSzPct val="95000"/>
            </a:pPr>
            <a:r>
              <a:rPr lang="en-US" altLang="ja-JP" sz="2800" dirty="0">
                <a:ea typeface="Tahoma" panose="020B0604030504040204" pitchFamily="34" charset="0"/>
                <a:cs typeface="Times New Roman" panose="02020603050405020304" pitchFamily="18" charset="0"/>
              </a:rPr>
              <a:t>Dig deeper to find the root causes—the most fundamental reasons the event occurred</a:t>
            </a:r>
            <a:r>
              <a:rPr lang="en-US" altLang="ja-JP" sz="2800" dirty="0">
                <a:solidFill>
                  <a:srgbClr val="000066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66"/>
              </a:solidFill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514600"/>
          </a:xfrm>
        </p:spPr>
        <p:txBody>
          <a:bodyPr/>
          <a:lstStyle/>
          <a:p>
            <a:pPr algn="ctr" eaLnBrk="1" hangingPunct="1"/>
            <a:r>
              <a:rPr lang="en-US" sz="4400" dirty="0"/>
              <a:t>Introduction to Healthcare</a:t>
            </a:r>
            <a:br>
              <a:rPr lang="en-US" sz="4400" dirty="0"/>
            </a:br>
            <a:r>
              <a:rPr lang="en-US" sz="4400" dirty="0"/>
              <a:t>Quality Management</a:t>
            </a: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Improving Patient Safety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88131" y="381000"/>
            <a:ext cx="8567738" cy="906463"/>
          </a:xfrm>
        </p:spPr>
        <p:txBody>
          <a:bodyPr/>
          <a:lstStyle/>
          <a:p>
            <a:pPr eaLnBrk="1" hangingPunct="1"/>
            <a:r>
              <a:rPr lang="en-US" sz="3200" b="1" dirty="0"/>
              <a:t>Design &amp; Implement Corrective Actions</a:t>
            </a:r>
          </a:p>
        </p:txBody>
      </p:sp>
      <p:graphicFrame>
        <p:nvGraphicFramePr>
          <p:cNvPr id="273468" name="Group 60"/>
          <p:cNvGraphicFramePr>
            <a:graphicFrameLocks noGrp="1"/>
          </p:cNvGraphicFramePr>
          <p:nvPr>
            <p:ph type="tbl" idx="1"/>
          </p:nvPr>
        </p:nvGraphicFramePr>
        <p:xfrm>
          <a:off x="914400" y="1752600"/>
          <a:ext cx="7620000" cy="3657672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9131"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Action Category</a:t>
                      </a:r>
                      <a:endParaRPr kumimoji="0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Examples of Corrective Actions</a:t>
                      </a:r>
                      <a:endParaRPr kumimoji="0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150"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Eliminate the chance of failure</a:t>
                      </a:r>
                      <a:endParaRPr kumimoji="0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3363" marR="0" lvl="0" indent="-2333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20675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Change the process to prevent failures </a:t>
                      </a:r>
                      <a:endParaRPr kumimoji="0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charset="-128"/>
                        <a:cs typeface="Times New Roman" pitchFamily="18" charset="0"/>
                      </a:endParaRPr>
                    </a:p>
                    <a:p>
                      <a:pPr marL="233363" marR="0" lvl="0" indent="-2333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20675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Restructure tasks so that error-inducing behavior is no longer performed </a:t>
                      </a:r>
                      <a:endParaRPr kumimoji="0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233363" marR="0" lvl="0" indent="-2333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20675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</a:rPr>
                        <a:t>Automate the process to reduce the role of human involvement</a:t>
                      </a:r>
                      <a:endParaRPr kumimoji="0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charset="-128"/>
                      </a:endParaRPr>
                    </a:p>
                    <a:p>
                      <a:pPr marL="233363" marR="0" lvl="0" indent="-2333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20675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</a:rPr>
                        <a:t>Purchase error-proof equipment </a:t>
                      </a:r>
                      <a:endParaRPr kumimoji="0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05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Help people perform their jobs correctly</a:t>
                      </a:r>
                      <a:endParaRPr kumimoji="0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3363" marR="0" lvl="0" indent="-2333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-457200" algn="l"/>
                          <a:tab pos="233363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Create visible displays of acceptable actions</a:t>
                      </a:r>
                      <a:endParaRPr kumimoji="0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charset="-128"/>
                        <a:cs typeface="Times New Roman" pitchFamily="18" charset="0"/>
                      </a:endParaRPr>
                    </a:p>
                    <a:p>
                      <a:pPr marL="233363" marR="0" lvl="0" indent="-2333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-457200" algn="l"/>
                          <a:tab pos="233363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Conduct pre-action inspections using checklists or other reminders</a:t>
                      </a:r>
                      <a:endParaRPr kumimoji="0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233363" marR="0" lvl="0" indent="-2333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-457200" algn="l"/>
                          <a:tab pos="233363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</a:rPr>
                        <a:t>Educate staff and monitor compliance</a:t>
                      </a:r>
                      <a:endParaRPr kumimoji="0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charset="-128"/>
                      </a:endParaRPr>
                    </a:p>
                    <a:p>
                      <a:pPr marL="233363" marR="0" lvl="0" indent="-2333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-457200" algn="l"/>
                          <a:tab pos="233363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</a:rPr>
                        <a:t>Standardize the process</a:t>
                      </a:r>
                      <a:endParaRPr kumimoji="0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charset="-128"/>
                      </a:endParaRPr>
                    </a:p>
                    <a:p>
                      <a:pPr marL="233363" marR="0" lvl="0" indent="-2333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-457200" algn="l"/>
                          <a:tab pos="233363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</a:rPr>
                        <a:t>Reduce the number of steps in the process, thus reducing the chance of error</a:t>
                      </a:r>
                      <a:endParaRPr kumimoji="0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charset="-128"/>
                      </a:endParaRPr>
                    </a:p>
                    <a:p>
                      <a:pPr marL="233363" marR="0" lvl="0" indent="-2333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-457200" algn="l"/>
                          <a:tab pos="233363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</a:rPr>
                        <a:t>Make ergonomic changes (e.g., improve lighting, reduce workplace clutter)</a:t>
                      </a:r>
                      <a:endParaRPr kumimoji="0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charset="-128"/>
                      </a:endParaRPr>
                    </a:p>
                    <a:p>
                      <a:pPr marL="233363" marR="0" lvl="0" indent="-2333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-457200" algn="l"/>
                          <a:tab pos="233363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</a:rPr>
                        <a:t>Maintain equipment according to manufacturers' recommendations (e.g., regularly monitor compliance with routine maintenance schedules)</a:t>
                      </a:r>
                      <a:endParaRPr kumimoji="0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Help people identify and correct mistakes before the patient is harmed</a:t>
                      </a:r>
                      <a:endParaRPr kumimoji="0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3363" marR="0" lvl="0" indent="-2333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-457200" algn="l"/>
                          <a:tab pos="320675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Train people to better recognize and deal with unusual situations</a:t>
                      </a:r>
                      <a:endParaRPr kumimoji="0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明朝" charset="-128"/>
                        <a:cs typeface="Times New Roman" pitchFamily="18" charset="0"/>
                      </a:endParaRPr>
                    </a:p>
                    <a:p>
                      <a:pPr marL="233363" marR="0" lvl="0" indent="-2333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-457200" algn="l"/>
                          <a:tab pos="320675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Create specialized teams of people who are coordinated and prepared to deal with unusual situations</a:t>
                      </a:r>
                      <a:endParaRPr kumimoji="0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amond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Patient Engagement in Safety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772400" cy="3992563"/>
          </a:xfrm>
        </p:spPr>
        <p:txBody>
          <a:bodyPr/>
          <a:lstStyle/>
          <a:p>
            <a:pPr eaLnBrk="1" hangingPunct="1"/>
            <a:r>
              <a:rPr lang="en-US" altLang="ja-JP" sz="2800" i="1" dirty="0">
                <a:ea typeface="MS PGothic" pitchFamily="34" charset="-128"/>
              </a:rPr>
              <a:t>To Err Is Human</a:t>
            </a:r>
            <a:r>
              <a:rPr lang="en-US" altLang="ja-JP" sz="2800" dirty="0">
                <a:ea typeface="MS PGothic" pitchFamily="34" charset="-128"/>
              </a:rPr>
              <a:t> (2000): Patients themselves can provide a major safety check in most hospitals, clinics, and practices.</a:t>
            </a:r>
          </a:p>
          <a:p>
            <a:pPr lvl="1" eaLnBrk="1" hangingPunct="1"/>
            <a:r>
              <a:rPr lang="en-US" sz="2400" dirty="0"/>
              <a:t>Patients should be encouraged to speak up, ask questions, and report concerns about safety.</a:t>
            </a:r>
          </a:p>
          <a:p>
            <a:pPr lvl="1" eaLnBrk="1" hangingPunct="1"/>
            <a:r>
              <a:rPr lang="en-US" sz="2400" dirty="0"/>
              <a:t>Some providers are actively involving patients, family members, and laypersons in safety improvement initiatives.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Patient Safety Improvement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772400" cy="3992563"/>
          </a:xfrm>
        </p:spPr>
        <p:txBody>
          <a:bodyPr/>
          <a:lstStyle/>
          <a:p>
            <a:pPr eaLnBrk="1" hangingPunct="1"/>
            <a:r>
              <a:rPr lang="en-US" sz="2800" dirty="0"/>
              <a:t>Patient safety improvement is a subset of an organization’s overall quality management system.</a:t>
            </a:r>
          </a:p>
          <a:p>
            <a:pPr lvl="1" eaLnBrk="1" hangingPunct="1"/>
            <a:r>
              <a:rPr lang="en-US" sz="2400" dirty="0"/>
              <a:t>Measures of patient safety</a:t>
            </a:r>
          </a:p>
          <a:p>
            <a:pPr lvl="1" eaLnBrk="1" hangingPunct="1"/>
            <a:r>
              <a:rPr lang="en-US" sz="2400" dirty="0"/>
              <a:t>Evaluation of safety data to identify improvement opportunities</a:t>
            </a:r>
          </a:p>
          <a:p>
            <a:pPr lvl="1" eaLnBrk="1" hangingPunct="1"/>
            <a:r>
              <a:rPr lang="en-US" sz="2400" dirty="0"/>
              <a:t>Safety improvement using familiar and specialized improvement models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315200" cy="762000"/>
          </a:xfrm>
        </p:spPr>
        <p:txBody>
          <a:bodyPr/>
          <a:lstStyle/>
          <a:p>
            <a:pPr eaLnBrk="1" hangingPunct="1"/>
            <a:r>
              <a:rPr lang="en-US" sz="3600" b="1" dirty="0"/>
              <a:t>Patient Safety Improvement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905000"/>
            <a:ext cx="7772400" cy="4343400"/>
          </a:xfrm>
        </p:spPr>
        <p:txBody>
          <a:bodyPr/>
          <a:lstStyle/>
          <a:p>
            <a:pPr eaLnBrk="1" hangingPunct="1"/>
            <a:r>
              <a:rPr lang="en-US" altLang="ja-JP" sz="2800" dirty="0">
                <a:ea typeface="MS PGothic" pitchFamily="34" charset="-128"/>
              </a:rPr>
              <a:t>Protecting patients from unintended harm has always been a high priority for healthcare professionals.</a:t>
            </a:r>
          </a:p>
          <a:p>
            <a:pPr eaLnBrk="1" hangingPunct="1">
              <a:spcBef>
                <a:spcPct val="10000"/>
              </a:spcBef>
            </a:pPr>
            <a:r>
              <a:rPr lang="en-US" sz="2800" dirty="0"/>
              <a:t>Traditional methods of ensuring patient safety: </a:t>
            </a:r>
          </a:p>
          <a:p>
            <a:pPr lvl="1" eaLnBrk="1" hangingPunct="1">
              <a:spcBef>
                <a:spcPct val="10000"/>
              </a:spcBef>
            </a:pPr>
            <a:r>
              <a:rPr lang="en-US" sz="2400" dirty="0"/>
              <a:t>Ensure competency of physicians and staff.</a:t>
            </a:r>
          </a:p>
          <a:p>
            <a:pPr lvl="1" eaLnBrk="1" hangingPunct="1">
              <a:spcBef>
                <a:spcPct val="10000"/>
              </a:spcBef>
            </a:pPr>
            <a:r>
              <a:rPr lang="en-US" sz="2400" dirty="0"/>
              <a:t>Define systems and processes.</a:t>
            </a:r>
          </a:p>
          <a:p>
            <a:pPr lvl="1" eaLnBrk="1" hangingPunct="1">
              <a:spcBef>
                <a:spcPct val="10000"/>
              </a:spcBef>
            </a:pPr>
            <a:r>
              <a:rPr lang="en-US" sz="2400" dirty="0"/>
              <a:t>Conduct performance measurement and improvement activities.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458200" cy="762000"/>
          </a:xfrm>
        </p:spPr>
        <p:txBody>
          <a:bodyPr/>
          <a:lstStyle/>
          <a:p>
            <a:pPr eaLnBrk="1" hangingPunct="1"/>
            <a:r>
              <a:rPr lang="en-US" sz="3600" b="1" dirty="0"/>
              <a:t>System Improvements Are Needed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981200"/>
            <a:ext cx="7924800" cy="4343400"/>
          </a:xfrm>
        </p:spPr>
        <p:txBody>
          <a:bodyPr/>
          <a:lstStyle/>
          <a:p>
            <a:pPr eaLnBrk="1" hangingPunct="1"/>
            <a:r>
              <a:rPr lang="en-US" altLang="ja-JP" sz="2800" dirty="0">
                <a:ea typeface="MS PGothic" pitchFamily="34" charset="-128"/>
              </a:rPr>
              <a:t>The 2000 IOM report </a:t>
            </a:r>
            <a:r>
              <a:rPr lang="en-US" altLang="ja-JP" sz="2800" i="1" dirty="0">
                <a:ea typeface="MS PGothic" pitchFamily="34" charset="-128"/>
              </a:rPr>
              <a:t>To Err Is Human</a:t>
            </a:r>
            <a:r>
              <a:rPr lang="en-US" altLang="ja-JP" sz="2800" dirty="0">
                <a:ea typeface="MS PGothic" pitchFamily="34" charset="-128"/>
              </a:rPr>
              <a:t> highlighted the need for a more organized systems approach to preventing medical errors that harm patients.</a:t>
            </a:r>
            <a:endParaRPr lang="en-US" altLang="ja-JP" sz="2400" dirty="0">
              <a:ea typeface="MS PGothic" pitchFamily="34" charset="-128"/>
            </a:endParaRPr>
          </a:p>
          <a:p>
            <a:pPr eaLnBrk="1" hangingPunct="1"/>
            <a:r>
              <a:rPr lang="en-US" sz="2800" dirty="0"/>
              <a:t>Even the most competent professionals can make mistakes.</a:t>
            </a:r>
            <a:endParaRPr lang="en-US" sz="2400" dirty="0"/>
          </a:p>
          <a:p>
            <a:pPr lvl="1" eaLnBrk="1" hangingPunct="1"/>
            <a:r>
              <a:rPr lang="en-US" sz="2400" dirty="0"/>
              <a:t>People are “set up” by the system to make a mistake 99.9% of the time.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315200" cy="762000"/>
          </a:xfrm>
        </p:spPr>
        <p:txBody>
          <a:bodyPr/>
          <a:lstStyle/>
          <a:p>
            <a:pPr eaLnBrk="1" hangingPunct="1"/>
            <a:r>
              <a:rPr lang="en-US" sz="3200" b="1" dirty="0"/>
              <a:t>Patient Safety: A Component of Quality </a:t>
            </a:r>
            <a:r>
              <a:rPr lang="en-US" sz="2800" b="1" dirty="0"/>
              <a:t>Management</a:t>
            </a:r>
            <a:endParaRPr lang="en-US" sz="3200" b="1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14800" y="2286000"/>
            <a:ext cx="4800600" cy="2667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ja-JP" sz="2800" dirty="0">
                <a:ea typeface="MS PGothic" pitchFamily="34" charset="-128"/>
              </a:rPr>
              <a:t>Safety of patient care is measured, measurement results are assessed, and improvements are made. </a:t>
            </a:r>
            <a:endParaRPr lang="en-US" sz="2800" dirty="0"/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762000" y="2057400"/>
          <a:ext cx="3132138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Visio" r:id="rId3" imgW="2057400" imgH="2453040" progId="Visio.Drawing.11">
                  <p:embed/>
                </p:oleObj>
              </mc:Choice>
              <mc:Fallback>
                <p:oleObj name="Visio" r:id="rId3" imgW="2057400" imgH="2453040" progId="Visio.Drawing.11">
                  <p:embed/>
                  <p:pic>
                    <p:nvPicPr>
                      <p:cNvPr id="10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057400"/>
                        <a:ext cx="3132138" cy="373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54831" y="381000"/>
            <a:ext cx="8034338" cy="906463"/>
          </a:xfrm>
        </p:spPr>
        <p:txBody>
          <a:bodyPr/>
          <a:lstStyle/>
          <a:p>
            <a:pPr eaLnBrk="1" hangingPunct="1"/>
            <a:r>
              <a:rPr lang="en-US" b="1" dirty="0"/>
              <a:t>Measures of Patient Safety</a:t>
            </a:r>
          </a:p>
        </p:txBody>
      </p:sp>
      <p:graphicFrame>
        <p:nvGraphicFramePr>
          <p:cNvPr id="246894" name="Group 110"/>
          <p:cNvGraphicFramePr>
            <a:graphicFrameLocks noGrp="1"/>
          </p:cNvGraphicFramePr>
          <p:nvPr>
            <p:ph type="tbl" idx="1"/>
          </p:nvPr>
        </p:nvGraphicFramePr>
        <p:xfrm>
          <a:off x="838200" y="1905000"/>
          <a:ext cx="7924800" cy="3207386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013"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Topic of Interest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Measure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How often do patients develop an infection as a result of surgery?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Number of surgical cases in which patients developed an infection following surgery per 100 procedure days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How often do patients develop an infection as a result of a central venous catheter insertion?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Average number of hospital-wide central venous catheter infections per 1,000 catheter line days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How often do patients develop pneumonia as a result of being on a ventilator?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Rate of pneumonia detected per 1,000 ventilator days in the intensive care units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How often do patients fall?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5288" marR="0" lvl="0" indent="-3952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Number of falls per 10,000 adjusted patient days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How often do patients experience a medication error?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-128"/>
                          <a:cs typeface="Arial" charset="0"/>
                        </a:rPr>
                        <a:t>Number of medication errors per 1,000 doses of medication</a:t>
                      </a:r>
                      <a:endParaRPr kumimoji="0" lang="en-US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amond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Common Data Source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7772400" cy="3916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Caregivers document occurrence of patient incidents.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Examples of reportable events: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>
                <a:ea typeface="MS PGothic" pitchFamily="34" charset="-128"/>
              </a:rPr>
              <a:t>Error that occurs during the delivery of patient care (e.g., medication administration mistake, treatment error)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>
                <a:ea typeface="MS PGothic" pitchFamily="34" charset="-128"/>
              </a:rPr>
              <a:t>Patient develops condition seemingly unrelated to his or her disease (e.g., infection, pressure ulcer)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>
                <a:ea typeface="MS PGothic" pitchFamily="34" charset="-128"/>
              </a:rPr>
              <a:t>Serious injury or unexpected death of a patient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>
                <a:ea typeface="MS PGothic" pitchFamily="34" charset="-128"/>
              </a:rPr>
              <a:t>Patient fall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Data from Incident Reports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852282" y="1600200"/>
            <a:ext cx="7924800" cy="144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Monitor incident trends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Identify common factors that contribute to incidents</a:t>
            </a:r>
          </a:p>
        </p:txBody>
      </p:sp>
      <p:grpSp>
        <p:nvGrpSpPr>
          <p:cNvPr id="16388" name="Group 4"/>
          <p:cNvGrpSpPr>
            <a:grpSpLocks noChangeAspect="1"/>
          </p:cNvGrpSpPr>
          <p:nvPr/>
        </p:nvGrpSpPr>
        <p:grpSpPr bwMode="auto">
          <a:xfrm>
            <a:off x="1752600" y="3048000"/>
            <a:ext cx="5867400" cy="2665568"/>
            <a:chOff x="1066" y="2702"/>
            <a:chExt cx="10655" cy="8998"/>
          </a:xfrm>
        </p:grpSpPr>
        <p:sp>
          <p:nvSpPr>
            <p:cNvPr id="16390" name="AutoShape 5"/>
            <p:cNvSpPr>
              <a:spLocks noChangeAspect="1" noChangeArrowheads="1"/>
            </p:cNvSpPr>
            <p:nvPr/>
          </p:nvSpPr>
          <p:spPr bwMode="auto">
            <a:xfrm>
              <a:off x="1066" y="2702"/>
              <a:ext cx="10655" cy="8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1" name="Rectangle 6"/>
            <p:cNvSpPr>
              <a:spLocks noChangeArrowheads="1"/>
            </p:cNvSpPr>
            <p:nvPr/>
          </p:nvSpPr>
          <p:spPr bwMode="auto">
            <a:xfrm>
              <a:off x="1386" y="3449"/>
              <a:ext cx="9454" cy="6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6392" name="Line 7"/>
            <p:cNvSpPr>
              <a:spLocks noChangeShapeType="1"/>
            </p:cNvSpPr>
            <p:nvPr/>
          </p:nvSpPr>
          <p:spPr bwMode="auto">
            <a:xfrm>
              <a:off x="1386" y="9368"/>
              <a:ext cx="899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Line 8"/>
            <p:cNvSpPr>
              <a:spLocks noChangeShapeType="1"/>
            </p:cNvSpPr>
            <p:nvPr/>
          </p:nvSpPr>
          <p:spPr bwMode="auto">
            <a:xfrm>
              <a:off x="1386" y="8380"/>
              <a:ext cx="899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Line 9"/>
            <p:cNvSpPr>
              <a:spLocks noChangeShapeType="1"/>
            </p:cNvSpPr>
            <p:nvPr/>
          </p:nvSpPr>
          <p:spPr bwMode="auto">
            <a:xfrm>
              <a:off x="1386" y="7395"/>
              <a:ext cx="899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Line 10"/>
            <p:cNvSpPr>
              <a:spLocks noChangeShapeType="1"/>
            </p:cNvSpPr>
            <p:nvPr/>
          </p:nvSpPr>
          <p:spPr bwMode="auto">
            <a:xfrm>
              <a:off x="1386" y="6407"/>
              <a:ext cx="899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6" name="Line 11"/>
            <p:cNvSpPr>
              <a:spLocks noChangeShapeType="1"/>
            </p:cNvSpPr>
            <p:nvPr/>
          </p:nvSpPr>
          <p:spPr bwMode="auto">
            <a:xfrm>
              <a:off x="1386" y="5421"/>
              <a:ext cx="899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Line 12"/>
            <p:cNvSpPr>
              <a:spLocks noChangeShapeType="1"/>
            </p:cNvSpPr>
            <p:nvPr/>
          </p:nvSpPr>
          <p:spPr bwMode="auto">
            <a:xfrm>
              <a:off x="1386" y="4434"/>
              <a:ext cx="899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Line 13"/>
            <p:cNvSpPr>
              <a:spLocks noChangeShapeType="1"/>
            </p:cNvSpPr>
            <p:nvPr/>
          </p:nvSpPr>
          <p:spPr bwMode="auto">
            <a:xfrm>
              <a:off x="1386" y="3449"/>
              <a:ext cx="899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Rectangle 14"/>
            <p:cNvSpPr>
              <a:spLocks noChangeArrowheads="1"/>
            </p:cNvSpPr>
            <p:nvPr/>
          </p:nvSpPr>
          <p:spPr bwMode="auto">
            <a:xfrm>
              <a:off x="1386" y="3449"/>
              <a:ext cx="8990" cy="6904"/>
            </a:xfrm>
            <a:prstGeom prst="rect">
              <a:avLst/>
            </a:prstGeom>
            <a:noFill/>
            <a:ln w="11430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" name="Rectangle 15"/>
            <p:cNvSpPr>
              <a:spLocks noChangeArrowheads="1"/>
            </p:cNvSpPr>
            <p:nvPr/>
          </p:nvSpPr>
          <p:spPr bwMode="auto">
            <a:xfrm>
              <a:off x="1722" y="9860"/>
              <a:ext cx="450" cy="493"/>
            </a:xfrm>
            <a:prstGeom prst="rect">
              <a:avLst/>
            </a:prstGeom>
            <a:solidFill>
              <a:srgbClr val="9999FF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Rectangle 16"/>
            <p:cNvSpPr>
              <a:spLocks noChangeArrowheads="1"/>
            </p:cNvSpPr>
            <p:nvPr/>
          </p:nvSpPr>
          <p:spPr bwMode="auto">
            <a:xfrm>
              <a:off x="2845" y="8380"/>
              <a:ext cx="452" cy="1973"/>
            </a:xfrm>
            <a:prstGeom prst="rect">
              <a:avLst/>
            </a:prstGeom>
            <a:solidFill>
              <a:srgbClr val="9999FF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2" name="Rectangle 17"/>
            <p:cNvSpPr>
              <a:spLocks noChangeArrowheads="1"/>
            </p:cNvSpPr>
            <p:nvPr/>
          </p:nvSpPr>
          <p:spPr bwMode="auto">
            <a:xfrm>
              <a:off x="3971" y="5914"/>
              <a:ext cx="449" cy="4439"/>
            </a:xfrm>
            <a:prstGeom prst="rect">
              <a:avLst/>
            </a:prstGeom>
            <a:solidFill>
              <a:srgbClr val="9999FF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Rectangle 18"/>
            <p:cNvSpPr>
              <a:spLocks noChangeArrowheads="1"/>
            </p:cNvSpPr>
            <p:nvPr/>
          </p:nvSpPr>
          <p:spPr bwMode="auto">
            <a:xfrm>
              <a:off x="5094" y="6902"/>
              <a:ext cx="450" cy="3451"/>
            </a:xfrm>
            <a:prstGeom prst="rect">
              <a:avLst/>
            </a:prstGeom>
            <a:solidFill>
              <a:srgbClr val="9999FF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4" name="Rectangle 19"/>
            <p:cNvSpPr>
              <a:spLocks noChangeArrowheads="1"/>
            </p:cNvSpPr>
            <p:nvPr/>
          </p:nvSpPr>
          <p:spPr bwMode="auto">
            <a:xfrm>
              <a:off x="6217" y="5914"/>
              <a:ext cx="450" cy="4439"/>
            </a:xfrm>
            <a:prstGeom prst="rect">
              <a:avLst/>
            </a:prstGeom>
            <a:solidFill>
              <a:srgbClr val="9999FF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Rectangle 20"/>
            <p:cNvSpPr>
              <a:spLocks noChangeArrowheads="1"/>
            </p:cNvSpPr>
            <p:nvPr/>
          </p:nvSpPr>
          <p:spPr bwMode="auto">
            <a:xfrm>
              <a:off x="7340" y="3942"/>
              <a:ext cx="452" cy="6411"/>
            </a:xfrm>
            <a:prstGeom prst="rect">
              <a:avLst/>
            </a:prstGeom>
            <a:solidFill>
              <a:srgbClr val="9999FF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Rectangle 21"/>
            <p:cNvSpPr>
              <a:spLocks noChangeArrowheads="1"/>
            </p:cNvSpPr>
            <p:nvPr/>
          </p:nvSpPr>
          <p:spPr bwMode="auto">
            <a:xfrm>
              <a:off x="8465" y="9860"/>
              <a:ext cx="451" cy="493"/>
            </a:xfrm>
            <a:prstGeom prst="rect">
              <a:avLst/>
            </a:prstGeom>
            <a:solidFill>
              <a:srgbClr val="9999FF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7" name="Rectangle 22"/>
            <p:cNvSpPr>
              <a:spLocks noChangeArrowheads="1"/>
            </p:cNvSpPr>
            <p:nvPr/>
          </p:nvSpPr>
          <p:spPr bwMode="auto">
            <a:xfrm>
              <a:off x="9588" y="9368"/>
              <a:ext cx="451" cy="985"/>
            </a:xfrm>
            <a:prstGeom prst="rect">
              <a:avLst/>
            </a:prstGeom>
            <a:solidFill>
              <a:srgbClr val="9999FF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8" name="Line 23"/>
            <p:cNvSpPr>
              <a:spLocks noChangeShapeType="1"/>
            </p:cNvSpPr>
            <p:nvPr/>
          </p:nvSpPr>
          <p:spPr bwMode="auto">
            <a:xfrm>
              <a:off x="1386" y="3449"/>
              <a:ext cx="1" cy="69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9" name="Line 24"/>
            <p:cNvSpPr>
              <a:spLocks noChangeShapeType="1"/>
            </p:cNvSpPr>
            <p:nvPr/>
          </p:nvSpPr>
          <p:spPr bwMode="auto">
            <a:xfrm>
              <a:off x="1334" y="10353"/>
              <a:ext cx="5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0" name="Line 25"/>
            <p:cNvSpPr>
              <a:spLocks noChangeShapeType="1"/>
            </p:cNvSpPr>
            <p:nvPr/>
          </p:nvSpPr>
          <p:spPr bwMode="auto">
            <a:xfrm>
              <a:off x="1334" y="9368"/>
              <a:ext cx="5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Line 26"/>
            <p:cNvSpPr>
              <a:spLocks noChangeShapeType="1"/>
            </p:cNvSpPr>
            <p:nvPr/>
          </p:nvSpPr>
          <p:spPr bwMode="auto">
            <a:xfrm>
              <a:off x="1334" y="8380"/>
              <a:ext cx="5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2" name="Line 27"/>
            <p:cNvSpPr>
              <a:spLocks noChangeShapeType="1"/>
            </p:cNvSpPr>
            <p:nvPr/>
          </p:nvSpPr>
          <p:spPr bwMode="auto">
            <a:xfrm>
              <a:off x="1334" y="7395"/>
              <a:ext cx="5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3" name="Line 28"/>
            <p:cNvSpPr>
              <a:spLocks noChangeShapeType="1"/>
            </p:cNvSpPr>
            <p:nvPr/>
          </p:nvSpPr>
          <p:spPr bwMode="auto">
            <a:xfrm>
              <a:off x="1334" y="6407"/>
              <a:ext cx="5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4" name="Line 29"/>
            <p:cNvSpPr>
              <a:spLocks noChangeShapeType="1"/>
            </p:cNvSpPr>
            <p:nvPr/>
          </p:nvSpPr>
          <p:spPr bwMode="auto">
            <a:xfrm>
              <a:off x="1334" y="5421"/>
              <a:ext cx="5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5" name="Line 30"/>
            <p:cNvSpPr>
              <a:spLocks noChangeShapeType="1"/>
            </p:cNvSpPr>
            <p:nvPr/>
          </p:nvSpPr>
          <p:spPr bwMode="auto">
            <a:xfrm>
              <a:off x="1334" y="4434"/>
              <a:ext cx="5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6" name="Line 31"/>
            <p:cNvSpPr>
              <a:spLocks noChangeShapeType="1"/>
            </p:cNvSpPr>
            <p:nvPr/>
          </p:nvSpPr>
          <p:spPr bwMode="auto">
            <a:xfrm>
              <a:off x="1334" y="3449"/>
              <a:ext cx="5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7" name="Line 32"/>
            <p:cNvSpPr>
              <a:spLocks noChangeShapeType="1"/>
            </p:cNvSpPr>
            <p:nvPr/>
          </p:nvSpPr>
          <p:spPr bwMode="auto">
            <a:xfrm>
              <a:off x="1386" y="10353"/>
              <a:ext cx="899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8" name="Line 33"/>
            <p:cNvSpPr>
              <a:spLocks noChangeShapeType="1"/>
            </p:cNvSpPr>
            <p:nvPr/>
          </p:nvSpPr>
          <p:spPr bwMode="auto">
            <a:xfrm flipV="1">
              <a:off x="1386" y="10353"/>
              <a:ext cx="1" cy="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9" name="Line 34"/>
            <p:cNvSpPr>
              <a:spLocks noChangeShapeType="1"/>
            </p:cNvSpPr>
            <p:nvPr/>
          </p:nvSpPr>
          <p:spPr bwMode="auto">
            <a:xfrm flipV="1">
              <a:off x="2510" y="10353"/>
              <a:ext cx="1" cy="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0" name="Line 35"/>
            <p:cNvSpPr>
              <a:spLocks noChangeShapeType="1"/>
            </p:cNvSpPr>
            <p:nvPr/>
          </p:nvSpPr>
          <p:spPr bwMode="auto">
            <a:xfrm flipV="1">
              <a:off x="3635" y="10353"/>
              <a:ext cx="0" cy="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Line 36"/>
            <p:cNvSpPr>
              <a:spLocks noChangeShapeType="1"/>
            </p:cNvSpPr>
            <p:nvPr/>
          </p:nvSpPr>
          <p:spPr bwMode="auto">
            <a:xfrm flipV="1">
              <a:off x="4758" y="10353"/>
              <a:ext cx="1" cy="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2" name="Line 37"/>
            <p:cNvSpPr>
              <a:spLocks noChangeShapeType="1"/>
            </p:cNvSpPr>
            <p:nvPr/>
          </p:nvSpPr>
          <p:spPr bwMode="auto">
            <a:xfrm flipV="1">
              <a:off x="5882" y="10353"/>
              <a:ext cx="1" cy="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3" name="Line 38"/>
            <p:cNvSpPr>
              <a:spLocks noChangeShapeType="1"/>
            </p:cNvSpPr>
            <p:nvPr/>
          </p:nvSpPr>
          <p:spPr bwMode="auto">
            <a:xfrm flipV="1">
              <a:off x="7005" y="10353"/>
              <a:ext cx="1" cy="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4" name="Line 39"/>
            <p:cNvSpPr>
              <a:spLocks noChangeShapeType="1"/>
            </p:cNvSpPr>
            <p:nvPr/>
          </p:nvSpPr>
          <p:spPr bwMode="auto">
            <a:xfrm flipV="1">
              <a:off x="8130" y="10353"/>
              <a:ext cx="0" cy="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5" name="Line 40"/>
            <p:cNvSpPr>
              <a:spLocks noChangeShapeType="1"/>
            </p:cNvSpPr>
            <p:nvPr/>
          </p:nvSpPr>
          <p:spPr bwMode="auto">
            <a:xfrm flipV="1">
              <a:off x="9252" y="10353"/>
              <a:ext cx="1" cy="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6" name="Line 41"/>
            <p:cNvSpPr>
              <a:spLocks noChangeShapeType="1"/>
            </p:cNvSpPr>
            <p:nvPr/>
          </p:nvSpPr>
          <p:spPr bwMode="auto">
            <a:xfrm flipV="1">
              <a:off x="10376" y="10353"/>
              <a:ext cx="1" cy="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7" name="Rectangle 42"/>
            <p:cNvSpPr>
              <a:spLocks noChangeArrowheads="1"/>
            </p:cNvSpPr>
            <p:nvPr/>
          </p:nvSpPr>
          <p:spPr bwMode="auto">
            <a:xfrm>
              <a:off x="1162" y="10242"/>
              <a:ext cx="119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0</a:t>
              </a:r>
            </a:p>
          </p:txBody>
        </p:sp>
        <p:sp>
          <p:nvSpPr>
            <p:cNvPr id="16428" name="Rectangle 43"/>
            <p:cNvSpPr>
              <a:spLocks noChangeArrowheads="1"/>
            </p:cNvSpPr>
            <p:nvPr/>
          </p:nvSpPr>
          <p:spPr bwMode="auto">
            <a:xfrm>
              <a:off x="1162" y="9258"/>
              <a:ext cx="119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2</a:t>
              </a:r>
            </a:p>
          </p:txBody>
        </p:sp>
        <p:sp>
          <p:nvSpPr>
            <p:cNvPr id="16429" name="Rectangle 44"/>
            <p:cNvSpPr>
              <a:spLocks noChangeArrowheads="1"/>
            </p:cNvSpPr>
            <p:nvPr/>
          </p:nvSpPr>
          <p:spPr bwMode="auto">
            <a:xfrm>
              <a:off x="1162" y="8271"/>
              <a:ext cx="119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4</a:t>
              </a:r>
            </a:p>
          </p:txBody>
        </p:sp>
        <p:sp>
          <p:nvSpPr>
            <p:cNvPr id="16430" name="Rectangle 45"/>
            <p:cNvSpPr>
              <a:spLocks noChangeArrowheads="1"/>
            </p:cNvSpPr>
            <p:nvPr/>
          </p:nvSpPr>
          <p:spPr bwMode="auto">
            <a:xfrm>
              <a:off x="1162" y="7283"/>
              <a:ext cx="119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6</a:t>
              </a:r>
            </a:p>
          </p:txBody>
        </p:sp>
        <p:sp>
          <p:nvSpPr>
            <p:cNvPr id="16431" name="Rectangle 46"/>
            <p:cNvSpPr>
              <a:spLocks noChangeArrowheads="1"/>
            </p:cNvSpPr>
            <p:nvPr/>
          </p:nvSpPr>
          <p:spPr bwMode="auto">
            <a:xfrm>
              <a:off x="1162" y="6296"/>
              <a:ext cx="119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8</a:t>
              </a:r>
            </a:p>
          </p:txBody>
        </p:sp>
        <p:sp>
          <p:nvSpPr>
            <p:cNvPr id="16432" name="Rectangle 47"/>
            <p:cNvSpPr>
              <a:spLocks noChangeArrowheads="1"/>
            </p:cNvSpPr>
            <p:nvPr/>
          </p:nvSpPr>
          <p:spPr bwMode="auto">
            <a:xfrm>
              <a:off x="1066" y="5312"/>
              <a:ext cx="239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10</a:t>
              </a:r>
            </a:p>
          </p:txBody>
        </p:sp>
        <p:sp>
          <p:nvSpPr>
            <p:cNvPr id="16433" name="Rectangle 48"/>
            <p:cNvSpPr>
              <a:spLocks noChangeArrowheads="1"/>
            </p:cNvSpPr>
            <p:nvPr/>
          </p:nvSpPr>
          <p:spPr bwMode="auto">
            <a:xfrm>
              <a:off x="1066" y="4325"/>
              <a:ext cx="239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12</a:t>
              </a:r>
            </a:p>
          </p:txBody>
        </p:sp>
        <p:sp>
          <p:nvSpPr>
            <p:cNvPr id="16434" name="Rectangle 49"/>
            <p:cNvSpPr>
              <a:spLocks noChangeArrowheads="1"/>
            </p:cNvSpPr>
            <p:nvPr/>
          </p:nvSpPr>
          <p:spPr bwMode="auto">
            <a:xfrm>
              <a:off x="1066" y="3341"/>
              <a:ext cx="239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14</a:t>
              </a:r>
            </a:p>
          </p:txBody>
        </p:sp>
        <p:sp>
          <p:nvSpPr>
            <p:cNvPr id="16435" name="Rectangle 50"/>
            <p:cNvSpPr>
              <a:spLocks noChangeArrowheads="1"/>
            </p:cNvSpPr>
            <p:nvPr/>
          </p:nvSpPr>
          <p:spPr bwMode="auto">
            <a:xfrm>
              <a:off x="1520" y="10514"/>
              <a:ext cx="104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Anesthesia</a:t>
              </a:r>
            </a:p>
          </p:txBody>
        </p:sp>
        <p:sp>
          <p:nvSpPr>
            <p:cNvPr id="16436" name="Rectangle 51"/>
            <p:cNvSpPr>
              <a:spLocks noChangeArrowheads="1"/>
            </p:cNvSpPr>
            <p:nvPr/>
          </p:nvSpPr>
          <p:spPr bwMode="auto">
            <a:xfrm>
              <a:off x="1728" y="10747"/>
              <a:ext cx="64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900"/>
                <a:t>Event</a:t>
              </a:r>
            </a:p>
          </p:txBody>
        </p:sp>
        <p:sp>
          <p:nvSpPr>
            <p:cNvPr id="16437" name="Rectangle 52"/>
            <p:cNvSpPr>
              <a:spLocks noChangeArrowheads="1"/>
            </p:cNvSpPr>
            <p:nvPr/>
          </p:nvSpPr>
          <p:spPr bwMode="auto">
            <a:xfrm>
              <a:off x="2663" y="10514"/>
              <a:ext cx="1126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Equipment-</a:t>
              </a:r>
            </a:p>
          </p:txBody>
        </p:sp>
        <p:sp>
          <p:nvSpPr>
            <p:cNvPr id="16438" name="Rectangle 53"/>
            <p:cNvSpPr>
              <a:spLocks noChangeArrowheads="1"/>
            </p:cNvSpPr>
            <p:nvPr/>
          </p:nvSpPr>
          <p:spPr bwMode="auto">
            <a:xfrm>
              <a:off x="2564" y="10747"/>
              <a:ext cx="1206" cy="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900" dirty="0"/>
                <a:t>Related Event</a:t>
              </a:r>
            </a:p>
          </p:txBody>
        </p:sp>
        <p:sp>
          <p:nvSpPr>
            <p:cNvPr id="16439" name="Rectangle 54"/>
            <p:cNvSpPr>
              <a:spLocks noChangeArrowheads="1"/>
            </p:cNvSpPr>
            <p:nvPr/>
          </p:nvSpPr>
          <p:spPr bwMode="auto">
            <a:xfrm>
              <a:off x="3982" y="10515"/>
              <a:ext cx="514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900"/>
                <a:t>Fall </a:t>
              </a:r>
            </a:p>
            <a:p>
              <a:r>
                <a:rPr lang="en-US" sz="900"/>
                <a:t>Event</a:t>
              </a:r>
            </a:p>
          </p:txBody>
        </p:sp>
        <p:sp>
          <p:nvSpPr>
            <p:cNvPr id="16440" name="Rectangle 55"/>
            <p:cNvSpPr>
              <a:spLocks noChangeArrowheads="1"/>
            </p:cNvSpPr>
            <p:nvPr/>
          </p:nvSpPr>
          <p:spPr bwMode="auto">
            <a:xfrm>
              <a:off x="4992" y="10514"/>
              <a:ext cx="901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IV/Blood</a:t>
              </a:r>
            </a:p>
          </p:txBody>
        </p:sp>
        <p:sp>
          <p:nvSpPr>
            <p:cNvPr id="16441" name="Rectangle 56"/>
            <p:cNvSpPr>
              <a:spLocks noChangeArrowheads="1"/>
            </p:cNvSpPr>
            <p:nvPr/>
          </p:nvSpPr>
          <p:spPr bwMode="auto">
            <a:xfrm>
              <a:off x="5101" y="10747"/>
              <a:ext cx="55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Event</a:t>
              </a:r>
            </a:p>
          </p:txBody>
        </p:sp>
        <p:sp>
          <p:nvSpPr>
            <p:cNvPr id="16442" name="Rectangle 57"/>
            <p:cNvSpPr>
              <a:spLocks noChangeArrowheads="1"/>
            </p:cNvSpPr>
            <p:nvPr/>
          </p:nvSpPr>
          <p:spPr bwMode="auto">
            <a:xfrm>
              <a:off x="6029" y="10514"/>
              <a:ext cx="108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Medication</a:t>
              </a:r>
            </a:p>
          </p:txBody>
        </p:sp>
        <p:sp>
          <p:nvSpPr>
            <p:cNvPr id="16443" name="Rectangle 58"/>
            <p:cNvSpPr>
              <a:spLocks noChangeArrowheads="1"/>
            </p:cNvSpPr>
            <p:nvPr/>
          </p:nvSpPr>
          <p:spPr bwMode="auto">
            <a:xfrm>
              <a:off x="6225" y="10747"/>
              <a:ext cx="556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Event</a:t>
              </a:r>
            </a:p>
          </p:txBody>
        </p:sp>
        <p:sp>
          <p:nvSpPr>
            <p:cNvPr id="16444" name="Rectangle 59"/>
            <p:cNvSpPr>
              <a:spLocks noChangeArrowheads="1"/>
            </p:cNvSpPr>
            <p:nvPr/>
          </p:nvSpPr>
          <p:spPr bwMode="auto">
            <a:xfrm>
              <a:off x="7323" y="10530"/>
              <a:ext cx="624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900"/>
                <a:t>Misc. </a:t>
              </a:r>
            </a:p>
            <a:p>
              <a:r>
                <a:rPr lang="en-US" sz="900"/>
                <a:t>Event</a:t>
              </a:r>
            </a:p>
          </p:txBody>
        </p:sp>
        <p:sp>
          <p:nvSpPr>
            <p:cNvPr id="16445" name="Rectangle 60"/>
            <p:cNvSpPr>
              <a:spLocks noChangeArrowheads="1"/>
            </p:cNvSpPr>
            <p:nvPr/>
          </p:nvSpPr>
          <p:spPr bwMode="auto">
            <a:xfrm>
              <a:off x="8302" y="10514"/>
              <a:ext cx="967" cy="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900"/>
                <a:t>Self-Injury</a:t>
              </a:r>
              <a:br>
                <a:rPr lang="en-US" sz="900"/>
              </a:br>
              <a:r>
                <a:rPr lang="en-US" sz="900"/>
                <a:t>Event</a:t>
              </a:r>
            </a:p>
          </p:txBody>
        </p:sp>
        <p:sp>
          <p:nvSpPr>
            <p:cNvPr id="16446" name="Rectangle 61"/>
            <p:cNvSpPr>
              <a:spLocks noChangeArrowheads="1"/>
            </p:cNvSpPr>
            <p:nvPr/>
          </p:nvSpPr>
          <p:spPr bwMode="auto">
            <a:xfrm>
              <a:off x="9352" y="10514"/>
              <a:ext cx="1060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/>
                <a:t>Treatment-</a:t>
              </a:r>
            </a:p>
          </p:txBody>
        </p:sp>
        <p:sp>
          <p:nvSpPr>
            <p:cNvPr id="16447" name="Rectangle 62"/>
            <p:cNvSpPr>
              <a:spLocks noChangeArrowheads="1"/>
            </p:cNvSpPr>
            <p:nvPr/>
          </p:nvSpPr>
          <p:spPr bwMode="auto">
            <a:xfrm>
              <a:off x="9395" y="10747"/>
              <a:ext cx="1345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/>
                <a:t>Related Event</a:t>
              </a:r>
            </a:p>
          </p:txBody>
        </p:sp>
        <p:sp>
          <p:nvSpPr>
            <p:cNvPr id="16448" name="Rectangle 63"/>
            <p:cNvSpPr>
              <a:spLocks noChangeArrowheads="1"/>
            </p:cNvSpPr>
            <p:nvPr/>
          </p:nvSpPr>
          <p:spPr bwMode="auto">
            <a:xfrm>
              <a:off x="10718" y="6801"/>
              <a:ext cx="1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sz="900"/>
            </a:p>
          </p:txBody>
        </p:sp>
        <p:sp>
          <p:nvSpPr>
            <p:cNvPr id="16449" name="Rectangle 64"/>
            <p:cNvSpPr>
              <a:spLocks noChangeArrowheads="1"/>
            </p:cNvSpPr>
            <p:nvPr/>
          </p:nvSpPr>
          <p:spPr bwMode="auto">
            <a:xfrm>
              <a:off x="3296" y="2702"/>
              <a:ext cx="6004" cy="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900"/>
                <a:t>Number of Incidents for the Month of July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/>
              <a:t>State and National Incident Databases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Several states require providers to report harmful patient incidents to the health department.</a:t>
            </a:r>
          </a:p>
          <a:p>
            <a:pPr eaLnBrk="1" hangingPunct="1"/>
            <a:r>
              <a:rPr lang="en-US" sz="2800" dirty="0"/>
              <a:t>In 2005, Congress enacted legislation creating patient safety organizations.</a:t>
            </a:r>
          </a:p>
          <a:p>
            <a:pPr lvl="1" eaLnBrk="1" hangingPunct="1"/>
            <a:r>
              <a:rPr lang="en-US" altLang="ja-JP" sz="2400" dirty="0">
                <a:ea typeface="MS PGothic" pitchFamily="34" charset="-128"/>
              </a:rPr>
              <a:t>Purpose: Gather and analyze information about patient incidents from providers in all states. 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USTRANSCOM Theme">
      <a:dk1>
        <a:sysClr val="windowText" lastClr="000000"/>
      </a:dk1>
      <a:lt1>
        <a:sysClr val="window" lastClr="FFFFFF"/>
      </a:lt1>
      <a:dk2>
        <a:srgbClr val="002060"/>
      </a:dk2>
      <a:lt2>
        <a:srgbClr val="B4B66E"/>
      </a:lt2>
      <a:accent1>
        <a:srgbClr val="910909"/>
      </a:accent1>
      <a:accent2>
        <a:srgbClr val="E48012"/>
      </a:accent2>
      <a:accent3>
        <a:srgbClr val="336633"/>
      </a:accent3>
      <a:accent4>
        <a:srgbClr val="006699"/>
      </a:accent4>
      <a:accent5>
        <a:srgbClr val="845284"/>
      </a:accent5>
      <a:accent6>
        <a:srgbClr val="660066"/>
      </a:accent6>
      <a:hlink>
        <a:srgbClr val="6565FF"/>
      </a:hlink>
      <a:folHlink>
        <a:srgbClr val="CBCB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_dlc_ExpireDate xmlns="6530d050-c947-4645-9b53-18c89f60bae0">2026-03-21T13:55:32+00:00</_dlc_ExpireDate>
    <_dlc_ExpireDateSaved xmlns="6530d050-c947-4645-9b53-18c89f60bae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296E94D556224BABEEFA34388039FF" ma:contentTypeVersion="8" ma:contentTypeDescription="Create a new document." ma:contentTypeScope="" ma:versionID="8fe2ae3483afdce66a8985d2d76b814c">
  <xsd:schema xmlns:xsd="http://www.w3.org/2001/XMLSchema" xmlns:xs="http://www.w3.org/2001/XMLSchema" xmlns:p="http://schemas.microsoft.com/office/2006/metadata/properties" xmlns:ns2="6530d050-c947-4645-9b53-18c89f60bae0" targetNamespace="http://schemas.microsoft.com/office/2006/metadata/properties" ma:root="true" ma:fieldsID="476df74f2b6e99542a8cf96b35f24883" ns2:_="">
    <xsd:import namespace="6530d050-c947-4645-9b53-18c89f60bae0"/>
    <xsd:element name="properties">
      <xsd:complexType>
        <xsd:sequence>
          <xsd:element name="documentManagement">
            <xsd:complexType>
              <xsd:all>
                <xsd:element ref="ns2:_dlc_Exempt" minOccurs="0"/>
                <xsd:element ref="ns2:_dlc_ExpireDateSaved" minOccurs="0"/>
                <xsd:element ref="ns2:_dlc_Expire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0d050-c947-4645-9b53-18c89f60bae0" elementFormDefault="qualified">
    <xsd:import namespace="http://schemas.microsoft.com/office/2006/documentManagement/types"/>
    <xsd:import namespace="http://schemas.microsoft.com/office/infopath/2007/PartnerControls"/>
    <xsd:element name="_dlc_Exempt" ma:index="8" nillable="true" ma:displayName="Exempt from Policy" ma:description="" ma:hidden="true" ma:internalName="_dlc_Exempt" ma:readOnly="true">
      <xsd:simpleType>
        <xsd:restriction base="dms:Unknown"/>
      </xsd:simpleType>
    </xsd:element>
    <xsd:element name="_dlc_ExpireDateSaved" ma:index="9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0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>
      <p:Name>Expiration</p:Name>
      <p:Description>Automatic scheduling of content for processing, and expiry of content that has reached its due date.</p:Description>
      <p:CustomData>
        <data>
          <formula id="Microsoft.Office.RecordsManagement.PolicyFeatures.Expiration.Formula.BuiltIn">
            <number>15</number>
            <property>Created</property>
            <period>years</period>
          </formula>
          <action type="action" id="Microsoft.Office.RecordsManagement.PolicyFeatures.Expiration.Action.MoveToRecycleBin"/>
        </data>
      </p:CustomData>
    </p:PolicyItem>
  </p:PolicyItems>
</p:Policy>
</file>

<file path=customXml/itemProps1.xml><?xml version="1.0" encoding="utf-8"?>
<ds:datastoreItem xmlns:ds="http://schemas.openxmlformats.org/officeDocument/2006/customXml" ds:itemID="{A8A899F8-CCAC-4761-A03E-B990AEC71C7E}">
  <ds:schemaRefs>
    <ds:schemaRef ds:uri="http://schemas.openxmlformats.org/package/2006/metadata/core-properties"/>
    <ds:schemaRef ds:uri="http://purl.org/dc/dcmitype/"/>
    <ds:schemaRef ds:uri="6530d050-c947-4645-9b53-18c89f60bae0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1186C3F-DADF-4F6F-9D9D-6730DC849E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0d050-c947-4645-9b53-18c89f60ba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4B2795-A5D2-4FD8-B381-DDB75855F02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A053CCA-1B3A-4E62-8957-49DA9EE04CD6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42341</TotalTime>
  <Words>1397</Words>
  <Application>Microsoft Office PowerPoint</Application>
  <PresentationFormat>On-screen Show (4:3)</PresentationFormat>
  <Paragraphs>216</Paragraphs>
  <Slides>22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Symbol</vt:lpstr>
      <vt:lpstr>Arial</vt:lpstr>
      <vt:lpstr>Tahoma</vt:lpstr>
      <vt:lpstr>Times New Roman</vt:lpstr>
      <vt:lpstr>Arial Narrow</vt:lpstr>
      <vt:lpstr>Calibri</vt:lpstr>
      <vt:lpstr>Wingdings</vt:lpstr>
      <vt:lpstr>Script</vt:lpstr>
      <vt:lpstr>Office Theme</vt:lpstr>
      <vt:lpstr>Visio</vt:lpstr>
      <vt:lpstr>PowerPoint Presentation</vt:lpstr>
      <vt:lpstr>Introduction to Healthcare Quality Management  Improving Patient Safety</vt:lpstr>
      <vt:lpstr>Patient Safety Improvement</vt:lpstr>
      <vt:lpstr>System Improvements Are Needed</vt:lpstr>
      <vt:lpstr>Patient Safety: A Component of Quality Management</vt:lpstr>
      <vt:lpstr>Measures of Patient Safety</vt:lpstr>
      <vt:lpstr>Common Data Source</vt:lpstr>
      <vt:lpstr>Data from Incident Reports</vt:lpstr>
      <vt:lpstr>State and National Incident Databases</vt:lpstr>
      <vt:lpstr>Improving Patient Safety</vt:lpstr>
      <vt:lpstr>Improving Patient Safety</vt:lpstr>
      <vt:lpstr>Failure Mode and Effects Analysis</vt:lpstr>
      <vt:lpstr>FMEA Steps</vt:lpstr>
      <vt:lpstr>Completed FMEA</vt:lpstr>
      <vt:lpstr>Completed FMEA (cont.)</vt:lpstr>
      <vt:lpstr>Root Cause Analysis (RCA)</vt:lpstr>
      <vt:lpstr>RCA Steps</vt:lpstr>
      <vt:lpstr>Understand What Happened  and Identify Root Causes</vt:lpstr>
      <vt:lpstr>Look for the Underlying System Problems</vt:lpstr>
      <vt:lpstr>Design &amp; Implement Corrective Actions</vt:lpstr>
      <vt:lpstr>Patient Engagement in Safety</vt:lpstr>
      <vt:lpstr>Patient Safety Improvement</vt:lpstr>
    </vt:vector>
  </TitlesOfParts>
  <Company>Accenture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Texas Tech Presentation</dc:title>
  <dc:creator>John Pearson</dc:creator>
  <cp:lastModifiedBy>Healy-collier, Kathleen</cp:lastModifiedBy>
  <cp:revision>1097</cp:revision>
  <cp:lastPrinted>2020-01-09T16:19:00Z</cp:lastPrinted>
  <dcterms:created xsi:type="dcterms:W3CDTF">2010-03-02T22:06:10Z</dcterms:created>
  <dcterms:modified xsi:type="dcterms:W3CDTF">2020-09-13T23:48:29Z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0x01010098296E94D556224BABEEFA34388039FF</vt:lpwstr>
  </property>
  <property fmtid="{D5CDD505-2E9C-101B-9397-08002B2CF9AE}" pid="3" name="ItemRetentionFormula">
    <vt:lpwstr>&lt;formula id="Microsoft.Office.RecordsManagement.PolicyFeatures.Expiration.Formula.BuiltIn"&gt;&lt;number&gt;15&lt;/number&gt;&lt;property&gt;Created&lt;/property&gt;&lt;period&gt;years&lt;/period&gt;&lt;/formula&gt;</vt:lpwstr>
  </property>
  <property fmtid="{D5CDD505-2E9C-101B-9397-08002B2CF9AE}" pid="4" name="_dlc_policyId">
    <vt:lpwstr/>
  </property>
</Properties>
</file>