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4" r:id="rId3"/>
    <p:sldId id="273" r:id="rId4"/>
    <p:sldId id="277" r:id="rId5"/>
    <p:sldId id="275" r:id="rId6"/>
    <p:sldId id="276" r:id="rId7"/>
    <p:sldId id="278" r:id="rId8"/>
    <p:sldId id="279" r:id="rId9"/>
    <p:sldId id="269" r:id="rId10"/>
    <p:sldId id="280" r:id="rId11"/>
    <p:sldId id="281" r:id="rId12"/>
    <p:sldId id="283" r:id="rId13"/>
    <p:sldId id="284" r:id="rId14"/>
    <p:sldId id="263" r:id="rId15"/>
    <p:sldId id="265" r:id="rId16"/>
    <p:sldId id="266" r:id="rId17"/>
    <p:sldId id="282" r:id="rId18"/>
    <p:sldId id="272" r:id="rId19"/>
    <p:sldId id="271" r:id="rId20"/>
    <p:sldId id="270" r:id="rId21"/>
    <p:sldId id="267" r:id="rId22"/>
    <p:sldId id="257" r:id="rId23"/>
    <p:sldId id="260" r:id="rId24"/>
    <p:sldId id="261" r:id="rId25"/>
    <p:sldId id="262" r:id="rId26"/>
    <p:sldId id="259"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95" autoAdjust="0"/>
    <p:restoredTop sz="94660"/>
  </p:normalViewPr>
  <p:slideViewPr>
    <p:cSldViewPr snapToGrid="0">
      <p:cViewPr varScale="1">
        <p:scale>
          <a:sx n="63" d="100"/>
          <a:sy n="63" d="100"/>
        </p:scale>
        <p:origin x="130"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1CACE-F684-4AD7-B93C-F00176C2AD5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7092D1E-61AC-443A-91E9-59738B6448F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A874B26-2422-4BB0-803F-EE5906510D4A}"/>
              </a:ext>
            </a:extLst>
          </p:cNvPr>
          <p:cNvSpPr>
            <a:spLocks noGrp="1"/>
          </p:cNvSpPr>
          <p:nvPr>
            <p:ph type="dt" sz="half" idx="10"/>
          </p:nvPr>
        </p:nvSpPr>
        <p:spPr/>
        <p:txBody>
          <a:bodyPr/>
          <a:lstStyle/>
          <a:p>
            <a:fld id="{4667EA17-3A5D-47AA-99B7-BF0660DD6F57}" type="datetimeFigureOut">
              <a:rPr lang="en-US" smtClean="0"/>
              <a:t>9/23/2020</a:t>
            </a:fld>
            <a:endParaRPr lang="en-US"/>
          </a:p>
        </p:txBody>
      </p:sp>
      <p:sp>
        <p:nvSpPr>
          <p:cNvPr id="5" name="Footer Placeholder 4">
            <a:extLst>
              <a:ext uri="{FF2B5EF4-FFF2-40B4-BE49-F238E27FC236}">
                <a16:creationId xmlns:a16="http://schemas.microsoft.com/office/drawing/2014/main" id="{144C486B-1A3C-498E-B034-1BFC8302D7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3B3DF0-531C-48CD-B670-55E76B1F1A36}"/>
              </a:ext>
            </a:extLst>
          </p:cNvPr>
          <p:cNvSpPr>
            <a:spLocks noGrp="1"/>
          </p:cNvSpPr>
          <p:nvPr>
            <p:ph type="sldNum" sz="quarter" idx="12"/>
          </p:nvPr>
        </p:nvSpPr>
        <p:spPr/>
        <p:txBody>
          <a:bodyPr/>
          <a:lstStyle/>
          <a:p>
            <a:fld id="{3A99B00F-6478-4AF3-852A-8F4FE3BC2C02}" type="slidenum">
              <a:rPr lang="en-US" smtClean="0"/>
              <a:t>‹#›</a:t>
            </a:fld>
            <a:endParaRPr lang="en-US"/>
          </a:p>
        </p:txBody>
      </p:sp>
    </p:spTree>
    <p:extLst>
      <p:ext uri="{BB962C8B-B14F-4D97-AF65-F5344CB8AC3E}">
        <p14:creationId xmlns:p14="http://schemas.microsoft.com/office/powerpoint/2010/main" val="42900498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98A8E-CAA7-4409-8B0A-04AF1765E03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0AF4A0A-6179-4AFC-9AED-E2B13FDB9E7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54F4145-DA8C-4735-AF35-D5D243EE5452}"/>
              </a:ext>
            </a:extLst>
          </p:cNvPr>
          <p:cNvSpPr>
            <a:spLocks noGrp="1"/>
          </p:cNvSpPr>
          <p:nvPr>
            <p:ph type="dt" sz="half" idx="10"/>
          </p:nvPr>
        </p:nvSpPr>
        <p:spPr/>
        <p:txBody>
          <a:bodyPr/>
          <a:lstStyle/>
          <a:p>
            <a:fld id="{4667EA17-3A5D-47AA-99B7-BF0660DD6F57}" type="datetimeFigureOut">
              <a:rPr lang="en-US" smtClean="0"/>
              <a:t>9/23/2020</a:t>
            </a:fld>
            <a:endParaRPr lang="en-US"/>
          </a:p>
        </p:txBody>
      </p:sp>
      <p:sp>
        <p:nvSpPr>
          <p:cNvPr id="5" name="Footer Placeholder 4">
            <a:extLst>
              <a:ext uri="{FF2B5EF4-FFF2-40B4-BE49-F238E27FC236}">
                <a16:creationId xmlns:a16="http://schemas.microsoft.com/office/drawing/2014/main" id="{7F75D96A-37D9-46BA-AE2B-45F1B1F2529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D64801-FC01-4257-8571-F3B8736924A1}"/>
              </a:ext>
            </a:extLst>
          </p:cNvPr>
          <p:cNvSpPr>
            <a:spLocks noGrp="1"/>
          </p:cNvSpPr>
          <p:nvPr>
            <p:ph type="sldNum" sz="quarter" idx="12"/>
          </p:nvPr>
        </p:nvSpPr>
        <p:spPr/>
        <p:txBody>
          <a:bodyPr/>
          <a:lstStyle/>
          <a:p>
            <a:fld id="{3A99B00F-6478-4AF3-852A-8F4FE3BC2C02}" type="slidenum">
              <a:rPr lang="en-US" smtClean="0"/>
              <a:t>‹#›</a:t>
            </a:fld>
            <a:endParaRPr lang="en-US"/>
          </a:p>
        </p:txBody>
      </p:sp>
    </p:spTree>
    <p:extLst>
      <p:ext uri="{BB962C8B-B14F-4D97-AF65-F5344CB8AC3E}">
        <p14:creationId xmlns:p14="http://schemas.microsoft.com/office/powerpoint/2010/main" val="18065565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31386-CDC0-45C6-A202-8D7D3E7FCEF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E1F617E-EB61-4168-AB48-B3684E95A7E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1EE07B8-9FCD-4531-877B-77A1EDC0C71D}"/>
              </a:ext>
            </a:extLst>
          </p:cNvPr>
          <p:cNvSpPr>
            <a:spLocks noGrp="1"/>
          </p:cNvSpPr>
          <p:nvPr>
            <p:ph type="dt" sz="half" idx="10"/>
          </p:nvPr>
        </p:nvSpPr>
        <p:spPr/>
        <p:txBody>
          <a:bodyPr/>
          <a:lstStyle/>
          <a:p>
            <a:fld id="{4667EA17-3A5D-47AA-99B7-BF0660DD6F57}" type="datetimeFigureOut">
              <a:rPr lang="en-US" smtClean="0"/>
              <a:t>9/23/2020</a:t>
            </a:fld>
            <a:endParaRPr lang="en-US"/>
          </a:p>
        </p:txBody>
      </p:sp>
      <p:sp>
        <p:nvSpPr>
          <p:cNvPr id="5" name="Footer Placeholder 4">
            <a:extLst>
              <a:ext uri="{FF2B5EF4-FFF2-40B4-BE49-F238E27FC236}">
                <a16:creationId xmlns:a16="http://schemas.microsoft.com/office/drawing/2014/main" id="{8C84ACD0-F7DA-41F0-8F26-462B23D5C1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5A981C-00C5-447E-A4F3-B0D6B5343C38}"/>
              </a:ext>
            </a:extLst>
          </p:cNvPr>
          <p:cNvSpPr>
            <a:spLocks noGrp="1"/>
          </p:cNvSpPr>
          <p:nvPr>
            <p:ph type="sldNum" sz="quarter" idx="12"/>
          </p:nvPr>
        </p:nvSpPr>
        <p:spPr/>
        <p:txBody>
          <a:bodyPr/>
          <a:lstStyle/>
          <a:p>
            <a:fld id="{3A99B00F-6478-4AF3-852A-8F4FE3BC2C02}" type="slidenum">
              <a:rPr lang="en-US" smtClean="0"/>
              <a:t>‹#›</a:t>
            </a:fld>
            <a:endParaRPr lang="en-US"/>
          </a:p>
        </p:txBody>
      </p:sp>
    </p:spTree>
    <p:extLst>
      <p:ext uri="{BB962C8B-B14F-4D97-AF65-F5344CB8AC3E}">
        <p14:creationId xmlns:p14="http://schemas.microsoft.com/office/powerpoint/2010/main" val="17908946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414A90-B8FA-4522-8906-A39A9BF283D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94C66DF-578A-4BD5-A923-753EAA6FBE5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A005C70-C706-48F4-8EF1-5B6C1207376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205B58B-D04D-4ED0-9DEA-DF92982196E4}"/>
              </a:ext>
            </a:extLst>
          </p:cNvPr>
          <p:cNvSpPr>
            <a:spLocks noGrp="1"/>
          </p:cNvSpPr>
          <p:nvPr>
            <p:ph type="dt" sz="half" idx="10"/>
          </p:nvPr>
        </p:nvSpPr>
        <p:spPr/>
        <p:txBody>
          <a:bodyPr/>
          <a:lstStyle/>
          <a:p>
            <a:fld id="{4667EA17-3A5D-47AA-99B7-BF0660DD6F57}" type="datetimeFigureOut">
              <a:rPr lang="en-US" smtClean="0"/>
              <a:t>9/23/2020</a:t>
            </a:fld>
            <a:endParaRPr lang="en-US"/>
          </a:p>
        </p:txBody>
      </p:sp>
      <p:sp>
        <p:nvSpPr>
          <p:cNvPr id="6" name="Footer Placeholder 5">
            <a:extLst>
              <a:ext uri="{FF2B5EF4-FFF2-40B4-BE49-F238E27FC236}">
                <a16:creationId xmlns:a16="http://schemas.microsoft.com/office/drawing/2014/main" id="{1303ACCE-3B88-4E3A-9A54-7968BF03847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10880A3-EDE4-4B14-B1AC-0719FA6D2292}"/>
              </a:ext>
            </a:extLst>
          </p:cNvPr>
          <p:cNvSpPr>
            <a:spLocks noGrp="1"/>
          </p:cNvSpPr>
          <p:nvPr>
            <p:ph type="sldNum" sz="quarter" idx="12"/>
          </p:nvPr>
        </p:nvSpPr>
        <p:spPr/>
        <p:txBody>
          <a:bodyPr/>
          <a:lstStyle/>
          <a:p>
            <a:fld id="{3A99B00F-6478-4AF3-852A-8F4FE3BC2C02}" type="slidenum">
              <a:rPr lang="en-US" smtClean="0"/>
              <a:t>‹#›</a:t>
            </a:fld>
            <a:endParaRPr lang="en-US"/>
          </a:p>
        </p:txBody>
      </p:sp>
    </p:spTree>
    <p:extLst>
      <p:ext uri="{BB962C8B-B14F-4D97-AF65-F5344CB8AC3E}">
        <p14:creationId xmlns:p14="http://schemas.microsoft.com/office/powerpoint/2010/main" val="18070296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3CB34A-D876-4AF7-92DE-0277A8D0A16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6B08E88-8778-4A0E-877A-9B4416C3BCF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C074BBB-009D-4F45-9135-7304561C6B8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C432A14-37B6-47C8-8E66-248647551FC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4C3FBFE-3E50-414F-B2AC-05185C60286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3B56DFC-C7B7-4E63-9CF3-AEF0403DF0A5}"/>
              </a:ext>
            </a:extLst>
          </p:cNvPr>
          <p:cNvSpPr>
            <a:spLocks noGrp="1"/>
          </p:cNvSpPr>
          <p:nvPr>
            <p:ph type="dt" sz="half" idx="10"/>
          </p:nvPr>
        </p:nvSpPr>
        <p:spPr/>
        <p:txBody>
          <a:bodyPr/>
          <a:lstStyle/>
          <a:p>
            <a:fld id="{4667EA17-3A5D-47AA-99B7-BF0660DD6F57}" type="datetimeFigureOut">
              <a:rPr lang="en-US" smtClean="0"/>
              <a:t>9/23/2020</a:t>
            </a:fld>
            <a:endParaRPr lang="en-US"/>
          </a:p>
        </p:txBody>
      </p:sp>
      <p:sp>
        <p:nvSpPr>
          <p:cNvPr id="8" name="Footer Placeholder 7">
            <a:extLst>
              <a:ext uri="{FF2B5EF4-FFF2-40B4-BE49-F238E27FC236}">
                <a16:creationId xmlns:a16="http://schemas.microsoft.com/office/drawing/2014/main" id="{EA6BD72E-EC8A-4F5B-8637-5EE48D5CC50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D2E2CC1-B8AB-4A09-A7CA-20F13C8ABCE3}"/>
              </a:ext>
            </a:extLst>
          </p:cNvPr>
          <p:cNvSpPr>
            <a:spLocks noGrp="1"/>
          </p:cNvSpPr>
          <p:nvPr>
            <p:ph type="sldNum" sz="quarter" idx="12"/>
          </p:nvPr>
        </p:nvSpPr>
        <p:spPr/>
        <p:txBody>
          <a:bodyPr/>
          <a:lstStyle/>
          <a:p>
            <a:fld id="{3A99B00F-6478-4AF3-852A-8F4FE3BC2C02}" type="slidenum">
              <a:rPr lang="en-US" smtClean="0"/>
              <a:t>‹#›</a:t>
            </a:fld>
            <a:endParaRPr lang="en-US"/>
          </a:p>
        </p:txBody>
      </p:sp>
    </p:spTree>
    <p:extLst>
      <p:ext uri="{BB962C8B-B14F-4D97-AF65-F5344CB8AC3E}">
        <p14:creationId xmlns:p14="http://schemas.microsoft.com/office/powerpoint/2010/main" val="14140845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4EFCB-0027-4030-A3FF-EC146793C26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B80EB04-7B45-4256-A92A-2112E751681D}"/>
              </a:ext>
            </a:extLst>
          </p:cNvPr>
          <p:cNvSpPr>
            <a:spLocks noGrp="1"/>
          </p:cNvSpPr>
          <p:nvPr>
            <p:ph type="dt" sz="half" idx="10"/>
          </p:nvPr>
        </p:nvSpPr>
        <p:spPr/>
        <p:txBody>
          <a:bodyPr/>
          <a:lstStyle/>
          <a:p>
            <a:fld id="{4667EA17-3A5D-47AA-99B7-BF0660DD6F57}" type="datetimeFigureOut">
              <a:rPr lang="en-US" smtClean="0"/>
              <a:t>9/23/2020</a:t>
            </a:fld>
            <a:endParaRPr lang="en-US"/>
          </a:p>
        </p:txBody>
      </p:sp>
      <p:sp>
        <p:nvSpPr>
          <p:cNvPr id="4" name="Footer Placeholder 3">
            <a:extLst>
              <a:ext uri="{FF2B5EF4-FFF2-40B4-BE49-F238E27FC236}">
                <a16:creationId xmlns:a16="http://schemas.microsoft.com/office/drawing/2014/main" id="{39D87C78-9A4C-4383-B79C-AD75A16BD95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4E13280-9C4A-49E3-AAC9-A2D1650CED23}"/>
              </a:ext>
            </a:extLst>
          </p:cNvPr>
          <p:cNvSpPr>
            <a:spLocks noGrp="1"/>
          </p:cNvSpPr>
          <p:nvPr>
            <p:ph type="sldNum" sz="quarter" idx="12"/>
          </p:nvPr>
        </p:nvSpPr>
        <p:spPr/>
        <p:txBody>
          <a:bodyPr/>
          <a:lstStyle/>
          <a:p>
            <a:fld id="{3A99B00F-6478-4AF3-852A-8F4FE3BC2C02}" type="slidenum">
              <a:rPr lang="en-US" smtClean="0"/>
              <a:t>‹#›</a:t>
            </a:fld>
            <a:endParaRPr lang="en-US"/>
          </a:p>
        </p:txBody>
      </p:sp>
    </p:spTree>
    <p:extLst>
      <p:ext uri="{BB962C8B-B14F-4D97-AF65-F5344CB8AC3E}">
        <p14:creationId xmlns:p14="http://schemas.microsoft.com/office/powerpoint/2010/main" val="30272876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5EC3EFC-3066-4658-ADCE-B19D56651160}"/>
              </a:ext>
            </a:extLst>
          </p:cNvPr>
          <p:cNvSpPr>
            <a:spLocks noGrp="1"/>
          </p:cNvSpPr>
          <p:nvPr>
            <p:ph type="dt" sz="half" idx="10"/>
          </p:nvPr>
        </p:nvSpPr>
        <p:spPr/>
        <p:txBody>
          <a:bodyPr/>
          <a:lstStyle/>
          <a:p>
            <a:fld id="{4667EA17-3A5D-47AA-99B7-BF0660DD6F57}" type="datetimeFigureOut">
              <a:rPr lang="en-US" smtClean="0"/>
              <a:t>9/23/2020</a:t>
            </a:fld>
            <a:endParaRPr lang="en-US"/>
          </a:p>
        </p:txBody>
      </p:sp>
      <p:sp>
        <p:nvSpPr>
          <p:cNvPr id="3" name="Footer Placeholder 2">
            <a:extLst>
              <a:ext uri="{FF2B5EF4-FFF2-40B4-BE49-F238E27FC236}">
                <a16:creationId xmlns:a16="http://schemas.microsoft.com/office/drawing/2014/main" id="{24DB1384-8C6C-48EA-8574-F5DA2517209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8B4DBD5-C1D2-4620-9631-58E6DE8DEA9C}"/>
              </a:ext>
            </a:extLst>
          </p:cNvPr>
          <p:cNvSpPr>
            <a:spLocks noGrp="1"/>
          </p:cNvSpPr>
          <p:nvPr>
            <p:ph type="sldNum" sz="quarter" idx="12"/>
          </p:nvPr>
        </p:nvSpPr>
        <p:spPr/>
        <p:txBody>
          <a:bodyPr/>
          <a:lstStyle/>
          <a:p>
            <a:fld id="{3A99B00F-6478-4AF3-852A-8F4FE3BC2C02}" type="slidenum">
              <a:rPr lang="en-US" smtClean="0"/>
              <a:t>‹#›</a:t>
            </a:fld>
            <a:endParaRPr lang="en-US"/>
          </a:p>
        </p:txBody>
      </p:sp>
    </p:spTree>
    <p:extLst>
      <p:ext uri="{BB962C8B-B14F-4D97-AF65-F5344CB8AC3E}">
        <p14:creationId xmlns:p14="http://schemas.microsoft.com/office/powerpoint/2010/main" val="7683360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C790F-C23B-44B4-A95A-5F3BDCCDC08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2F404F6-AB13-4528-BA48-7834013338F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7F3CBF2-A0D0-4D99-9338-3464804F98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594671-AB1F-4732-BEF6-4E7A4633CAA4}"/>
              </a:ext>
            </a:extLst>
          </p:cNvPr>
          <p:cNvSpPr>
            <a:spLocks noGrp="1"/>
          </p:cNvSpPr>
          <p:nvPr>
            <p:ph type="dt" sz="half" idx="10"/>
          </p:nvPr>
        </p:nvSpPr>
        <p:spPr/>
        <p:txBody>
          <a:bodyPr/>
          <a:lstStyle/>
          <a:p>
            <a:fld id="{4667EA17-3A5D-47AA-99B7-BF0660DD6F57}" type="datetimeFigureOut">
              <a:rPr lang="en-US" smtClean="0"/>
              <a:t>9/23/2020</a:t>
            </a:fld>
            <a:endParaRPr lang="en-US"/>
          </a:p>
        </p:txBody>
      </p:sp>
      <p:sp>
        <p:nvSpPr>
          <p:cNvPr id="6" name="Footer Placeholder 5">
            <a:extLst>
              <a:ext uri="{FF2B5EF4-FFF2-40B4-BE49-F238E27FC236}">
                <a16:creationId xmlns:a16="http://schemas.microsoft.com/office/drawing/2014/main" id="{D19670D0-EA60-466E-AA4B-0BD9255FCFB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25004A4-EFF4-4664-87B7-3F356A6C1854}"/>
              </a:ext>
            </a:extLst>
          </p:cNvPr>
          <p:cNvSpPr>
            <a:spLocks noGrp="1"/>
          </p:cNvSpPr>
          <p:nvPr>
            <p:ph type="sldNum" sz="quarter" idx="12"/>
          </p:nvPr>
        </p:nvSpPr>
        <p:spPr/>
        <p:txBody>
          <a:bodyPr/>
          <a:lstStyle/>
          <a:p>
            <a:fld id="{3A99B00F-6478-4AF3-852A-8F4FE3BC2C02}" type="slidenum">
              <a:rPr lang="en-US" smtClean="0"/>
              <a:t>‹#›</a:t>
            </a:fld>
            <a:endParaRPr lang="en-US"/>
          </a:p>
        </p:txBody>
      </p:sp>
    </p:spTree>
    <p:extLst>
      <p:ext uri="{BB962C8B-B14F-4D97-AF65-F5344CB8AC3E}">
        <p14:creationId xmlns:p14="http://schemas.microsoft.com/office/powerpoint/2010/main" val="4171100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D9479-3151-4A3F-B82D-BD30DF994FA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8738493-A5CD-4DF8-9969-CC56219FBAE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9584949-8F21-4B13-B208-9C4F5BCF66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FB79A2E-7A96-41E8-8D6D-B9E95BCF71B6}"/>
              </a:ext>
            </a:extLst>
          </p:cNvPr>
          <p:cNvSpPr>
            <a:spLocks noGrp="1"/>
          </p:cNvSpPr>
          <p:nvPr>
            <p:ph type="dt" sz="half" idx="10"/>
          </p:nvPr>
        </p:nvSpPr>
        <p:spPr/>
        <p:txBody>
          <a:bodyPr/>
          <a:lstStyle/>
          <a:p>
            <a:fld id="{4667EA17-3A5D-47AA-99B7-BF0660DD6F57}" type="datetimeFigureOut">
              <a:rPr lang="en-US" smtClean="0"/>
              <a:t>9/23/2020</a:t>
            </a:fld>
            <a:endParaRPr lang="en-US"/>
          </a:p>
        </p:txBody>
      </p:sp>
      <p:sp>
        <p:nvSpPr>
          <p:cNvPr id="6" name="Footer Placeholder 5">
            <a:extLst>
              <a:ext uri="{FF2B5EF4-FFF2-40B4-BE49-F238E27FC236}">
                <a16:creationId xmlns:a16="http://schemas.microsoft.com/office/drawing/2014/main" id="{F721BE82-8279-4C14-8D44-51AA347BAAE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374FDAD-8B66-4C01-B446-99222679F870}"/>
              </a:ext>
            </a:extLst>
          </p:cNvPr>
          <p:cNvSpPr>
            <a:spLocks noGrp="1"/>
          </p:cNvSpPr>
          <p:nvPr>
            <p:ph type="sldNum" sz="quarter" idx="12"/>
          </p:nvPr>
        </p:nvSpPr>
        <p:spPr/>
        <p:txBody>
          <a:bodyPr/>
          <a:lstStyle/>
          <a:p>
            <a:fld id="{3A99B00F-6478-4AF3-852A-8F4FE3BC2C02}" type="slidenum">
              <a:rPr lang="en-US" smtClean="0"/>
              <a:t>‹#›</a:t>
            </a:fld>
            <a:endParaRPr lang="en-US"/>
          </a:p>
        </p:txBody>
      </p:sp>
    </p:spTree>
    <p:extLst>
      <p:ext uri="{BB962C8B-B14F-4D97-AF65-F5344CB8AC3E}">
        <p14:creationId xmlns:p14="http://schemas.microsoft.com/office/powerpoint/2010/main" val="38166768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D9DDF-C0B1-4A1D-BB6D-590A37738C8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7376B7B-2C02-4153-A403-8798B744CD2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B25EDE-3B32-4369-A389-E01FBA5CC264}"/>
              </a:ext>
            </a:extLst>
          </p:cNvPr>
          <p:cNvSpPr>
            <a:spLocks noGrp="1"/>
          </p:cNvSpPr>
          <p:nvPr>
            <p:ph type="dt" sz="half" idx="10"/>
          </p:nvPr>
        </p:nvSpPr>
        <p:spPr/>
        <p:txBody>
          <a:bodyPr/>
          <a:lstStyle/>
          <a:p>
            <a:fld id="{4667EA17-3A5D-47AA-99B7-BF0660DD6F57}" type="datetimeFigureOut">
              <a:rPr lang="en-US" smtClean="0"/>
              <a:t>9/23/2020</a:t>
            </a:fld>
            <a:endParaRPr lang="en-US"/>
          </a:p>
        </p:txBody>
      </p:sp>
      <p:sp>
        <p:nvSpPr>
          <p:cNvPr id="5" name="Footer Placeholder 4">
            <a:extLst>
              <a:ext uri="{FF2B5EF4-FFF2-40B4-BE49-F238E27FC236}">
                <a16:creationId xmlns:a16="http://schemas.microsoft.com/office/drawing/2014/main" id="{2EB18E23-D833-4AAF-86C1-B0D7AC19EE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A3EF4F-5A83-4D79-959F-8452AA07B4C4}"/>
              </a:ext>
            </a:extLst>
          </p:cNvPr>
          <p:cNvSpPr>
            <a:spLocks noGrp="1"/>
          </p:cNvSpPr>
          <p:nvPr>
            <p:ph type="sldNum" sz="quarter" idx="12"/>
          </p:nvPr>
        </p:nvSpPr>
        <p:spPr/>
        <p:txBody>
          <a:bodyPr/>
          <a:lstStyle/>
          <a:p>
            <a:fld id="{3A99B00F-6478-4AF3-852A-8F4FE3BC2C02}" type="slidenum">
              <a:rPr lang="en-US" smtClean="0"/>
              <a:t>‹#›</a:t>
            </a:fld>
            <a:endParaRPr lang="en-US"/>
          </a:p>
        </p:txBody>
      </p:sp>
    </p:spTree>
    <p:extLst>
      <p:ext uri="{BB962C8B-B14F-4D97-AF65-F5344CB8AC3E}">
        <p14:creationId xmlns:p14="http://schemas.microsoft.com/office/powerpoint/2010/main" val="5215048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C2A4963-FA96-488B-A35F-2830DEE017F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A68B851-5556-4F4F-8320-8F3B44DE942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CB9111-619B-4770-86DA-B84CEA8232B8}"/>
              </a:ext>
            </a:extLst>
          </p:cNvPr>
          <p:cNvSpPr>
            <a:spLocks noGrp="1"/>
          </p:cNvSpPr>
          <p:nvPr>
            <p:ph type="dt" sz="half" idx="10"/>
          </p:nvPr>
        </p:nvSpPr>
        <p:spPr/>
        <p:txBody>
          <a:bodyPr/>
          <a:lstStyle/>
          <a:p>
            <a:fld id="{4667EA17-3A5D-47AA-99B7-BF0660DD6F57}" type="datetimeFigureOut">
              <a:rPr lang="en-US" smtClean="0"/>
              <a:t>9/23/2020</a:t>
            </a:fld>
            <a:endParaRPr lang="en-US"/>
          </a:p>
        </p:txBody>
      </p:sp>
      <p:sp>
        <p:nvSpPr>
          <p:cNvPr id="5" name="Footer Placeholder 4">
            <a:extLst>
              <a:ext uri="{FF2B5EF4-FFF2-40B4-BE49-F238E27FC236}">
                <a16:creationId xmlns:a16="http://schemas.microsoft.com/office/drawing/2014/main" id="{B19D3999-1C42-4FAF-8273-4E43C156E9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B6046F-0E88-425F-887E-6C519B4A65AC}"/>
              </a:ext>
            </a:extLst>
          </p:cNvPr>
          <p:cNvSpPr>
            <a:spLocks noGrp="1"/>
          </p:cNvSpPr>
          <p:nvPr>
            <p:ph type="sldNum" sz="quarter" idx="12"/>
          </p:nvPr>
        </p:nvSpPr>
        <p:spPr/>
        <p:txBody>
          <a:bodyPr/>
          <a:lstStyle/>
          <a:p>
            <a:fld id="{3A99B00F-6478-4AF3-852A-8F4FE3BC2C02}" type="slidenum">
              <a:rPr lang="en-US" smtClean="0"/>
              <a:t>‹#›</a:t>
            </a:fld>
            <a:endParaRPr lang="en-US"/>
          </a:p>
        </p:txBody>
      </p:sp>
    </p:spTree>
    <p:extLst>
      <p:ext uri="{BB962C8B-B14F-4D97-AF65-F5344CB8AC3E}">
        <p14:creationId xmlns:p14="http://schemas.microsoft.com/office/powerpoint/2010/main" val="26419229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F2B907E-547C-4194-A3B5-895777B7B7E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11AD1A4-8C07-49C4-8D27-4B10140EE6E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2BC5ED1-0D04-416E-A49D-16A57D5B984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67EA17-3A5D-47AA-99B7-BF0660DD6F57}" type="datetimeFigureOut">
              <a:rPr lang="en-US" smtClean="0"/>
              <a:t>9/23/2020</a:t>
            </a:fld>
            <a:endParaRPr lang="en-US"/>
          </a:p>
        </p:txBody>
      </p:sp>
      <p:sp>
        <p:nvSpPr>
          <p:cNvPr id="5" name="Footer Placeholder 4">
            <a:extLst>
              <a:ext uri="{FF2B5EF4-FFF2-40B4-BE49-F238E27FC236}">
                <a16:creationId xmlns:a16="http://schemas.microsoft.com/office/drawing/2014/main" id="{33827BB9-B94C-416A-A2F3-550A57D5C88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A956C9C-2211-4BE7-B5BD-16779BA1E3C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99B00F-6478-4AF3-852A-8F4FE3BC2C02}" type="slidenum">
              <a:rPr lang="en-US" smtClean="0"/>
              <a:t>‹#›</a:t>
            </a:fld>
            <a:endParaRPr lang="en-US"/>
          </a:p>
        </p:txBody>
      </p:sp>
    </p:spTree>
    <p:extLst>
      <p:ext uri="{BB962C8B-B14F-4D97-AF65-F5344CB8AC3E}">
        <p14:creationId xmlns:p14="http://schemas.microsoft.com/office/powerpoint/2010/main" val="40694151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dictionary.reference.com/browse/object" TargetMode="External"/><Relationship Id="rId2" Type="http://schemas.openxmlformats.org/officeDocument/2006/relationships/hyperlink" Target="http://dictionary.reference.com/browse/name" TargetMode="External"/><Relationship Id="rId1" Type="http://schemas.openxmlformats.org/officeDocument/2006/relationships/slideLayout" Target="../slideLayouts/slideLayout2.xml"/><Relationship Id="rId4" Type="http://schemas.openxmlformats.org/officeDocument/2006/relationships/hyperlink" Target="http://dictionary.reference.com/browse/which"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dictionary.reference.com/browse/maxim" TargetMode="External"/><Relationship Id="rId2" Type="http://schemas.openxmlformats.org/officeDocument/2006/relationships/hyperlink" Target="http://dictionary.reference.com/browse/nature"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1ECB3-2557-4FFF-BA5D-0FD10DE4FB34}"/>
              </a:ext>
            </a:extLst>
          </p:cNvPr>
          <p:cNvSpPr>
            <a:spLocks noGrp="1"/>
          </p:cNvSpPr>
          <p:nvPr>
            <p:ph type="ctrTitle"/>
          </p:nvPr>
        </p:nvSpPr>
        <p:spPr/>
        <p:txBody>
          <a:bodyPr/>
          <a:lstStyle/>
          <a:p>
            <a:r>
              <a:rPr lang="en-US" dirty="0"/>
              <a:t>The Love Song of J. </a:t>
            </a:r>
            <a:r>
              <a:rPr lang="en-US"/>
              <a:t>Alfred Prufrock</a:t>
            </a:r>
            <a:endParaRPr lang="en-US" dirty="0"/>
          </a:p>
        </p:txBody>
      </p:sp>
      <p:sp>
        <p:nvSpPr>
          <p:cNvPr id="3" name="Subtitle 2">
            <a:extLst>
              <a:ext uri="{FF2B5EF4-FFF2-40B4-BE49-F238E27FC236}">
                <a16:creationId xmlns:a16="http://schemas.microsoft.com/office/drawing/2014/main" id="{D5FAB99B-AC2B-4322-8E1B-FD21F1970EFB}"/>
              </a:ext>
            </a:extLst>
          </p:cNvPr>
          <p:cNvSpPr>
            <a:spLocks noGrp="1"/>
          </p:cNvSpPr>
          <p:nvPr>
            <p:ph type="subTitle" idx="1"/>
          </p:nvPr>
        </p:nvSpPr>
        <p:spPr/>
        <p:txBody>
          <a:bodyPr/>
          <a:lstStyle/>
          <a:p>
            <a:r>
              <a:rPr lang="en-US" dirty="0"/>
              <a:t>T.S. Eliot</a:t>
            </a:r>
          </a:p>
        </p:txBody>
      </p:sp>
    </p:spTree>
    <p:extLst>
      <p:ext uri="{BB962C8B-B14F-4D97-AF65-F5344CB8AC3E}">
        <p14:creationId xmlns:p14="http://schemas.microsoft.com/office/powerpoint/2010/main" val="20678575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43EBA-EE68-4230-87AB-96489D91D460}"/>
              </a:ext>
            </a:extLst>
          </p:cNvPr>
          <p:cNvSpPr>
            <a:spLocks noGrp="1"/>
          </p:cNvSpPr>
          <p:nvPr>
            <p:ph type="title"/>
          </p:nvPr>
        </p:nvSpPr>
        <p:spPr/>
        <p:txBody>
          <a:bodyPr/>
          <a:lstStyle/>
          <a:p>
            <a:r>
              <a:rPr lang="en-US" dirty="0"/>
              <a:t>Love song of Alfred J. Prufrock</a:t>
            </a:r>
          </a:p>
        </p:txBody>
      </p:sp>
      <p:sp>
        <p:nvSpPr>
          <p:cNvPr id="3" name="Content Placeholder 2">
            <a:extLst>
              <a:ext uri="{FF2B5EF4-FFF2-40B4-BE49-F238E27FC236}">
                <a16:creationId xmlns:a16="http://schemas.microsoft.com/office/drawing/2014/main" id="{5A0B5D71-F170-498A-83D9-E90B4B035A3C}"/>
              </a:ext>
            </a:extLst>
          </p:cNvPr>
          <p:cNvSpPr>
            <a:spLocks noGrp="1"/>
          </p:cNvSpPr>
          <p:nvPr>
            <p:ph idx="1"/>
          </p:nvPr>
        </p:nvSpPr>
        <p:spPr/>
        <p:txBody>
          <a:bodyPr/>
          <a:lstStyle/>
          <a:p>
            <a:endParaRPr lang="en-US" dirty="0"/>
          </a:p>
          <a:p>
            <a:r>
              <a:rPr lang="en-US" dirty="0"/>
              <a:t>The poem is opposite of a “love song”</a:t>
            </a:r>
          </a:p>
          <a:p>
            <a:endParaRPr lang="en-US" dirty="0"/>
          </a:p>
          <a:p>
            <a:r>
              <a:rPr lang="en-US" dirty="0" err="1"/>
              <a:t>Pru</a:t>
            </a:r>
            <a:r>
              <a:rPr lang="en-US" dirty="0"/>
              <a:t>– prudish</a:t>
            </a:r>
          </a:p>
          <a:p>
            <a:r>
              <a:rPr lang="en-US" dirty="0"/>
              <a:t>Frock—emasculated….</a:t>
            </a:r>
          </a:p>
        </p:txBody>
      </p:sp>
    </p:spTree>
    <p:extLst>
      <p:ext uri="{BB962C8B-B14F-4D97-AF65-F5344CB8AC3E}">
        <p14:creationId xmlns:p14="http://schemas.microsoft.com/office/powerpoint/2010/main" val="14867828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F18C0-7DBD-46DC-AB62-E8C721B3F023}"/>
              </a:ext>
            </a:extLst>
          </p:cNvPr>
          <p:cNvSpPr>
            <a:spLocks noGrp="1"/>
          </p:cNvSpPr>
          <p:nvPr>
            <p:ph type="title"/>
          </p:nvPr>
        </p:nvSpPr>
        <p:spPr/>
        <p:txBody>
          <a:bodyPr/>
          <a:lstStyle/>
          <a:p>
            <a:r>
              <a:rPr lang="en-US" dirty="0"/>
              <a:t>Overall theme:</a:t>
            </a:r>
          </a:p>
        </p:txBody>
      </p:sp>
      <p:sp>
        <p:nvSpPr>
          <p:cNvPr id="3" name="Content Placeholder 2">
            <a:extLst>
              <a:ext uri="{FF2B5EF4-FFF2-40B4-BE49-F238E27FC236}">
                <a16:creationId xmlns:a16="http://schemas.microsoft.com/office/drawing/2014/main" id="{7578B95F-765C-49F1-B87E-8070DDDCB8B6}"/>
              </a:ext>
            </a:extLst>
          </p:cNvPr>
          <p:cNvSpPr>
            <a:spLocks noGrp="1"/>
          </p:cNvSpPr>
          <p:nvPr>
            <p:ph idx="1"/>
          </p:nvPr>
        </p:nvSpPr>
        <p:spPr/>
        <p:txBody>
          <a:bodyPr>
            <a:normAutofit fontScale="92500" lnSpcReduction="10000"/>
          </a:bodyPr>
          <a:lstStyle/>
          <a:p>
            <a:pPr marL="0" marR="0">
              <a:lnSpc>
                <a:spcPct val="115000"/>
              </a:lnSpc>
              <a:spcBef>
                <a:spcPts val="0"/>
              </a:spcBef>
              <a:spcAft>
                <a:spcPts val="0"/>
              </a:spcAft>
            </a:pPr>
            <a:r>
              <a:rPr lang="en-US" sz="2400" dirty="0">
                <a:effectLst/>
                <a:latin typeface="Berkeley-Book"/>
                <a:ea typeface="Calibri" panose="020F0502020204030204" pitchFamily="34" charset="0"/>
                <a:cs typeface="Berkeley-Book"/>
              </a:rPr>
              <a:t>Prufrock’s defeat in T. S. Eliot’s “Love Song of J. Alfred Prufrock” conveys the tragedy and disillusionment of the modern man in quest of identity, love, and gratification. In his paralysis, despair, alienation, inarticulateness, and lack of love, he prefigures many characters in modernist writings such as </a:t>
            </a:r>
          </a:p>
          <a:p>
            <a:pPr marL="0" marR="0" indent="0">
              <a:lnSpc>
                <a:spcPct val="115000"/>
              </a:lnSpc>
              <a:spcBef>
                <a:spcPts val="0"/>
              </a:spcBef>
              <a:spcAft>
                <a:spcPts val="0"/>
              </a:spcAft>
              <a:buNone/>
            </a:pPr>
            <a:endParaRPr lang="en-US" sz="2400" dirty="0">
              <a:latin typeface="Berkeley-Book"/>
              <a:ea typeface="Calibri" panose="020F0502020204030204" pitchFamily="34" charset="0"/>
              <a:cs typeface="Berkeley-Book"/>
            </a:endParaRPr>
          </a:p>
          <a:p>
            <a:pPr marL="0" marR="0" indent="0">
              <a:lnSpc>
                <a:spcPct val="115000"/>
              </a:lnSpc>
              <a:spcBef>
                <a:spcPts val="0"/>
              </a:spcBef>
              <a:spcAft>
                <a:spcPts val="0"/>
              </a:spcAft>
              <a:buNone/>
            </a:pPr>
            <a:r>
              <a:rPr lang="en-US" sz="2400" dirty="0">
                <a:effectLst/>
                <a:latin typeface="Berkeley-Book"/>
                <a:ea typeface="Calibri" panose="020F0502020204030204" pitchFamily="34" charset="0"/>
                <a:cs typeface="Berkeley-Book"/>
              </a:rPr>
              <a:t>the grotesques in Sherwood Anderson’s </a:t>
            </a:r>
            <a:r>
              <a:rPr lang="en-US" sz="2400" i="1" dirty="0">
                <a:effectLst/>
                <a:latin typeface="Berkeley-BookItalic"/>
                <a:ea typeface="Calibri" panose="020F0502020204030204" pitchFamily="34" charset="0"/>
                <a:cs typeface="Berkeley-BookItalic"/>
              </a:rPr>
              <a:t>Winesburg, Ohio</a:t>
            </a:r>
            <a:r>
              <a:rPr lang="en-US" sz="2400" i="1" dirty="0">
                <a:latin typeface="Calibri" panose="020F0502020204030204" pitchFamily="34" charset="0"/>
                <a:ea typeface="Calibri" panose="020F0502020204030204" pitchFamily="34" charset="0"/>
                <a:cs typeface="Times New Roman" panose="02020603050405020304" pitchFamily="18" charset="0"/>
              </a:rPr>
              <a:t> </a:t>
            </a:r>
            <a:r>
              <a:rPr lang="en-US" sz="2400" dirty="0">
                <a:effectLst/>
                <a:latin typeface="Berkeley-Book"/>
                <a:ea typeface="Calibri" panose="020F0502020204030204" pitchFamily="34" charset="0"/>
                <a:cs typeface="Berkeley-Book"/>
              </a:rPr>
              <a:t>(1919), </a:t>
            </a:r>
          </a:p>
          <a:p>
            <a:pPr marL="0" marR="0" indent="0">
              <a:lnSpc>
                <a:spcPct val="115000"/>
              </a:lnSpc>
              <a:spcBef>
                <a:spcPts val="0"/>
              </a:spcBef>
              <a:spcAft>
                <a:spcPts val="0"/>
              </a:spcAft>
              <a:buNone/>
            </a:pPr>
            <a:r>
              <a:rPr lang="en-US" sz="2400" dirty="0">
                <a:effectLst/>
                <a:latin typeface="Berkeley-Book"/>
                <a:ea typeface="Calibri" panose="020F0502020204030204" pitchFamily="34" charset="0"/>
                <a:cs typeface="Berkeley-Book"/>
              </a:rPr>
              <a:t>Gatsby in F. Scott Fitzgerald’s </a:t>
            </a:r>
            <a:r>
              <a:rPr lang="en-US" sz="2400" i="1" dirty="0">
                <a:effectLst/>
                <a:latin typeface="Berkeley-BookItalic"/>
                <a:ea typeface="Calibri" panose="020F0502020204030204" pitchFamily="34" charset="0"/>
                <a:cs typeface="Berkeley-BookItalic"/>
              </a:rPr>
              <a:t>The Great Gatsby </a:t>
            </a:r>
            <a:r>
              <a:rPr lang="en-US" sz="2400" dirty="0">
                <a:effectLst/>
                <a:latin typeface="Berkeley-Book"/>
                <a:ea typeface="Calibri" panose="020F0502020204030204" pitchFamily="34" charset="0"/>
                <a:cs typeface="Berkeley-Book"/>
              </a:rPr>
              <a:t>(1925), and </a:t>
            </a:r>
          </a:p>
          <a:p>
            <a:pPr marL="0" marR="0" indent="0">
              <a:lnSpc>
                <a:spcPct val="115000"/>
              </a:lnSpc>
              <a:spcBef>
                <a:spcPts val="0"/>
              </a:spcBef>
              <a:spcAft>
                <a:spcPts val="0"/>
              </a:spcAft>
              <a:buNone/>
            </a:pPr>
            <a:r>
              <a:rPr lang="en-US" sz="2400" dirty="0">
                <a:effectLst/>
                <a:latin typeface="Berkeley-Book"/>
                <a:ea typeface="Calibri" panose="020F0502020204030204" pitchFamily="34" charset="0"/>
                <a:cs typeface="Berkeley-Book"/>
              </a:rPr>
              <a:t>the American expatriates in Ernest</a:t>
            </a:r>
            <a:r>
              <a:rPr lang="en-US" sz="2400" i="1" dirty="0">
                <a:effectLst/>
                <a:latin typeface="Berkeley-BookItalic"/>
                <a:ea typeface="Calibri" panose="020F0502020204030204" pitchFamily="34" charset="0"/>
                <a:cs typeface="Berkeley-BookItalic"/>
              </a:rPr>
              <a:t> </a:t>
            </a:r>
            <a:r>
              <a:rPr lang="en-US" sz="2400" dirty="0">
                <a:effectLst/>
                <a:latin typeface="Berkeley-Book"/>
                <a:ea typeface="Calibri" panose="020F0502020204030204" pitchFamily="34" charset="0"/>
                <a:cs typeface="Berkeley-Book"/>
              </a:rPr>
              <a:t>Hemingway’s </a:t>
            </a:r>
            <a:r>
              <a:rPr lang="en-US" sz="2400" i="1" dirty="0">
                <a:effectLst/>
                <a:latin typeface="Berkeley-BookItalic"/>
                <a:ea typeface="Calibri" panose="020F0502020204030204" pitchFamily="34" charset="0"/>
                <a:cs typeface="Berkeley-BookItalic"/>
              </a:rPr>
              <a:t>The Sun Also Rises </a:t>
            </a:r>
            <a:r>
              <a:rPr lang="en-US" sz="2400" dirty="0">
                <a:effectLst/>
                <a:latin typeface="Berkeley-Book"/>
                <a:ea typeface="Calibri" panose="020F0502020204030204" pitchFamily="34" charset="0"/>
                <a:cs typeface="Berkeley-Book"/>
              </a:rPr>
              <a:t>(1926), </a:t>
            </a:r>
          </a:p>
          <a:p>
            <a:pPr marL="0" marR="0" indent="0">
              <a:lnSpc>
                <a:spcPct val="115000"/>
              </a:lnSpc>
              <a:spcBef>
                <a:spcPts val="0"/>
              </a:spcBef>
              <a:spcAft>
                <a:spcPts val="0"/>
              </a:spcAft>
              <a:buNone/>
            </a:pPr>
            <a:endParaRPr lang="en-US" sz="2400" b="1" dirty="0">
              <a:latin typeface="Berkeley-Book"/>
              <a:ea typeface="Calibri" panose="020F0502020204030204" pitchFamily="34" charset="0"/>
              <a:cs typeface="Berkeley-Book"/>
            </a:endParaRPr>
          </a:p>
          <a:p>
            <a:pPr marL="0" marR="0" indent="0">
              <a:lnSpc>
                <a:spcPct val="115000"/>
              </a:lnSpc>
              <a:spcBef>
                <a:spcPts val="0"/>
              </a:spcBef>
              <a:spcAft>
                <a:spcPts val="0"/>
              </a:spcAft>
              <a:buNone/>
            </a:pPr>
            <a:r>
              <a:rPr lang="en-US" sz="2400" b="1" dirty="0">
                <a:effectLst/>
                <a:latin typeface="Berkeley-Book"/>
                <a:ea typeface="Calibri" panose="020F0502020204030204" pitchFamily="34" charset="0"/>
                <a:cs typeface="Berkeley-Book"/>
              </a:rPr>
              <a:t>who all succumb</a:t>
            </a:r>
            <a:r>
              <a:rPr lang="en-US" sz="2400" b="1" i="1" dirty="0">
                <a:effectLst/>
                <a:latin typeface="Berkeley-BookItalic"/>
                <a:ea typeface="Calibri" panose="020F0502020204030204" pitchFamily="34" charset="0"/>
                <a:cs typeface="Berkeley-BookItalic"/>
              </a:rPr>
              <a:t> </a:t>
            </a:r>
            <a:r>
              <a:rPr lang="en-US" sz="2400" b="1" dirty="0">
                <a:effectLst/>
                <a:latin typeface="Berkeley-Book"/>
                <a:ea typeface="Calibri" panose="020F0502020204030204" pitchFamily="34" charset="0"/>
                <a:cs typeface="Berkeley-Book"/>
              </a:rPr>
              <a:t>to their inability to handle the emptiness,</a:t>
            </a:r>
            <a:r>
              <a:rPr lang="en-US" sz="2400" b="1" i="1" dirty="0">
                <a:effectLst/>
                <a:latin typeface="Berkeley-BookItalic"/>
                <a:ea typeface="Calibri" panose="020F0502020204030204" pitchFamily="34" charset="0"/>
                <a:cs typeface="Berkeley-BookItalic"/>
              </a:rPr>
              <a:t> </a:t>
            </a:r>
            <a:r>
              <a:rPr lang="en-US" sz="2400" b="1" dirty="0">
                <a:effectLst/>
                <a:latin typeface="Berkeley-Book"/>
                <a:ea typeface="Calibri" panose="020F0502020204030204" pitchFamily="34" charset="0"/>
                <a:cs typeface="Berkeley-Book"/>
              </a:rPr>
              <a:t>chaos, and meaninglessness of their lives.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2400" dirty="0">
                <a:effectLst/>
                <a:latin typeface="Berkeley-Book"/>
                <a:ea typeface="Calibri" panose="020F0502020204030204" pitchFamily="34" charset="0"/>
                <a:cs typeface="Berkeley-Book"/>
              </a:rPr>
              <a:t>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795131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B352C-2DC7-487A-8C41-B7C5C5D43D8F}"/>
              </a:ext>
            </a:extLst>
          </p:cNvPr>
          <p:cNvSpPr>
            <a:spLocks noGrp="1"/>
          </p:cNvSpPr>
          <p:nvPr>
            <p:ph type="title"/>
          </p:nvPr>
        </p:nvSpPr>
        <p:spPr/>
        <p:txBody>
          <a:bodyPr/>
          <a:lstStyle/>
          <a:p>
            <a:r>
              <a:rPr lang="en-US" dirty="0"/>
              <a:t>Metonym, Metonymy</a:t>
            </a:r>
          </a:p>
        </p:txBody>
      </p:sp>
      <p:sp>
        <p:nvSpPr>
          <p:cNvPr id="3" name="Content Placeholder 2">
            <a:extLst>
              <a:ext uri="{FF2B5EF4-FFF2-40B4-BE49-F238E27FC236}">
                <a16:creationId xmlns:a16="http://schemas.microsoft.com/office/drawing/2014/main" id="{5D35E374-3AD6-41B2-B566-77B0F138414A}"/>
              </a:ext>
            </a:extLst>
          </p:cNvPr>
          <p:cNvSpPr>
            <a:spLocks noGrp="1"/>
          </p:cNvSpPr>
          <p:nvPr>
            <p:ph idx="1"/>
          </p:nvPr>
        </p:nvSpPr>
        <p:spPr/>
        <p:txBody>
          <a:bodyPr>
            <a:normAutofit fontScale="92500" lnSpcReduction="20000"/>
          </a:bodyPr>
          <a:lstStyle/>
          <a:p>
            <a:r>
              <a:rPr lang="en-US" b="1" dirty="0"/>
              <a:t>Metonymy</a:t>
            </a:r>
            <a:r>
              <a:rPr lang="en-US" dirty="0"/>
              <a:t> </a:t>
            </a:r>
          </a:p>
          <a:p>
            <a:r>
              <a:rPr lang="en-US" dirty="0"/>
              <a:t>[mi-</a:t>
            </a:r>
            <a:r>
              <a:rPr lang="en-US" b="1" dirty="0"/>
              <a:t>ton</a:t>
            </a:r>
            <a:r>
              <a:rPr lang="en-US" dirty="0"/>
              <a:t>-</a:t>
            </a:r>
            <a:r>
              <a:rPr lang="en-US" i="1" dirty="0"/>
              <a:t>uh</a:t>
            </a:r>
            <a:r>
              <a:rPr lang="en-US" dirty="0"/>
              <a:t>-mee]  </a:t>
            </a:r>
            <a:r>
              <a:rPr lang="en-US" b="1" i="1" dirty="0"/>
              <a:t>noun </a:t>
            </a:r>
            <a:r>
              <a:rPr lang="en-US" i="1" dirty="0"/>
              <a:t>Rhetoric </a:t>
            </a:r>
            <a:r>
              <a:rPr lang="en-US" dirty="0"/>
              <a:t>.</a:t>
            </a:r>
          </a:p>
          <a:p>
            <a:r>
              <a:rPr lang="en-US" dirty="0"/>
              <a:t>a figure of speech that consists of the use of the  </a:t>
            </a:r>
            <a:r>
              <a:rPr lang="en-US" u="sng" dirty="0">
                <a:hlinkClick r:id="rId2"/>
              </a:rPr>
              <a:t>name</a:t>
            </a:r>
            <a:r>
              <a:rPr lang="en-US" dirty="0"/>
              <a:t> of </a:t>
            </a:r>
          </a:p>
          <a:p>
            <a:pPr marL="0" indent="0">
              <a:buNone/>
            </a:pPr>
            <a:r>
              <a:rPr lang="en-US" dirty="0"/>
              <a:t>     one </a:t>
            </a:r>
            <a:r>
              <a:rPr lang="en-US" u="sng" dirty="0">
                <a:hlinkClick r:id="rId3"/>
              </a:rPr>
              <a:t>object</a:t>
            </a:r>
            <a:r>
              <a:rPr lang="en-US" dirty="0"/>
              <a:t> or concept for that of  another to </a:t>
            </a:r>
            <a:r>
              <a:rPr lang="en-US" u="sng" dirty="0">
                <a:hlinkClick r:id="rId4"/>
              </a:rPr>
              <a:t>which</a:t>
            </a:r>
            <a:r>
              <a:rPr lang="en-US" dirty="0"/>
              <a:t> it </a:t>
            </a:r>
          </a:p>
          <a:p>
            <a:pPr marL="0" indent="0">
              <a:buNone/>
            </a:pPr>
            <a:r>
              <a:rPr lang="en-US" dirty="0"/>
              <a:t>      is related, </a:t>
            </a:r>
            <a:r>
              <a:rPr lang="en-US" b="1" i="1" dirty="0"/>
              <a:t>or of which it is a part</a:t>
            </a:r>
            <a:r>
              <a:rPr lang="en-US" dirty="0"/>
              <a:t>, </a:t>
            </a:r>
          </a:p>
          <a:p>
            <a:pPr lvl="1"/>
            <a:r>
              <a:rPr lang="en-US" dirty="0"/>
              <a:t>as “scepter” for “sovereignty,” or “the bottle” </a:t>
            </a:r>
            <a:r>
              <a:rPr lang="en-US" dirty="0" err="1"/>
              <a:t>for“strong</a:t>
            </a:r>
            <a:r>
              <a:rPr lang="en-US" dirty="0"/>
              <a:t> drink,” or “count heads  (or noses)” for “count people.”</a:t>
            </a:r>
          </a:p>
          <a:p>
            <a:r>
              <a:rPr lang="en-US" b="1" dirty="0"/>
              <a:t>Metonym</a:t>
            </a:r>
          </a:p>
          <a:p>
            <a:r>
              <a:rPr lang="en-US" dirty="0"/>
              <a:t>  [</a:t>
            </a:r>
            <a:r>
              <a:rPr lang="en-US" b="1" dirty="0"/>
              <a:t>met</a:t>
            </a:r>
            <a:r>
              <a:rPr lang="en-US" dirty="0"/>
              <a:t>-</a:t>
            </a:r>
            <a:r>
              <a:rPr lang="en-US" i="1" dirty="0"/>
              <a:t>uh</a:t>
            </a:r>
            <a:r>
              <a:rPr lang="en-US" dirty="0"/>
              <a:t>-</a:t>
            </a:r>
            <a:r>
              <a:rPr lang="en-US" dirty="0" err="1"/>
              <a:t>nim</a:t>
            </a:r>
            <a:r>
              <a:rPr lang="en-US" dirty="0"/>
              <a:t>]  </a:t>
            </a:r>
            <a:r>
              <a:rPr lang="en-US" b="1" i="1" dirty="0"/>
              <a:t>noun</a:t>
            </a:r>
            <a:endParaRPr lang="en-US" dirty="0"/>
          </a:p>
          <a:p>
            <a:r>
              <a:rPr lang="en-US" dirty="0"/>
              <a:t>A word used in a metonymy. For example, </a:t>
            </a:r>
          </a:p>
          <a:p>
            <a:pPr lvl="1"/>
            <a:r>
              <a:rPr lang="en-US" dirty="0"/>
              <a:t>the “bottle” is metonym for “alcoholic drink”</a:t>
            </a:r>
          </a:p>
          <a:p>
            <a:endParaRPr lang="en-US" dirty="0"/>
          </a:p>
        </p:txBody>
      </p:sp>
    </p:spTree>
    <p:extLst>
      <p:ext uri="{BB962C8B-B14F-4D97-AF65-F5344CB8AC3E}">
        <p14:creationId xmlns:p14="http://schemas.microsoft.com/office/powerpoint/2010/main" val="32071281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0B42A-7A0C-49A6-9BD0-D82B0A999936}"/>
              </a:ext>
            </a:extLst>
          </p:cNvPr>
          <p:cNvSpPr>
            <a:spLocks noGrp="1"/>
          </p:cNvSpPr>
          <p:nvPr>
            <p:ph type="title"/>
          </p:nvPr>
        </p:nvSpPr>
        <p:spPr>
          <a:xfrm>
            <a:off x="0" y="1"/>
            <a:ext cx="11353800" cy="890176"/>
          </a:xfrm>
        </p:spPr>
        <p:txBody>
          <a:bodyPr>
            <a:normAutofit fontScale="90000"/>
          </a:bodyPr>
          <a:lstStyle/>
          <a:p>
            <a:r>
              <a:rPr lang="en-US" dirty="0"/>
              <a:t>Poetic Special Effects 1:  disembodied parts or ghostly actions--METONYMY</a:t>
            </a:r>
          </a:p>
        </p:txBody>
      </p:sp>
      <p:sp>
        <p:nvSpPr>
          <p:cNvPr id="3" name="Content Placeholder 2">
            <a:extLst>
              <a:ext uri="{FF2B5EF4-FFF2-40B4-BE49-F238E27FC236}">
                <a16:creationId xmlns:a16="http://schemas.microsoft.com/office/drawing/2014/main" id="{D284BA46-727E-4775-B6CF-98129D4731F3}"/>
              </a:ext>
            </a:extLst>
          </p:cNvPr>
          <p:cNvSpPr>
            <a:spLocks noGrp="1"/>
          </p:cNvSpPr>
          <p:nvPr>
            <p:ph idx="1"/>
          </p:nvPr>
        </p:nvSpPr>
        <p:spPr>
          <a:xfrm>
            <a:off x="66612" y="1059735"/>
            <a:ext cx="11287188" cy="5117228"/>
          </a:xfrm>
        </p:spPr>
        <p:txBody>
          <a:bodyPr/>
          <a:lstStyle/>
          <a:p>
            <a:r>
              <a:rPr lang="en-US" dirty="0"/>
              <a:t>PEOPLE as disembodied parts or ghostly actions:</a:t>
            </a:r>
          </a:p>
          <a:p>
            <a:endParaRPr lang="en-US" dirty="0"/>
          </a:p>
          <a:p>
            <a:r>
              <a:rPr lang="en-US" dirty="0"/>
              <a:t>“the </a:t>
            </a:r>
            <a:r>
              <a:rPr lang="en-US" b="1" dirty="0"/>
              <a:t>faces</a:t>
            </a:r>
            <a:r>
              <a:rPr lang="en-US" dirty="0"/>
              <a:t> that you meet,”</a:t>
            </a:r>
          </a:p>
          <a:p>
            <a:r>
              <a:rPr lang="en-US" dirty="0"/>
              <a:t>“the </a:t>
            </a:r>
            <a:r>
              <a:rPr lang="en-US" b="1" dirty="0"/>
              <a:t>hands</a:t>
            </a:r>
            <a:r>
              <a:rPr lang="en-US" dirty="0"/>
              <a:t> /That lift and drop a question on your plate,”</a:t>
            </a:r>
          </a:p>
          <a:p>
            <a:r>
              <a:rPr lang="en-US" dirty="0"/>
              <a:t>“</a:t>
            </a:r>
            <a:r>
              <a:rPr lang="en-US" b="1" dirty="0"/>
              <a:t>Arms</a:t>
            </a:r>
            <a:r>
              <a:rPr lang="en-US" dirty="0"/>
              <a:t> that are braceleted and white and bare,”</a:t>
            </a:r>
          </a:p>
          <a:p>
            <a:r>
              <a:rPr lang="en-US" dirty="0"/>
              <a:t>“</a:t>
            </a:r>
            <a:r>
              <a:rPr lang="en-US" b="1" dirty="0"/>
              <a:t>eyes</a:t>
            </a:r>
            <a:r>
              <a:rPr lang="en-US" dirty="0"/>
              <a:t> that fix you in a formulated phrase.”</a:t>
            </a:r>
          </a:p>
          <a:p>
            <a:endParaRPr lang="en-US" dirty="0"/>
          </a:p>
          <a:p>
            <a:endParaRPr lang="en-US" dirty="0"/>
          </a:p>
          <a:p>
            <a:endParaRPr lang="en-US" dirty="0"/>
          </a:p>
        </p:txBody>
      </p:sp>
    </p:spTree>
    <p:extLst>
      <p:ext uri="{BB962C8B-B14F-4D97-AF65-F5344CB8AC3E}">
        <p14:creationId xmlns:p14="http://schemas.microsoft.com/office/powerpoint/2010/main" val="10157197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49BC2-A119-4074-9FAA-BC66DB43AF58}"/>
              </a:ext>
            </a:extLst>
          </p:cNvPr>
          <p:cNvSpPr>
            <a:spLocks noGrp="1"/>
          </p:cNvSpPr>
          <p:nvPr>
            <p:ph type="title"/>
          </p:nvPr>
        </p:nvSpPr>
        <p:spPr/>
        <p:txBody>
          <a:bodyPr/>
          <a:lstStyle/>
          <a:p>
            <a:r>
              <a:rPr lang="en-US" dirty="0"/>
              <a:t>Poetic Special Effects 2: Metonyms</a:t>
            </a:r>
          </a:p>
        </p:txBody>
      </p:sp>
      <p:sp>
        <p:nvSpPr>
          <p:cNvPr id="3" name="Content Placeholder 2">
            <a:extLst>
              <a:ext uri="{FF2B5EF4-FFF2-40B4-BE49-F238E27FC236}">
                <a16:creationId xmlns:a16="http://schemas.microsoft.com/office/drawing/2014/main" id="{394A3866-827E-4951-ABC0-F947F232E15C}"/>
              </a:ext>
            </a:extLst>
          </p:cNvPr>
          <p:cNvSpPr>
            <a:spLocks noGrp="1"/>
          </p:cNvSpPr>
          <p:nvPr>
            <p:ph idx="1"/>
          </p:nvPr>
        </p:nvSpPr>
        <p:spPr/>
        <p:txBody>
          <a:bodyPr/>
          <a:lstStyle/>
          <a:p>
            <a:r>
              <a:rPr lang="en-US" b="1" dirty="0"/>
              <a:t>The metaphor has in a sense been hollowed out </a:t>
            </a:r>
            <a:r>
              <a:rPr lang="en-US" b="1" i="1" dirty="0"/>
              <a:t>to be replaced by a series of metonyms:</a:t>
            </a:r>
          </a:p>
          <a:p>
            <a:endParaRPr lang="en-US" b="1" i="1" dirty="0"/>
          </a:p>
          <a:p>
            <a:r>
              <a:rPr lang="en-US" dirty="0"/>
              <a:t> "The yellow fog that rubs its back upon the window-panes" appears clearly to every reader as a cat, but the cat itself is absent, represented explicitly only in parts -- back, muzzle, tongue -- and by its actions -- licking, slipping, leaping, curling. </a:t>
            </a:r>
          </a:p>
          <a:p>
            <a:endParaRPr lang="en-US" dirty="0"/>
          </a:p>
          <a:p>
            <a:r>
              <a:rPr lang="en-US" dirty="0"/>
              <a:t>Transition from metaphor to </a:t>
            </a:r>
            <a:r>
              <a:rPr lang="en-US" dirty="0" err="1"/>
              <a:t>metoynymy</a:t>
            </a:r>
            <a:r>
              <a:rPr lang="en-US" dirty="0"/>
              <a:t>. </a:t>
            </a:r>
          </a:p>
        </p:txBody>
      </p:sp>
    </p:spTree>
    <p:extLst>
      <p:ext uri="{BB962C8B-B14F-4D97-AF65-F5344CB8AC3E}">
        <p14:creationId xmlns:p14="http://schemas.microsoft.com/office/powerpoint/2010/main" val="1931731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D19A8-F414-462B-A7FF-CC4854669E36}"/>
              </a:ext>
            </a:extLst>
          </p:cNvPr>
          <p:cNvSpPr>
            <a:spLocks noGrp="1"/>
          </p:cNvSpPr>
          <p:nvPr>
            <p:ph type="title"/>
          </p:nvPr>
        </p:nvSpPr>
        <p:spPr>
          <a:xfrm>
            <a:off x="0" y="1"/>
            <a:ext cx="11353800" cy="872010"/>
          </a:xfrm>
        </p:spPr>
        <p:txBody>
          <a:bodyPr/>
          <a:lstStyle/>
          <a:p>
            <a:r>
              <a:rPr lang="en-US" dirty="0"/>
              <a:t>Poetic Special Effects 3: Failure to visualize </a:t>
            </a:r>
          </a:p>
        </p:txBody>
      </p:sp>
      <p:sp>
        <p:nvSpPr>
          <p:cNvPr id="3" name="Content Placeholder 2">
            <a:extLst>
              <a:ext uri="{FF2B5EF4-FFF2-40B4-BE49-F238E27FC236}">
                <a16:creationId xmlns:a16="http://schemas.microsoft.com/office/drawing/2014/main" id="{0E0BD85D-D3F8-4863-A042-DC072D6F0E44}"/>
              </a:ext>
            </a:extLst>
          </p:cNvPr>
          <p:cNvSpPr>
            <a:spLocks noGrp="1"/>
          </p:cNvSpPr>
          <p:nvPr>
            <p:ph idx="1"/>
          </p:nvPr>
        </p:nvSpPr>
        <p:spPr>
          <a:xfrm>
            <a:off x="0" y="1199015"/>
            <a:ext cx="11353800" cy="4977948"/>
          </a:xfrm>
        </p:spPr>
        <p:txBody>
          <a:bodyPr/>
          <a:lstStyle/>
          <a:p>
            <a:r>
              <a:rPr lang="en-US" dirty="0"/>
              <a:t>Central human being Prufrock or “the one”( Prufrock’s love interest) are not visualized.</a:t>
            </a:r>
          </a:p>
          <a:p>
            <a:r>
              <a:rPr lang="en-US" dirty="0"/>
              <a:t> the speaker Prufrock’s image too is decomposed.</a:t>
            </a:r>
          </a:p>
          <a:p>
            <a:endParaRPr lang="en-US" dirty="0"/>
          </a:p>
          <a:p>
            <a:r>
              <a:rPr lang="en-US" dirty="0"/>
              <a:t>Poem projects images of the body (parts) on the landscape (the sky, the streets, the fog).</a:t>
            </a:r>
          </a:p>
          <a:p>
            <a:endParaRPr lang="en-US" dirty="0"/>
          </a:p>
          <a:p>
            <a:r>
              <a:rPr lang="en-US" dirty="0"/>
              <a:t>Images marked by intimation of sexuality but avoid gender….. </a:t>
            </a:r>
          </a:p>
          <a:p>
            <a:endParaRPr lang="en-US" dirty="0"/>
          </a:p>
          <a:p>
            <a:endParaRPr lang="en-US" dirty="0"/>
          </a:p>
        </p:txBody>
      </p:sp>
    </p:spTree>
    <p:extLst>
      <p:ext uri="{BB962C8B-B14F-4D97-AF65-F5344CB8AC3E}">
        <p14:creationId xmlns:p14="http://schemas.microsoft.com/office/powerpoint/2010/main" val="2691811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2F46B-D18B-473F-A21D-2E262F863634}"/>
              </a:ext>
            </a:extLst>
          </p:cNvPr>
          <p:cNvSpPr>
            <a:spLocks noGrp="1"/>
          </p:cNvSpPr>
          <p:nvPr>
            <p:ph type="title"/>
          </p:nvPr>
        </p:nvSpPr>
        <p:spPr>
          <a:xfrm>
            <a:off x="0" y="60557"/>
            <a:ext cx="11353800" cy="974956"/>
          </a:xfrm>
        </p:spPr>
        <p:txBody>
          <a:bodyPr>
            <a:normAutofit fontScale="90000"/>
          </a:bodyPr>
          <a:lstStyle/>
          <a:p>
            <a:r>
              <a:rPr lang="en-US" dirty="0"/>
              <a:t>Poetic Special Effects 4: Dreaming (subjectivized time and space)</a:t>
            </a:r>
          </a:p>
        </p:txBody>
      </p:sp>
      <p:sp>
        <p:nvSpPr>
          <p:cNvPr id="3" name="Content Placeholder 2">
            <a:extLst>
              <a:ext uri="{FF2B5EF4-FFF2-40B4-BE49-F238E27FC236}">
                <a16:creationId xmlns:a16="http://schemas.microsoft.com/office/drawing/2014/main" id="{AAEDABF7-888D-429B-B8FF-8E55125DC43D}"/>
              </a:ext>
            </a:extLst>
          </p:cNvPr>
          <p:cNvSpPr>
            <a:spLocks noGrp="1"/>
          </p:cNvSpPr>
          <p:nvPr>
            <p:ph idx="1"/>
          </p:nvPr>
        </p:nvSpPr>
        <p:spPr>
          <a:xfrm>
            <a:off x="0" y="1265626"/>
            <a:ext cx="11353800" cy="4911337"/>
          </a:xfrm>
        </p:spPr>
        <p:txBody>
          <a:bodyPr>
            <a:normAutofit lnSpcReduction="10000"/>
          </a:bodyPr>
          <a:lstStyle/>
          <a:p>
            <a:r>
              <a:rPr lang="en-US" dirty="0"/>
              <a:t>Both time and space have subjective existence for Prufrock</a:t>
            </a:r>
          </a:p>
          <a:p>
            <a:pPr lvl="1"/>
            <a:r>
              <a:rPr lang="en-US" dirty="0"/>
              <a:t>So change is impossible</a:t>
            </a:r>
          </a:p>
          <a:p>
            <a:pPr lvl="1"/>
            <a:r>
              <a:rPr lang="en-US" dirty="0"/>
              <a:t>Time disappears</a:t>
            </a:r>
          </a:p>
          <a:p>
            <a:endParaRPr lang="en-US" dirty="0"/>
          </a:p>
          <a:p>
            <a:r>
              <a:rPr lang="en-US" dirty="0"/>
              <a:t>Prufrock's </a:t>
            </a:r>
            <a:r>
              <a:rPr lang="en-US" b="1" dirty="0"/>
              <a:t>paralysis</a:t>
            </a:r>
            <a:r>
              <a:rPr lang="en-US" dirty="0"/>
              <a:t> follows naturally from this subjectivizing of everything</a:t>
            </a:r>
          </a:p>
          <a:p>
            <a:pPr lvl="1"/>
            <a:r>
              <a:rPr lang="en-US" dirty="0" err="1"/>
              <a:t>Paralysed</a:t>
            </a:r>
            <a:r>
              <a:rPr lang="en-US" dirty="0"/>
              <a:t> consciousness</a:t>
            </a:r>
          </a:p>
          <a:p>
            <a:pPr marL="0" indent="0">
              <a:buNone/>
            </a:pPr>
            <a:endParaRPr lang="en-US" dirty="0"/>
          </a:p>
          <a:p>
            <a:r>
              <a:rPr lang="en-US" dirty="0"/>
              <a:t>Imprisoned in his own subjective space</a:t>
            </a:r>
          </a:p>
          <a:p>
            <a:endParaRPr lang="en-US" dirty="0"/>
          </a:p>
          <a:p>
            <a:r>
              <a:rPr lang="en-US" dirty="0"/>
              <a:t>The whole poem is like “Man running in a dream”</a:t>
            </a:r>
          </a:p>
          <a:p>
            <a:pPr lvl="1"/>
            <a:r>
              <a:rPr lang="en-US" dirty="0"/>
              <a:t>Last line “till human voices wake us, and we drown”</a:t>
            </a:r>
          </a:p>
          <a:p>
            <a:pPr marL="457200" lvl="1" indent="0">
              <a:buNone/>
            </a:pPr>
            <a:endParaRPr lang="en-US" dirty="0"/>
          </a:p>
          <a:p>
            <a:endParaRPr lang="en-US" dirty="0"/>
          </a:p>
        </p:txBody>
      </p:sp>
    </p:spTree>
    <p:extLst>
      <p:ext uri="{BB962C8B-B14F-4D97-AF65-F5344CB8AC3E}">
        <p14:creationId xmlns:p14="http://schemas.microsoft.com/office/powerpoint/2010/main" val="6419361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085C6-9B20-4444-BD00-EEECC3698CD2}"/>
              </a:ext>
            </a:extLst>
          </p:cNvPr>
          <p:cNvSpPr>
            <a:spLocks noGrp="1"/>
          </p:cNvSpPr>
          <p:nvPr>
            <p:ph type="title"/>
          </p:nvPr>
        </p:nvSpPr>
        <p:spPr>
          <a:xfrm>
            <a:off x="0" y="1"/>
            <a:ext cx="11947756" cy="859898"/>
          </a:xfrm>
        </p:spPr>
        <p:txBody>
          <a:bodyPr/>
          <a:lstStyle/>
          <a:p>
            <a:r>
              <a:rPr lang="en-US" dirty="0"/>
              <a:t>Poetic Special Effects 5: Objective correlative</a:t>
            </a:r>
          </a:p>
        </p:txBody>
      </p:sp>
      <p:sp>
        <p:nvSpPr>
          <p:cNvPr id="3" name="Content Placeholder 2">
            <a:extLst>
              <a:ext uri="{FF2B5EF4-FFF2-40B4-BE49-F238E27FC236}">
                <a16:creationId xmlns:a16="http://schemas.microsoft.com/office/drawing/2014/main" id="{57C30ABB-1F49-4783-97F0-F6A998C7DEFA}"/>
              </a:ext>
            </a:extLst>
          </p:cNvPr>
          <p:cNvSpPr>
            <a:spLocks noGrp="1"/>
          </p:cNvSpPr>
          <p:nvPr>
            <p:ph idx="1"/>
          </p:nvPr>
        </p:nvSpPr>
        <p:spPr>
          <a:xfrm>
            <a:off x="0" y="787232"/>
            <a:ext cx="11353800" cy="5389731"/>
          </a:xfrm>
        </p:spPr>
        <p:txBody>
          <a:bodyPr>
            <a:normAutofit/>
          </a:bodyPr>
          <a:lstStyle/>
          <a:p>
            <a:r>
              <a:rPr lang="en-US" sz="2400" b="1" dirty="0">
                <a:effectLst/>
                <a:latin typeface="Berkeley-Book"/>
                <a:ea typeface="Calibri" panose="020F0502020204030204" pitchFamily="34" charset="0"/>
                <a:cs typeface="Berkeley-Book"/>
              </a:rPr>
              <a:t>a concrete object, situation, or event that conveys a specific emotion</a:t>
            </a:r>
            <a:endParaRPr lang="en-US" sz="2400" dirty="0"/>
          </a:p>
        </p:txBody>
      </p:sp>
    </p:spTree>
    <p:extLst>
      <p:ext uri="{BB962C8B-B14F-4D97-AF65-F5344CB8AC3E}">
        <p14:creationId xmlns:p14="http://schemas.microsoft.com/office/powerpoint/2010/main" val="4552078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B068F-8F5B-4CA9-BB0D-7F6CC8AFA4DC}"/>
              </a:ext>
            </a:extLst>
          </p:cNvPr>
          <p:cNvSpPr>
            <a:spLocks noGrp="1"/>
          </p:cNvSpPr>
          <p:nvPr>
            <p:ph type="title"/>
          </p:nvPr>
        </p:nvSpPr>
        <p:spPr/>
        <p:txBody>
          <a:bodyPr/>
          <a:lstStyle/>
          <a:p>
            <a:r>
              <a:rPr lang="en-US" dirty="0"/>
              <a:t>Overall Synopsis 1:</a:t>
            </a:r>
          </a:p>
        </p:txBody>
      </p:sp>
      <p:sp>
        <p:nvSpPr>
          <p:cNvPr id="3" name="Content Placeholder 2">
            <a:extLst>
              <a:ext uri="{FF2B5EF4-FFF2-40B4-BE49-F238E27FC236}">
                <a16:creationId xmlns:a16="http://schemas.microsoft.com/office/drawing/2014/main" id="{1BAEF03E-03F6-44DC-909A-27CA4E640184}"/>
              </a:ext>
            </a:extLst>
          </p:cNvPr>
          <p:cNvSpPr>
            <a:spLocks noGrp="1"/>
          </p:cNvSpPr>
          <p:nvPr>
            <p:ph idx="1"/>
          </p:nvPr>
        </p:nvSpPr>
        <p:spPr/>
        <p:txBody>
          <a:bodyPr/>
          <a:lstStyle/>
          <a:p>
            <a:r>
              <a:rPr lang="en-US" dirty="0"/>
              <a:t>Prufrock, the poem’s speaker, seems to be addressing a potential lover, with whom he would like to “force the moment to its crisis” by somehow consummating their relationship. </a:t>
            </a:r>
          </a:p>
          <a:p>
            <a:endParaRPr lang="en-US" dirty="0"/>
          </a:p>
          <a:p>
            <a:r>
              <a:rPr lang="en-US" dirty="0"/>
              <a:t>But Prufrock knows too much of life to “dare” an approach to the woman: In his mind he hears the comments others make about his inadequacies, and he chides himself for “presuming” emotional interaction could be possible at all. </a:t>
            </a:r>
          </a:p>
          <a:p>
            <a:endParaRPr lang="en-US" dirty="0"/>
          </a:p>
        </p:txBody>
      </p:sp>
    </p:spTree>
    <p:extLst>
      <p:ext uri="{BB962C8B-B14F-4D97-AF65-F5344CB8AC3E}">
        <p14:creationId xmlns:p14="http://schemas.microsoft.com/office/powerpoint/2010/main" val="11858599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3B82D-5638-41BE-AE7C-5B78B559CB6E}"/>
              </a:ext>
            </a:extLst>
          </p:cNvPr>
          <p:cNvSpPr>
            <a:spLocks noGrp="1"/>
          </p:cNvSpPr>
          <p:nvPr>
            <p:ph type="title"/>
          </p:nvPr>
        </p:nvSpPr>
        <p:spPr/>
        <p:txBody>
          <a:bodyPr/>
          <a:lstStyle/>
          <a:p>
            <a:r>
              <a:rPr lang="en-US" dirty="0"/>
              <a:t>Overall Synopsis 2:</a:t>
            </a:r>
          </a:p>
        </p:txBody>
      </p:sp>
      <p:sp>
        <p:nvSpPr>
          <p:cNvPr id="3" name="Content Placeholder 2">
            <a:extLst>
              <a:ext uri="{FF2B5EF4-FFF2-40B4-BE49-F238E27FC236}">
                <a16:creationId xmlns:a16="http://schemas.microsoft.com/office/drawing/2014/main" id="{3D2C5207-3795-4904-8A54-2A6FCBC06075}"/>
              </a:ext>
            </a:extLst>
          </p:cNvPr>
          <p:cNvSpPr>
            <a:spLocks noGrp="1"/>
          </p:cNvSpPr>
          <p:nvPr>
            <p:ph idx="1"/>
          </p:nvPr>
        </p:nvSpPr>
        <p:spPr/>
        <p:txBody>
          <a:bodyPr/>
          <a:lstStyle/>
          <a:p>
            <a:r>
              <a:rPr lang="en-US" dirty="0"/>
              <a:t>The poem moves from a series of fairly concrete (for Eliot) physical settings—</a:t>
            </a:r>
          </a:p>
          <a:p>
            <a:pPr lvl="1"/>
            <a:r>
              <a:rPr lang="en-US" dirty="0"/>
              <a:t>a cityscape (the famous “patient </a:t>
            </a:r>
            <a:r>
              <a:rPr lang="en-US" dirty="0" err="1"/>
              <a:t>etherised</a:t>
            </a:r>
            <a:r>
              <a:rPr lang="en-US" dirty="0"/>
              <a:t> upon a table”) </a:t>
            </a:r>
          </a:p>
          <a:p>
            <a:pPr lvl="1"/>
            <a:r>
              <a:rPr lang="en-US" dirty="0"/>
              <a:t>and several interiors (women’s arms in the lamplight, coffee spoons, fireplaces)—</a:t>
            </a:r>
          </a:p>
          <a:p>
            <a:pPr lvl="1"/>
            <a:endParaRPr lang="en-US" dirty="0"/>
          </a:p>
          <a:p>
            <a:pPr marL="457200" lvl="1" indent="0">
              <a:buNone/>
            </a:pPr>
            <a:r>
              <a:rPr lang="en-US" sz="2800" dirty="0"/>
              <a:t>to a series of vague ocean images conveying Prufrock’s emotional distance from the world as he comes to recognize his second-rate status (“I am not Prince Hamlet’). </a:t>
            </a:r>
          </a:p>
          <a:p>
            <a:endParaRPr lang="en-US" dirty="0"/>
          </a:p>
        </p:txBody>
      </p:sp>
    </p:spTree>
    <p:extLst>
      <p:ext uri="{BB962C8B-B14F-4D97-AF65-F5344CB8AC3E}">
        <p14:creationId xmlns:p14="http://schemas.microsoft.com/office/powerpoint/2010/main" val="19197695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50345-6BF6-46D8-80B5-1C997CA96727}"/>
              </a:ext>
            </a:extLst>
          </p:cNvPr>
          <p:cNvSpPr>
            <a:spLocks noGrp="1"/>
          </p:cNvSpPr>
          <p:nvPr>
            <p:ph type="title"/>
          </p:nvPr>
        </p:nvSpPr>
        <p:spPr>
          <a:xfrm>
            <a:off x="0" y="1"/>
            <a:ext cx="12192000" cy="847787"/>
          </a:xfrm>
        </p:spPr>
        <p:txBody>
          <a:bodyPr/>
          <a:lstStyle/>
          <a:p>
            <a:r>
              <a:rPr lang="en-US" dirty="0"/>
              <a:t>Overall Synopsis 3:</a:t>
            </a:r>
          </a:p>
        </p:txBody>
      </p:sp>
      <p:sp>
        <p:nvSpPr>
          <p:cNvPr id="3" name="Content Placeholder 2">
            <a:extLst>
              <a:ext uri="{FF2B5EF4-FFF2-40B4-BE49-F238E27FC236}">
                <a16:creationId xmlns:a16="http://schemas.microsoft.com/office/drawing/2014/main" id="{B6A94CF9-3467-47EA-95C1-E51A58F0397E}"/>
              </a:ext>
            </a:extLst>
          </p:cNvPr>
          <p:cNvSpPr>
            <a:spLocks noGrp="1"/>
          </p:cNvSpPr>
          <p:nvPr>
            <p:ph idx="1"/>
          </p:nvPr>
        </p:nvSpPr>
        <p:spPr>
          <a:xfrm>
            <a:off x="0" y="1029457"/>
            <a:ext cx="11353800" cy="5147506"/>
          </a:xfrm>
        </p:spPr>
        <p:txBody>
          <a:bodyPr>
            <a:normAutofit fontScale="77500" lnSpcReduction="20000"/>
          </a:bodyPr>
          <a:lstStyle/>
          <a:p>
            <a:pPr marL="0" marR="0">
              <a:lnSpc>
                <a:spcPct val="107000"/>
              </a:lnSpc>
              <a:spcBef>
                <a:spcPts val="0"/>
              </a:spcBef>
              <a:spcAft>
                <a:spcPts val="800"/>
              </a:spcAft>
            </a:pPr>
            <a:r>
              <a:rPr lang="en-US" dirty="0"/>
              <a:t>Poem as a whole can be seen as</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dirty="0">
                <a:effectLst/>
                <a:latin typeface="Calibri" panose="020F0502020204030204" pitchFamily="34" charset="0"/>
                <a:ea typeface="Calibri" panose="020F0502020204030204" pitchFamily="34" charset="0"/>
                <a:cs typeface="Times New Roman" panose="02020603050405020304" pitchFamily="18" charset="0"/>
              </a:rPr>
              <a:t>Fragmentary collage of false starts, hesitations and digressions, like a series of poems never completed. In these fragments we find Prufrock, paralyzed by an acute self-consciousness, forever brooding and speculating on action.</a:t>
            </a:r>
          </a:p>
          <a:p>
            <a:pPr marL="0">
              <a:lnSpc>
                <a:spcPct val="107000"/>
              </a:lnSpc>
              <a:spcBef>
                <a:spcPts val="0"/>
              </a:spcBef>
              <a:spcAft>
                <a:spcPts val="800"/>
              </a:spcAft>
            </a:pPr>
            <a:endParaRPr lang="en-US" sz="2800" b="1" dirty="0">
              <a:effectLst/>
              <a:latin typeface="Times-Roman"/>
              <a:ea typeface="Calibri" panose="020F0502020204030204" pitchFamily="34" charset="0"/>
              <a:cs typeface="Times-Roman"/>
            </a:endParaRPr>
          </a:p>
          <a:p>
            <a:pPr marL="0">
              <a:lnSpc>
                <a:spcPct val="107000"/>
              </a:lnSpc>
              <a:spcBef>
                <a:spcPts val="0"/>
              </a:spcBef>
              <a:spcAft>
                <a:spcPts val="800"/>
              </a:spcAft>
            </a:pPr>
            <a:r>
              <a:rPr lang="en-US" sz="2800" b="1" dirty="0">
                <a:effectLst/>
                <a:latin typeface="Times-Roman"/>
                <a:ea typeface="Calibri" panose="020F0502020204030204" pitchFamily="34" charset="0"/>
                <a:cs typeface="Times-Roman"/>
              </a:rPr>
              <a:t>The fragments that make up the poem are a collection of possible poems all of which collapse because the speaker cannot find the language for his 'overwhelming question' and cannot know what the question is until he has found the language for it.</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a:lnSpc>
                <a:spcPct val="107000"/>
              </a:lnSpc>
              <a:spcBef>
                <a:spcPts val="0"/>
              </a:spcBef>
              <a:spcAft>
                <a:spcPts val="8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A picture of </a:t>
            </a:r>
            <a:r>
              <a:rPr lang="en-US" sz="2400" b="1" dirty="0" err="1">
                <a:effectLst/>
                <a:latin typeface="Times-Roman"/>
                <a:ea typeface="Calibri" panose="020F0502020204030204" pitchFamily="34" charset="0"/>
                <a:cs typeface="Times-Roman"/>
              </a:rPr>
              <a:t>paralysed</a:t>
            </a:r>
            <a:r>
              <a:rPr lang="en-US" sz="2400" b="1" dirty="0">
                <a:effectLst/>
                <a:latin typeface="Times-Roman"/>
                <a:ea typeface="Calibri" panose="020F0502020204030204" pitchFamily="34" charset="0"/>
                <a:cs typeface="Times-Roman"/>
              </a:rPr>
              <a:t> self-consciousness</a:t>
            </a:r>
            <a:r>
              <a:rPr lang="en-US" sz="2400" b="1" dirty="0">
                <a:latin typeface="Times-Roman"/>
                <a:ea typeface="Calibri" panose="020F0502020204030204" pitchFamily="34" charset="0"/>
                <a:cs typeface="Times-Roman"/>
              </a:rPr>
              <a:t>. </a:t>
            </a:r>
            <a:r>
              <a:rPr lang="en-US" sz="2400" dirty="0">
                <a:effectLst/>
                <a:latin typeface="Times-Roman"/>
                <a:ea typeface="Calibri" panose="020F0502020204030204" pitchFamily="34" charset="0"/>
                <a:cs typeface="Times-Roman"/>
              </a:rPr>
              <a:t>The poem strikes </a:t>
            </a:r>
            <a:r>
              <a:rPr lang="en-US" sz="2400" b="1" dirty="0">
                <a:effectLst/>
                <a:latin typeface="Times-Roman"/>
                <a:ea typeface="Calibri" panose="020F0502020204030204" pitchFamily="34" charset="0"/>
                <a:cs typeface="Times-Roman"/>
              </a:rPr>
              <a:t>the tone of effort and the    </a:t>
            </a:r>
          </a:p>
          <a:p>
            <a:pPr marL="0" indent="0">
              <a:lnSpc>
                <a:spcPct val="107000"/>
              </a:lnSpc>
              <a:spcBef>
                <a:spcPts val="0"/>
              </a:spcBef>
              <a:spcAft>
                <a:spcPts val="800"/>
              </a:spcAft>
              <a:buNone/>
            </a:pPr>
            <a:r>
              <a:rPr lang="en-US" sz="2400" b="1" dirty="0">
                <a:effectLst/>
                <a:latin typeface="Times-Roman"/>
                <a:ea typeface="Calibri" panose="020F0502020204030204" pitchFamily="34" charset="0"/>
                <a:cs typeface="Times-Roman"/>
              </a:rPr>
              <a:t>   futility of effort.</a:t>
            </a:r>
          </a:p>
          <a:p>
            <a:pPr marL="0">
              <a:lnSpc>
                <a:spcPct val="107000"/>
              </a:lnSpc>
              <a:spcBef>
                <a:spcPts val="0"/>
              </a:spcBef>
              <a:spcAft>
                <a:spcPts val="800"/>
              </a:spcAft>
            </a:pPr>
            <a:endParaRPr lang="en-US" sz="2400" b="1" dirty="0">
              <a:latin typeface="Times-Roman"/>
              <a:ea typeface="Calibri" panose="020F0502020204030204" pitchFamily="34" charset="0"/>
              <a:cs typeface="Times New Roman" panose="02020603050405020304" pitchFamily="18" charset="0"/>
            </a:endParaRPr>
          </a:p>
          <a:p>
            <a:pPr marL="0">
              <a:lnSpc>
                <a:spcPct val="107000"/>
              </a:lnSpc>
              <a:spcBef>
                <a:spcPts val="0"/>
              </a:spcBef>
              <a:spcAft>
                <a:spcPts val="800"/>
              </a:spcAft>
            </a:pP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7891835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4382A-1308-4CBD-985F-298EB2B510B0}"/>
              </a:ext>
            </a:extLst>
          </p:cNvPr>
          <p:cNvSpPr>
            <a:spLocks noGrp="1"/>
          </p:cNvSpPr>
          <p:nvPr>
            <p:ph type="title"/>
          </p:nvPr>
        </p:nvSpPr>
        <p:spPr>
          <a:xfrm>
            <a:off x="-1" y="54501"/>
            <a:ext cx="12008313" cy="926511"/>
          </a:xfrm>
        </p:spPr>
        <p:txBody>
          <a:bodyPr/>
          <a:lstStyle/>
          <a:p>
            <a:r>
              <a:rPr lang="en-US" dirty="0"/>
              <a:t>Overall Synopsis 4:</a:t>
            </a:r>
          </a:p>
        </p:txBody>
      </p:sp>
      <p:sp>
        <p:nvSpPr>
          <p:cNvPr id="3" name="Content Placeholder 2">
            <a:extLst>
              <a:ext uri="{FF2B5EF4-FFF2-40B4-BE49-F238E27FC236}">
                <a16:creationId xmlns:a16="http://schemas.microsoft.com/office/drawing/2014/main" id="{3C17DF35-49A6-4EFC-9748-BC4956C5241B}"/>
              </a:ext>
            </a:extLst>
          </p:cNvPr>
          <p:cNvSpPr>
            <a:spLocks noGrp="1"/>
          </p:cNvSpPr>
          <p:nvPr>
            <p:ph idx="1"/>
          </p:nvPr>
        </p:nvSpPr>
        <p:spPr>
          <a:xfrm>
            <a:off x="54501" y="1259571"/>
            <a:ext cx="11299299" cy="4917392"/>
          </a:xfrm>
        </p:spPr>
        <p:txBody>
          <a:bodyPr>
            <a:normAutofit/>
          </a:bodyPr>
          <a:lstStyle/>
          <a:p>
            <a:r>
              <a:rPr lang="en-US" sz="2400" b="1" dirty="0">
                <a:effectLst/>
                <a:latin typeface="Times-Roman"/>
                <a:ea typeface="Calibri" panose="020F0502020204030204" pitchFamily="34" charset="0"/>
                <a:cs typeface="Times-Roman"/>
              </a:rPr>
              <a:t>The exterior world of fog, rooms and women is mingled with the interior world of the mind that perceives it.</a:t>
            </a:r>
            <a:r>
              <a:rPr lang="en-US" sz="2400" dirty="0">
                <a:effectLst/>
                <a:latin typeface="Times-Roman"/>
                <a:ea typeface="Calibri" panose="020F0502020204030204" pitchFamily="34" charset="0"/>
                <a:cs typeface="Times-Roman"/>
              </a:rPr>
              <a:t> </a:t>
            </a:r>
            <a:r>
              <a:rPr lang="en-US" sz="2400" b="1" dirty="0">
                <a:effectLst/>
                <a:latin typeface="Times-Roman"/>
                <a:ea typeface="Calibri" panose="020F0502020204030204" pitchFamily="34" charset="0"/>
                <a:cs typeface="Times-Roman"/>
              </a:rPr>
              <a:t>This interior world is a continuous flux of feelings, thoughts, doubts, speculations, self-questionings.</a:t>
            </a:r>
          </a:p>
          <a:p>
            <a:endParaRPr lang="en-US" sz="2400" b="1" dirty="0">
              <a:latin typeface="Times-Roman"/>
            </a:endParaRPr>
          </a:p>
          <a:p>
            <a:r>
              <a:rPr lang="en-US" sz="2400" dirty="0">
                <a:effectLst/>
                <a:latin typeface="Times-Roman"/>
                <a:ea typeface="Calibri" panose="020F0502020204030204" pitchFamily="34" charset="0"/>
                <a:cs typeface="Times-Roman"/>
              </a:rPr>
              <a:t> </a:t>
            </a:r>
            <a:r>
              <a:rPr lang="en-US" sz="2400" b="1" dirty="0">
                <a:latin typeface="Times-Roman"/>
                <a:ea typeface="Calibri" panose="020F0502020204030204" pitchFamily="34" charset="0"/>
                <a:cs typeface="Times-Roman"/>
              </a:rPr>
              <a:t>T</a:t>
            </a:r>
            <a:r>
              <a:rPr lang="en-US" sz="2400" b="1" dirty="0">
                <a:effectLst/>
                <a:latin typeface="Times-Roman"/>
                <a:ea typeface="Calibri" panose="020F0502020204030204" pitchFamily="34" charset="0"/>
                <a:cs typeface="Times-Roman"/>
              </a:rPr>
              <a:t>he movement of his mind and its self-awareness which constitute the substance of </a:t>
            </a:r>
          </a:p>
          <a:p>
            <a:r>
              <a:rPr lang="en-US" sz="2400" b="1" dirty="0">
                <a:latin typeface="Times-Roman"/>
                <a:ea typeface="Calibri" panose="020F0502020204030204" pitchFamily="34" charset="0"/>
                <a:cs typeface="Times-Roman"/>
              </a:rPr>
              <a:t>  </a:t>
            </a:r>
            <a:r>
              <a:rPr lang="en-US" sz="2400" b="1" dirty="0">
                <a:effectLst/>
                <a:latin typeface="Times-Roman"/>
                <a:ea typeface="Calibri" panose="020F0502020204030204" pitchFamily="34" charset="0"/>
                <a:cs typeface="Times-Roman"/>
              </a:rPr>
              <a:t>the poem.</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2400" dirty="0"/>
          </a:p>
        </p:txBody>
      </p:sp>
    </p:spTree>
    <p:extLst>
      <p:ext uri="{BB962C8B-B14F-4D97-AF65-F5344CB8AC3E}">
        <p14:creationId xmlns:p14="http://schemas.microsoft.com/office/powerpoint/2010/main" val="38514882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7EEC3-E400-4FF0-A009-A5A736537948}"/>
              </a:ext>
            </a:extLst>
          </p:cNvPr>
          <p:cNvSpPr>
            <a:spLocks noGrp="1"/>
          </p:cNvSpPr>
          <p:nvPr>
            <p:ph type="title"/>
          </p:nvPr>
        </p:nvSpPr>
        <p:spPr>
          <a:xfrm>
            <a:off x="-1" y="1"/>
            <a:ext cx="12135481" cy="950733"/>
          </a:xfrm>
        </p:spPr>
        <p:txBody>
          <a:bodyPr/>
          <a:lstStyle/>
          <a:p>
            <a:r>
              <a:rPr lang="en-US" dirty="0"/>
              <a:t>Plot summary: Lines 1-12:</a:t>
            </a:r>
          </a:p>
        </p:txBody>
      </p:sp>
      <p:sp>
        <p:nvSpPr>
          <p:cNvPr id="3" name="Content Placeholder 2">
            <a:extLst>
              <a:ext uri="{FF2B5EF4-FFF2-40B4-BE49-F238E27FC236}">
                <a16:creationId xmlns:a16="http://schemas.microsoft.com/office/drawing/2014/main" id="{D4161745-5EED-412C-9978-03CB5591F328}"/>
              </a:ext>
            </a:extLst>
          </p:cNvPr>
          <p:cNvSpPr>
            <a:spLocks noGrp="1"/>
          </p:cNvSpPr>
          <p:nvPr>
            <p:ph idx="1"/>
          </p:nvPr>
        </p:nvSpPr>
        <p:spPr>
          <a:xfrm>
            <a:off x="56520" y="817510"/>
            <a:ext cx="11297280" cy="5976906"/>
          </a:xfrm>
        </p:spPr>
        <p:txBody>
          <a:bodyPr>
            <a:normAutofit lnSpcReduction="10000"/>
          </a:bodyPr>
          <a:lstStyle/>
          <a:p>
            <a:endParaRPr lang="en-US" dirty="0"/>
          </a:p>
          <a:p>
            <a:r>
              <a:rPr lang="en-US" dirty="0"/>
              <a:t>Prologue to Prufrock’s quest (a journey into Prufrock’s INNER LIFE.</a:t>
            </a:r>
          </a:p>
          <a:p>
            <a:r>
              <a:rPr lang="en-US" dirty="0"/>
              <a:t> 	A descent into hell.</a:t>
            </a:r>
          </a:p>
          <a:p>
            <a:r>
              <a:rPr lang="en-US" dirty="0"/>
              <a:t>“patient etherized upon a table”</a:t>
            </a:r>
          </a:p>
          <a:p>
            <a:pPr lvl="1"/>
            <a:r>
              <a:rPr lang="en-US" dirty="0"/>
              <a:t>Paralyzed, death</a:t>
            </a:r>
          </a:p>
          <a:p>
            <a:r>
              <a:rPr lang="en-US" dirty="0"/>
              <a:t>Landscape:</a:t>
            </a:r>
          </a:p>
          <a:p>
            <a:pPr lvl="1"/>
            <a:r>
              <a:rPr lang="en-US" dirty="0"/>
              <a:t>SKY: Desolate, deserted, darkness, solitary, solitude</a:t>
            </a:r>
          </a:p>
          <a:p>
            <a:pPr lvl="1"/>
            <a:r>
              <a:rPr lang="en-US" dirty="0"/>
              <a:t>To specific “sawdust restaurants.” </a:t>
            </a:r>
          </a:p>
          <a:p>
            <a:r>
              <a:rPr lang="en-US" dirty="0"/>
              <a:t>The poem circles around an unarticulated question that first shows up here.</a:t>
            </a:r>
          </a:p>
          <a:p>
            <a:r>
              <a:rPr lang="en-US" sz="2400" dirty="0">
                <a:effectLst/>
                <a:latin typeface="Times-Roman"/>
                <a:ea typeface="Calibri" panose="020F0502020204030204" pitchFamily="34" charset="0"/>
                <a:cs typeface="Times-Roman"/>
              </a:rPr>
              <a:t>Prufrock is preoccupied with a familiar line of </a:t>
            </a:r>
            <a:r>
              <a:rPr lang="en-US" sz="2400" b="1" dirty="0">
                <a:effectLst/>
                <a:latin typeface="Times-Roman"/>
                <a:ea typeface="Calibri" panose="020F0502020204030204" pitchFamily="34" charset="0"/>
                <a:cs typeface="Times-Roman"/>
              </a:rPr>
              <a:t>thought ('a tedious argument') the movement of which, in his mind, becomes identified with the streets themselves.</a:t>
            </a:r>
            <a:r>
              <a:rPr lang="en-US" sz="2400" dirty="0">
                <a:effectLst/>
                <a:latin typeface="Times-Roman"/>
                <a:ea typeface="Calibri" panose="020F0502020204030204" pitchFamily="34" charset="0"/>
                <a:cs typeface="Times-Roman"/>
              </a:rPr>
              <a:t> A resolution is reached which will lead to 'an overwhelming question'. But the question is never asked.</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endParaRPr lang="en-US" dirty="0"/>
          </a:p>
        </p:txBody>
      </p:sp>
    </p:spTree>
    <p:extLst>
      <p:ext uri="{BB962C8B-B14F-4D97-AF65-F5344CB8AC3E}">
        <p14:creationId xmlns:p14="http://schemas.microsoft.com/office/powerpoint/2010/main" val="24611616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91A3A-158A-4F3A-97C2-A33CF3C7A684}"/>
              </a:ext>
            </a:extLst>
          </p:cNvPr>
          <p:cNvSpPr>
            <a:spLocks noGrp="1"/>
          </p:cNvSpPr>
          <p:nvPr>
            <p:ph type="title"/>
          </p:nvPr>
        </p:nvSpPr>
        <p:spPr>
          <a:xfrm>
            <a:off x="66612" y="0"/>
            <a:ext cx="11287188" cy="793288"/>
          </a:xfrm>
        </p:spPr>
        <p:txBody>
          <a:bodyPr>
            <a:normAutofit/>
          </a:bodyPr>
          <a:lstStyle/>
          <a:p>
            <a:r>
              <a:rPr lang="en-US" dirty="0"/>
              <a:t>Plot Summary: Lines 13-36:</a:t>
            </a:r>
          </a:p>
        </p:txBody>
      </p:sp>
      <p:sp>
        <p:nvSpPr>
          <p:cNvPr id="3" name="Content Placeholder 2">
            <a:extLst>
              <a:ext uri="{FF2B5EF4-FFF2-40B4-BE49-F238E27FC236}">
                <a16:creationId xmlns:a16="http://schemas.microsoft.com/office/drawing/2014/main" id="{C690D070-7A42-4CF8-9E4D-485FB609AA45}"/>
              </a:ext>
            </a:extLst>
          </p:cNvPr>
          <p:cNvSpPr>
            <a:spLocks noGrp="1"/>
          </p:cNvSpPr>
          <p:nvPr>
            <p:ph idx="1"/>
          </p:nvPr>
        </p:nvSpPr>
        <p:spPr>
          <a:xfrm>
            <a:off x="145335" y="853844"/>
            <a:ext cx="11208465" cy="6098018"/>
          </a:xfrm>
        </p:spPr>
        <p:txBody>
          <a:bodyPr>
            <a:normAutofit fontScale="77500" lnSpcReduction="20000"/>
          </a:bodyPr>
          <a:lstStyle/>
          <a:p>
            <a:r>
              <a:rPr lang="en-US" dirty="0"/>
              <a:t>Begins and ends with the Michelangelo couplet.</a:t>
            </a:r>
          </a:p>
          <a:p>
            <a:pPr algn="l">
              <a:lnSpc>
                <a:spcPct val="100000"/>
              </a:lnSpc>
              <a:spcBef>
                <a:spcPts val="0"/>
              </a:spcBef>
            </a:pPr>
            <a:r>
              <a:rPr lang="en-US" sz="2600" b="1" i="0" u="none" strike="noStrike" baseline="0" dirty="0">
                <a:latin typeface="*Minion Pro-6499-Identity-H"/>
              </a:rPr>
              <a:t>In the room the women come and go</a:t>
            </a:r>
          </a:p>
          <a:p>
            <a:pPr algn="l">
              <a:lnSpc>
                <a:spcPct val="100000"/>
              </a:lnSpc>
              <a:spcBef>
                <a:spcPts val="0"/>
              </a:spcBef>
            </a:pPr>
            <a:r>
              <a:rPr lang="en-US" sz="2600" b="1" i="0" u="none" strike="noStrike" baseline="0" dirty="0">
                <a:latin typeface="*Minion Pro-6499-Identity-H"/>
              </a:rPr>
              <a:t>Talking of Michelangelo.</a:t>
            </a:r>
          </a:p>
          <a:p>
            <a:pPr lvl="1"/>
            <a:r>
              <a:rPr lang="en-US" sz="2200" dirty="0">
                <a:effectLst/>
                <a:latin typeface="Berkeley-Book"/>
                <a:ea typeface="Calibri" panose="020F0502020204030204" pitchFamily="34" charset="0"/>
                <a:cs typeface="Berkeley-Book"/>
              </a:rPr>
              <a:t>They are “talking of Michelangelo,” who sculptured </a:t>
            </a:r>
            <a:r>
              <a:rPr lang="en-US" sz="2200" b="1" i="1" dirty="0">
                <a:effectLst/>
                <a:latin typeface="Berkeley-BookItalic"/>
                <a:ea typeface="Calibri" panose="020F0502020204030204" pitchFamily="34" charset="0"/>
                <a:cs typeface="Berkeley-BookItalic"/>
              </a:rPr>
              <a:t>David, </a:t>
            </a:r>
            <a:r>
              <a:rPr lang="en-US" sz="2200" b="1" dirty="0">
                <a:effectLst/>
                <a:latin typeface="Berkeley-Book"/>
                <a:ea typeface="Calibri" panose="020F0502020204030204" pitchFamily="34" charset="0"/>
                <a:cs typeface="Berkeley-Book"/>
              </a:rPr>
              <a:t>the quintessence of masculinity and beauty,</a:t>
            </a:r>
            <a:r>
              <a:rPr lang="en-US" sz="2200" dirty="0">
                <a:effectLst/>
                <a:latin typeface="Berkeley-Book"/>
                <a:ea typeface="Calibri" panose="020F0502020204030204" pitchFamily="34" charset="0"/>
                <a:cs typeface="Berkeley-Book"/>
              </a:rPr>
              <a:t> qualities that Prufrock knows he does not have. </a:t>
            </a:r>
          </a:p>
          <a:p>
            <a:pPr lvl="1"/>
            <a:r>
              <a:rPr lang="en-US" dirty="0">
                <a:effectLst/>
                <a:latin typeface="Times-Roman"/>
                <a:ea typeface="Calibri" panose="020F0502020204030204" pitchFamily="34" charset="0"/>
                <a:cs typeface="Times-Roman"/>
              </a:rPr>
              <a:t>The women talk of 'Michelangelo' and we imagine the </a:t>
            </a:r>
            <a:r>
              <a:rPr lang="en-US" b="1" dirty="0">
                <a:effectLst/>
                <a:latin typeface="Times-Roman"/>
                <a:ea typeface="Calibri" panose="020F0502020204030204" pitchFamily="34" charset="0"/>
                <a:cs typeface="Times-Roman"/>
              </a:rPr>
              <a:t>cultivated tones of </a:t>
            </a:r>
            <a:r>
              <a:rPr lang="en-US" b="1" dirty="0" err="1">
                <a:effectLst/>
                <a:latin typeface="Times-Roman"/>
                <a:ea typeface="Calibri" panose="020F0502020204030204" pitchFamily="34" charset="0"/>
                <a:cs typeface="Times-Roman"/>
              </a:rPr>
              <a:t>civilised</a:t>
            </a:r>
            <a:r>
              <a:rPr lang="en-US" b="1" dirty="0">
                <a:effectLst/>
                <a:latin typeface="Times-Roman"/>
                <a:ea typeface="Calibri" panose="020F0502020204030204" pitchFamily="34" charset="0"/>
                <a:cs typeface="Times-Roman"/>
              </a:rPr>
              <a:t> conversation, sophisticated, refined and utterly hollow.</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lvl="1"/>
            <a:endParaRPr lang="en-US" sz="2200" dirty="0"/>
          </a:p>
          <a:p>
            <a:r>
              <a:rPr lang="en-US" dirty="0"/>
              <a:t>Objective Correlative:</a:t>
            </a:r>
          </a:p>
          <a:p>
            <a:r>
              <a:rPr lang="en-US" dirty="0"/>
              <a:t>       A  Cat who fails to get into the house and falls asleep.</a:t>
            </a:r>
          </a:p>
          <a:p>
            <a:r>
              <a:rPr lang="en-US" sz="2600" dirty="0"/>
              <a:t>       </a:t>
            </a:r>
            <a:r>
              <a:rPr lang="en-US" sz="2600" dirty="0">
                <a:effectLst/>
                <a:latin typeface="Times-Roman"/>
                <a:ea typeface="Calibri" panose="020F0502020204030204" pitchFamily="34" charset="0"/>
                <a:cs typeface="Times-Roman"/>
              </a:rPr>
              <a:t>This passage about the fog shows us that Prufrock</a:t>
            </a:r>
            <a:r>
              <a:rPr lang="en-US" sz="2600" b="1" dirty="0">
                <a:effectLst/>
                <a:latin typeface="Times-Roman"/>
                <a:ea typeface="Calibri" panose="020F0502020204030204" pitchFamily="34" charset="0"/>
                <a:cs typeface="Times-Roman"/>
              </a:rPr>
              <a:t> wants to escape </a:t>
            </a:r>
            <a:r>
              <a:rPr lang="en-US" sz="2600" dirty="0">
                <a:effectLst/>
                <a:latin typeface="Times-Roman"/>
                <a:ea typeface="Calibri" panose="020F0502020204030204" pitchFamily="34" charset="0"/>
                <a:cs typeface="Times-Roman"/>
              </a:rPr>
              <a:t>the room of </a:t>
            </a:r>
          </a:p>
          <a:p>
            <a:r>
              <a:rPr lang="en-US" sz="2600" dirty="0">
                <a:effectLst/>
                <a:latin typeface="Times-Roman"/>
                <a:ea typeface="Calibri" panose="020F0502020204030204" pitchFamily="34" charset="0"/>
                <a:cs typeface="Times-Roman"/>
              </a:rPr>
              <a:t>       women.</a:t>
            </a:r>
            <a:endParaRPr lang="en-US" sz="26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pPr marL="0" marR="0">
              <a:lnSpc>
                <a:spcPct val="115000"/>
              </a:lnSpc>
              <a:spcBef>
                <a:spcPts val="0"/>
              </a:spcBef>
              <a:spcAft>
                <a:spcPts val="0"/>
              </a:spcAft>
            </a:pPr>
            <a:r>
              <a:rPr lang="en-US" sz="2400" dirty="0">
                <a:effectLst/>
                <a:latin typeface="Berkeley-Book"/>
                <a:ea typeface="Calibri" panose="020F0502020204030204" pitchFamily="34" charset="0"/>
                <a:cs typeface="Berkeley-Book"/>
              </a:rPr>
              <a:t>repeated speculation</a:t>
            </a:r>
          </a:p>
          <a:p>
            <a:pPr marL="457200" lvl="1">
              <a:lnSpc>
                <a:spcPct val="115000"/>
              </a:lnSpc>
              <a:spcBef>
                <a:spcPts val="0"/>
              </a:spcBef>
            </a:pPr>
            <a:r>
              <a:rPr lang="en-US" dirty="0">
                <a:effectLst/>
                <a:latin typeface="Berkeley-Book"/>
                <a:ea typeface="Calibri" panose="020F0502020204030204" pitchFamily="34" charset="0"/>
                <a:cs typeface="Berkeley-Book"/>
              </a:rPr>
              <a:t>    that “there will be time” to act on his social and</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a:effectLst/>
                <a:latin typeface="Berkeley-Book"/>
                <a:ea typeface="Calibri" panose="020F0502020204030204" pitchFamily="34" charset="0"/>
                <a:cs typeface="Berkeley-Book"/>
              </a:rPr>
              <a:t>sexual anxiety.</a:t>
            </a:r>
          </a:p>
          <a:p>
            <a:pPr marL="457200" lvl="1">
              <a:lnSpc>
                <a:spcPct val="115000"/>
              </a:lnSpc>
              <a:spcBef>
                <a:spcPts val="0"/>
              </a:spcBef>
            </a:pPr>
            <a:r>
              <a:rPr lang="en-US" dirty="0">
                <a:latin typeface="Berkeley-Book"/>
              </a:rPr>
              <a:t>    Also underscore is paralysis—his failure to act.</a:t>
            </a:r>
          </a:p>
          <a:p>
            <a:pPr marL="457200" lvl="1">
              <a:lnSpc>
                <a:spcPct val="115000"/>
              </a:lnSpc>
              <a:spcBef>
                <a:spcPts val="0"/>
              </a:spcBef>
            </a:pPr>
            <a:endParaRPr lang="en-US" dirty="0">
              <a:latin typeface="Berkeley-Book"/>
            </a:endParaRPr>
          </a:p>
          <a:p>
            <a:pPr marL="0" marR="0">
              <a:lnSpc>
                <a:spcPct val="107000"/>
              </a:lnSpc>
              <a:spcBef>
                <a:spcPts val="0"/>
              </a:spcBef>
              <a:spcAft>
                <a:spcPts val="0"/>
              </a:spcAft>
            </a:pPr>
            <a:r>
              <a:rPr lang="en-US" sz="2400" b="1" dirty="0">
                <a:effectLst/>
                <a:latin typeface="Times-Roman"/>
                <a:ea typeface="Calibri" panose="020F0502020204030204" pitchFamily="34" charset="0"/>
                <a:cs typeface="Times-Roman"/>
              </a:rPr>
              <a:t>'To prepare a face to meet the faces that you meet’.  [confidence]</a:t>
            </a:r>
            <a:endParaRPr lang="en-US" sz="24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latin typeface="Times-Roman"/>
                <a:ea typeface="Calibri" panose="020F0502020204030204" pitchFamily="34" charset="0"/>
                <a:cs typeface="Times-Roman"/>
              </a:rPr>
              <a:t>	</a:t>
            </a:r>
            <a:r>
              <a:rPr lang="en-US" sz="2400" dirty="0">
                <a:effectLst/>
                <a:latin typeface="Times-Roman"/>
                <a:ea typeface="Calibri" panose="020F0502020204030204" pitchFamily="34" charset="0"/>
                <a:cs typeface="Times-Roman"/>
              </a:rPr>
              <a:t> He must always put on the performance of social ease. He is self-consciously aware of himself as a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r>
              <a:rPr lang="en-US" sz="2400" dirty="0">
                <a:effectLst/>
                <a:latin typeface="Times-Roman"/>
                <a:ea typeface="Calibri" panose="020F0502020204030204" pitchFamily="34" charset="0"/>
                <a:cs typeface="Times-Roman"/>
              </a:rPr>
              <a:t>                performer</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457200" lvl="1">
              <a:lnSpc>
                <a:spcPct val="115000"/>
              </a:lnSpc>
              <a:spcBef>
                <a:spcPts val="0"/>
              </a:spcBef>
            </a:pPr>
            <a:endParaRPr lang="en-US" dirty="0"/>
          </a:p>
        </p:txBody>
      </p:sp>
    </p:spTree>
    <p:extLst>
      <p:ext uri="{BB962C8B-B14F-4D97-AF65-F5344CB8AC3E}">
        <p14:creationId xmlns:p14="http://schemas.microsoft.com/office/powerpoint/2010/main" val="28118686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CC932-EE98-41C4-8ACB-1999AD63880D}"/>
              </a:ext>
            </a:extLst>
          </p:cNvPr>
          <p:cNvSpPr>
            <a:spLocks noGrp="1"/>
          </p:cNvSpPr>
          <p:nvPr>
            <p:ph type="title"/>
          </p:nvPr>
        </p:nvSpPr>
        <p:spPr>
          <a:xfrm>
            <a:off x="0" y="48446"/>
            <a:ext cx="11450690" cy="632591"/>
          </a:xfrm>
        </p:spPr>
        <p:txBody>
          <a:bodyPr>
            <a:normAutofit fontScale="90000"/>
          </a:bodyPr>
          <a:lstStyle/>
          <a:p>
            <a:r>
              <a:rPr lang="en-US" dirty="0"/>
              <a:t>Plot summary:</a:t>
            </a:r>
            <a:r>
              <a:rPr lang="en-US" sz="4400" dirty="0"/>
              <a:t> Lines 37-69</a:t>
            </a:r>
            <a:endParaRPr lang="en-US" dirty="0"/>
          </a:p>
        </p:txBody>
      </p:sp>
      <p:sp>
        <p:nvSpPr>
          <p:cNvPr id="3" name="Content Placeholder 2">
            <a:extLst>
              <a:ext uri="{FF2B5EF4-FFF2-40B4-BE49-F238E27FC236}">
                <a16:creationId xmlns:a16="http://schemas.microsoft.com/office/drawing/2014/main" id="{8847EFE9-143D-46FD-B051-2CD6AF49B1B6}"/>
              </a:ext>
            </a:extLst>
          </p:cNvPr>
          <p:cNvSpPr>
            <a:spLocks noGrp="1"/>
          </p:cNvSpPr>
          <p:nvPr>
            <p:ph idx="1"/>
          </p:nvPr>
        </p:nvSpPr>
        <p:spPr>
          <a:xfrm>
            <a:off x="78723" y="681036"/>
            <a:ext cx="12068869" cy="6176963"/>
          </a:xfrm>
        </p:spPr>
        <p:txBody>
          <a:bodyPr>
            <a:normAutofit lnSpcReduction="10000"/>
          </a:bodyPr>
          <a:lstStyle/>
          <a:p>
            <a:r>
              <a:rPr lang="en-US" sz="2000" dirty="0"/>
              <a:t>Justify his indecisions</a:t>
            </a:r>
          </a:p>
          <a:p>
            <a:pPr lvl="1"/>
            <a:r>
              <a:rPr lang="en-US" sz="2000" dirty="0"/>
              <a:t>Awareness of his age and physical state—not attractive to women.</a:t>
            </a:r>
          </a:p>
          <a:p>
            <a:r>
              <a:rPr lang="en-US" sz="2000" dirty="0"/>
              <a:t>The many questions about “presuming” and “disturbing the universe” reinforce his:</a:t>
            </a:r>
          </a:p>
          <a:p>
            <a:pPr lvl="1"/>
            <a:r>
              <a:rPr lang="en-US" sz="2000" dirty="0">
                <a:effectLst/>
                <a:latin typeface="Berkeley-Book"/>
                <a:ea typeface="Calibri" panose="020F0502020204030204" pitchFamily="34" charset="0"/>
                <a:cs typeface="Berkeley-Book"/>
              </a:rPr>
              <a:t>      His anxiety about his age and sexual appeal </a:t>
            </a:r>
          </a:p>
          <a:p>
            <a:r>
              <a:rPr lang="en-US" sz="2000" dirty="0"/>
              <a:t>The objective correlative: insect</a:t>
            </a:r>
          </a:p>
          <a:p>
            <a:pPr lvl="1"/>
            <a:r>
              <a:rPr lang="en-US" sz="2000" dirty="0"/>
              <a:t> </a:t>
            </a:r>
            <a:r>
              <a:rPr lang="en-US" sz="2000" dirty="0">
                <a:effectLst/>
                <a:latin typeface="Berkeley-Book"/>
                <a:ea typeface="Calibri" panose="020F0502020204030204" pitchFamily="34" charset="0"/>
                <a:cs typeface="Berkeley-Book"/>
              </a:rPr>
              <a:t>“pinned and wriggling on the wall” </a:t>
            </a:r>
          </a:p>
          <a:p>
            <a:pPr lvl="1"/>
            <a:r>
              <a:rPr lang="en-US" sz="2000" dirty="0">
                <a:latin typeface="Berkeley-Book"/>
              </a:rPr>
              <a:t>                      being under constant scrutiny.</a:t>
            </a:r>
          </a:p>
          <a:p>
            <a:pPr lvl="1"/>
            <a:r>
              <a:rPr lang="en-US" sz="2000" dirty="0"/>
              <a:t>                       feeling threatened by women.</a:t>
            </a:r>
          </a:p>
          <a:p>
            <a:pPr marL="457200" lvl="1" indent="0">
              <a:buNone/>
            </a:pPr>
            <a:r>
              <a:rPr lang="en-US" sz="2000" dirty="0"/>
              <a:t>Awareness of his insignificant life.</a:t>
            </a:r>
          </a:p>
          <a:p>
            <a:pPr lvl="1"/>
            <a:r>
              <a:rPr lang="en-US" sz="2000" dirty="0"/>
              <a:t>     Repetition of “I have known….”</a:t>
            </a:r>
          </a:p>
          <a:p>
            <a:r>
              <a:rPr lang="en-US" sz="2000" dirty="0"/>
              <a:t>The objective correlative: “coffee spoons” and “butt-ends” of cigarettes.</a:t>
            </a:r>
          </a:p>
          <a:p>
            <a:pPr lvl="1"/>
            <a:r>
              <a:rPr lang="en-US" sz="2000" dirty="0"/>
              <a:t>Measure of his life (insignificance)</a:t>
            </a:r>
          </a:p>
          <a:p>
            <a:r>
              <a:rPr lang="en-US" sz="2000" dirty="0"/>
              <a:t>Repetition of “I have known</a:t>
            </a:r>
          </a:p>
          <a:p>
            <a:pPr lvl="1"/>
            <a:r>
              <a:rPr lang="en-US" sz="2000" dirty="0">
                <a:effectLst/>
                <a:latin typeface="Berkeley-Book"/>
                <a:ea typeface="Calibri" panose="020F0502020204030204" pitchFamily="34" charset="0"/>
                <a:cs typeface="Berkeley-Book"/>
              </a:rPr>
              <a:t>underscores the idea that his life has gone in circles without achieving much of consequence.</a:t>
            </a:r>
          </a:p>
          <a:p>
            <a:pPr marL="0" marR="0">
              <a:lnSpc>
                <a:spcPct val="107000"/>
              </a:lnSpc>
              <a:spcBef>
                <a:spcPts val="0"/>
              </a:spcBef>
              <a:spcAft>
                <a:spcPts val="0"/>
              </a:spcAft>
            </a:pPr>
            <a:endParaRPr lang="en-US" sz="1800" dirty="0">
              <a:effectLst/>
              <a:latin typeface="Times-Roman"/>
              <a:ea typeface="Calibri" panose="020F0502020204030204" pitchFamily="34" charset="0"/>
              <a:cs typeface="Times-Roman"/>
            </a:endParaRPr>
          </a:p>
          <a:p>
            <a:pPr marL="0" marR="0">
              <a:lnSpc>
                <a:spcPct val="107000"/>
              </a:lnSpc>
              <a:spcBef>
                <a:spcPts val="0"/>
              </a:spcBef>
              <a:spcAft>
                <a:spcPts val="0"/>
              </a:spcAft>
            </a:pPr>
            <a:r>
              <a:rPr lang="en-US" sz="1800" b="1" dirty="0">
                <a:effectLst/>
                <a:latin typeface="Times-Roman"/>
                <a:ea typeface="Calibri" panose="020F0502020204030204" pitchFamily="34" charset="0"/>
                <a:cs typeface="Times-Roman"/>
              </a:rPr>
              <a:t>'To wonder, "Do I dare?" and "Do I dare?“’.</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07000"/>
              </a:lnSpc>
              <a:spcBef>
                <a:spcPts val="0"/>
              </a:spcBef>
              <a:spcAft>
                <a:spcPts val="0"/>
              </a:spcAft>
            </a:pPr>
            <a:r>
              <a:rPr lang="en-US" sz="1800" dirty="0">
                <a:effectLst/>
                <a:latin typeface="Times-Roman"/>
                <a:ea typeface="Calibri" panose="020F0502020204030204" pitchFamily="34" charset="0"/>
                <a:cs typeface="Times-Roman"/>
              </a:rPr>
              <a:t>         Prufrock is trapped in , unalterably repeating situations like this one, constantly demanding decisions, answers   </a:t>
            </a:r>
          </a:p>
          <a:p>
            <a:pPr marL="457200" marR="0">
              <a:lnSpc>
                <a:spcPct val="107000"/>
              </a:lnSpc>
              <a:spcBef>
                <a:spcPts val="0"/>
              </a:spcBef>
              <a:spcAft>
                <a:spcPts val="0"/>
              </a:spcAft>
            </a:pPr>
            <a:r>
              <a:rPr lang="en-US" sz="1800" dirty="0">
                <a:latin typeface="Times-Roman"/>
                <a:ea typeface="Calibri" panose="020F0502020204030204" pitchFamily="34" charset="0"/>
                <a:cs typeface="Times-Roman"/>
              </a:rPr>
              <a:t>          </a:t>
            </a:r>
            <a:r>
              <a:rPr lang="en-US" sz="1800" dirty="0">
                <a:effectLst/>
                <a:latin typeface="Times-Roman"/>
                <a:ea typeface="Calibri" panose="020F0502020204030204" pitchFamily="34" charset="0"/>
                <a:cs typeface="Times-Roman"/>
              </a:rPr>
              <a:t>to questions, presenting him with choices to be made.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lvl="1" indent="0">
              <a:buNone/>
            </a:pPr>
            <a:endParaRPr lang="en-US" sz="2000" dirty="0">
              <a:effectLst/>
              <a:latin typeface="Berkeley-Book"/>
              <a:ea typeface="Calibri" panose="020F0502020204030204" pitchFamily="34" charset="0"/>
              <a:cs typeface="Berkeley-Book"/>
            </a:endParaRPr>
          </a:p>
          <a:p>
            <a:pPr lvl="1"/>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lvl="1"/>
            <a:endParaRPr lang="en-US" dirty="0"/>
          </a:p>
        </p:txBody>
      </p:sp>
    </p:spTree>
    <p:extLst>
      <p:ext uri="{BB962C8B-B14F-4D97-AF65-F5344CB8AC3E}">
        <p14:creationId xmlns:p14="http://schemas.microsoft.com/office/powerpoint/2010/main" val="31232777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564A3-95B8-42F1-856D-C08E2A88D98A}"/>
              </a:ext>
            </a:extLst>
          </p:cNvPr>
          <p:cNvSpPr>
            <a:spLocks noGrp="1"/>
          </p:cNvSpPr>
          <p:nvPr>
            <p:ph type="title"/>
          </p:nvPr>
        </p:nvSpPr>
        <p:spPr>
          <a:xfrm>
            <a:off x="0" y="1"/>
            <a:ext cx="12111258" cy="865954"/>
          </a:xfrm>
        </p:spPr>
        <p:txBody>
          <a:bodyPr/>
          <a:lstStyle/>
          <a:p>
            <a:r>
              <a:rPr lang="en-US" dirty="0"/>
              <a:t>Plot Summary:</a:t>
            </a:r>
            <a:r>
              <a:rPr lang="en-US" sz="4400" dirty="0"/>
              <a:t> Lines 37-69</a:t>
            </a:r>
            <a:endParaRPr lang="en-US" dirty="0"/>
          </a:p>
        </p:txBody>
      </p:sp>
      <p:sp>
        <p:nvSpPr>
          <p:cNvPr id="3" name="Content Placeholder 2">
            <a:extLst>
              <a:ext uri="{FF2B5EF4-FFF2-40B4-BE49-F238E27FC236}">
                <a16:creationId xmlns:a16="http://schemas.microsoft.com/office/drawing/2014/main" id="{9E53BE2C-B560-40F0-8E72-6AC6FC2B4CB6}"/>
              </a:ext>
            </a:extLst>
          </p:cNvPr>
          <p:cNvSpPr>
            <a:spLocks noGrp="1"/>
          </p:cNvSpPr>
          <p:nvPr>
            <p:ph idx="1"/>
          </p:nvPr>
        </p:nvSpPr>
        <p:spPr>
          <a:xfrm>
            <a:off x="0" y="811454"/>
            <a:ext cx="11353800" cy="5365509"/>
          </a:xfrm>
        </p:spPr>
        <p:txBody>
          <a:bodyPr>
            <a:normAutofit lnSpcReduction="10000"/>
          </a:bodyPr>
          <a:lstStyle/>
          <a:p>
            <a:pPr marL="0" marR="0">
              <a:lnSpc>
                <a:spcPct val="107000"/>
              </a:lnSpc>
              <a:spcBef>
                <a:spcPts val="0"/>
              </a:spcBef>
              <a:spcAft>
                <a:spcPts val="0"/>
              </a:spcAft>
            </a:pPr>
            <a:r>
              <a:rPr lang="en-US" sz="2400" b="1" dirty="0">
                <a:effectLst/>
                <a:latin typeface="Times-Roman"/>
                <a:ea typeface="Calibri" panose="020F0502020204030204" pitchFamily="34" charset="0"/>
                <a:cs typeface="Times-Roman"/>
              </a:rPr>
              <a:t>'I have measured out my life with coffee spoons' – </a:t>
            </a:r>
            <a:endParaRPr lang="en-US" sz="2400" b="1"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07000"/>
              </a:lnSpc>
              <a:spcBef>
                <a:spcPts val="0"/>
              </a:spcBef>
              <a:spcAft>
                <a:spcPts val="0"/>
              </a:spcAft>
            </a:pPr>
            <a:r>
              <a:rPr lang="en-US" sz="2400" dirty="0">
                <a:effectLst/>
                <a:latin typeface="Times-Roman"/>
                <a:ea typeface="Calibri" panose="020F0502020204030204" pitchFamily="34" charset="0"/>
                <a:cs typeface="Times-Roman"/>
              </a:rPr>
              <a:t>           His life seems only an accumulation of such worthless moments (of  </a:t>
            </a:r>
          </a:p>
          <a:p>
            <a:pPr marL="457200" marR="0">
              <a:lnSpc>
                <a:spcPct val="107000"/>
              </a:lnSpc>
              <a:spcBef>
                <a:spcPts val="0"/>
              </a:spcBef>
              <a:spcAft>
                <a:spcPts val="0"/>
              </a:spcAft>
            </a:pPr>
            <a:r>
              <a:rPr lang="en-US" sz="2400" dirty="0">
                <a:latin typeface="Times-Roman"/>
                <a:ea typeface="Calibri" panose="020F0502020204030204" pitchFamily="34" charset="0"/>
                <a:cs typeface="Times-Roman"/>
              </a:rPr>
              <a:t>           anxious </a:t>
            </a:r>
            <a:r>
              <a:rPr lang="en-US" sz="2400" dirty="0">
                <a:effectLst/>
                <a:latin typeface="Times-Roman"/>
                <a:ea typeface="Calibri" panose="020F0502020204030204" pitchFamily="34" charset="0"/>
                <a:cs typeface="Times-Roman"/>
              </a:rPr>
              <a:t>performance, powerlessness, feeling threatened, scrutiny by others).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2400" b="1" dirty="0">
                <a:effectLst/>
                <a:latin typeface="Times-Roman"/>
                <a:ea typeface="Calibri" panose="020F0502020204030204" pitchFamily="34" charset="0"/>
                <a:cs typeface="Times-Roman"/>
              </a:rPr>
              <a:t>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2400" b="1" dirty="0">
                <a:effectLst/>
                <a:latin typeface="Times-Roman"/>
                <a:ea typeface="Calibri" panose="020F0502020204030204" pitchFamily="34" charset="0"/>
                <a:cs typeface="Times-Roman"/>
              </a:rPr>
              <a:t>‘They will say: "How his hair is growing thin!"</a:t>
            </a:r>
            <a:endParaRPr lang="en-US" sz="2400" b="1"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07000"/>
              </a:lnSpc>
              <a:spcBef>
                <a:spcPts val="0"/>
              </a:spcBef>
              <a:spcAft>
                <a:spcPts val="0"/>
              </a:spcAft>
            </a:pPr>
            <a:r>
              <a:rPr lang="en-US" sz="2400" dirty="0">
                <a:effectLst/>
                <a:latin typeface="Times-Roman"/>
                <a:ea typeface="Calibri" panose="020F0502020204030204" pitchFamily="34" charset="0"/>
                <a:cs typeface="Times-Roman"/>
              </a:rPr>
              <a:t>       conscious of being scrutinized by them.</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2400" dirty="0">
                <a:effectLst/>
                <a:latin typeface="Times-Roman"/>
                <a:ea typeface="Calibri" panose="020F0502020204030204" pitchFamily="34" charset="0"/>
                <a:cs typeface="Times-Roman"/>
              </a:rPr>
              <a:t>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2400" b="1" dirty="0">
                <a:effectLst/>
                <a:latin typeface="Times-Roman"/>
                <a:ea typeface="Calibri" panose="020F0502020204030204" pitchFamily="34" charset="0"/>
                <a:cs typeface="Times-Roman"/>
              </a:rPr>
              <a:t>'The eyes that fix you in a phrase'</a:t>
            </a:r>
            <a:endParaRPr lang="en-US" sz="24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2400" dirty="0">
                <a:effectLst/>
                <a:latin typeface="Times-Roman"/>
                <a:ea typeface="Calibri" panose="020F0502020204030204" pitchFamily="34" charset="0"/>
                <a:cs typeface="Times-Roman"/>
              </a:rPr>
              <a:t>	He is powerless and feels threatened by “the eyes”. aware of how he appears to  </a:t>
            </a:r>
          </a:p>
          <a:p>
            <a:pPr marL="0" marR="0">
              <a:lnSpc>
                <a:spcPct val="107000"/>
              </a:lnSpc>
              <a:spcBef>
                <a:spcPts val="0"/>
              </a:spcBef>
              <a:spcAft>
                <a:spcPts val="0"/>
              </a:spcAft>
            </a:pPr>
            <a:r>
              <a:rPr lang="en-US" sz="2400" dirty="0">
                <a:latin typeface="Times-Roman"/>
                <a:ea typeface="Calibri" panose="020F0502020204030204" pitchFamily="34" charset="0"/>
                <a:cs typeface="Times-Roman"/>
              </a:rPr>
              <a:t>         </a:t>
            </a:r>
            <a:r>
              <a:rPr lang="en-US" sz="2400" dirty="0">
                <a:effectLst/>
                <a:latin typeface="Times-Roman"/>
                <a:ea typeface="Calibri" panose="020F0502020204030204" pitchFamily="34" charset="0"/>
                <a:cs typeface="Times-Roman"/>
              </a:rPr>
              <a:t>other people</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2400" dirty="0">
                <a:effectLst/>
                <a:latin typeface="Times-Roman"/>
                <a:ea typeface="Calibri" panose="020F0502020204030204" pitchFamily="34" charset="0"/>
                <a:cs typeface="Times-Roman"/>
              </a:rPr>
              <a:t>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2400" b="1" dirty="0">
                <a:effectLst/>
                <a:latin typeface="Times-Roman"/>
                <a:ea typeface="Calibri" panose="020F0502020204030204" pitchFamily="34" charset="0"/>
                <a:cs typeface="Times-Roman"/>
              </a:rPr>
              <a:t>Then how should I begin/To spit out all the butt-ends of my days and ways?</a:t>
            </a:r>
            <a:endParaRPr lang="en-US" sz="24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457200">
              <a:lnSpc>
                <a:spcPct val="107000"/>
              </a:lnSpc>
              <a:spcBef>
                <a:spcPts val="0"/>
              </a:spcBef>
              <a:spcAft>
                <a:spcPts val="0"/>
              </a:spcAft>
            </a:pPr>
            <a:r>
              <a:rPr lang="en-US" sz="2400" dirty="0">
                <a:effectLst/>
                <a:latin typeface="Times-Roman"/>
                <a:ea typeface="Calibri" panose="020F0502020204030204" pitchFamily="34" charset="0"/>
                <a:cs typeface="Times-Roman"/>
              </a:rPr>
              <a:t>       His life amounts to nothing more than tedious routine (“butt-ends of my days and </a:t>
            </a:r>
          </a:p>
          <a:p>
            <a:pPr marL="0" marR="0" indent="457200">
              <a:lnSpc>
                <a:spcPct val="107000"/>
              </a:lnSpc>
              <a:spcBef>
                <a:spcPts val="0"/>
              </a:spcBef>
              <a:spcAft>
                <a:spcPts val="0"/>
              </a:spcAft>
            </a:pPr>
            <a:r>
              <a:rPr lang="en-US" sz="2400" dirty="0">
                <a:latin typeface="Times-Roman"/>
                <a:ea typeface="Calibri" panose="020F0502020204030204" pitchFamily="34" charset="0"/>
                <a:cs typeface="Times-Roman"/>
              </a:rPr>
              <a:t>      </a:t>
            </a:r>
            <a:r>
              <a:rPr lang="en-US" sz="2400" dirty="0">
                <a:effectLst/>
                <a:latin typeface="Times-Roman"/>
                <a:ea typeface="Calibri" panose="020F0502020204030204" pitchFamily="34" charset="0"/>
                <a:cs typeface="Times-Roman"/>
              </a:rPr>
              <a:t>ways”)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1431530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CC932-EE98-41C4-8ACB-1999AD63880D}"/>
              </a:ext>
            </a:extLst>
          </p:cNvPr>
          <p:cNvSpPr>
            <a:spLocks noGrp="1"/>
          </p:cNvSpPr>
          <p:nvPr>
            <p:ph type="title"/>
          </p:nvPr>
        </p:nvSpPr>
        <p:spPr>
          <a:xfrm>
            <a:off x="0" y="48446"/>
            <a:ext cx="11450690" cy="632591"/>
          </a:xfrm>
        </p:spPr>
        <p:txBody>
          <a:bodyPr>
            <a:normAutofit fontScale="90000"/>
          </a:bodyPr>
          <a:lstStyle/>
          <a:p>
            <a:r>
              <a:rPr lang="en-US" dirty="0"/>
              <a:t>Plot summary: Lines 70-74</a:t>
            </a:r>
          </a:p>
        </p:txBody>
      </p:sp>
      <p:sp>
        <p:nvSpPr>
          <p:cNvPr id="3" name="Content Placeholder 2">
            <a:extLst>
              <a:ext uri="{FF2B5EF4-FFF2-40B4-BE49-F238E27FC236}">
                <a16:creationId xmlns:a16="http://schemas.microsoft.com/office/drawing/2014/main" id="{8847EFE9-143D-46FD-B051-2CD6AF49B1B6}"/>
              </a:ext>
            </a:extLst>
          </p:cNvPr>
          <p:cNvSpPr>
            <a:spLocks noGrp="1"/>
          </p:cNvSpPr>
          <p:nvPr>
            <p:ph idx="1"/>
          </p:nvPr>
        </p:nvSpPr>
        <p:spPr>
          <a:xfrm>
            <a:off x="78723" y="681037"/>
            <a:ext cx="11275077" cy="5495926"/>
          </a:xfrm>
        </p:spPr>
        <p:txBody>
          <a:bodyPr/>
          <a:lstStyle/>
          <a:p>
            <a:pPr marL="0" indent="0">
              <a:buNone/>
            </a:pPr>
            <a:endParaRPr lang="en-US" dirty="0"/>
          </a:p>
          <a:p>
            <a:r>
              <a:rPr lang="en-US" dirty="0"/>
              <a:t>Objective correlative: “a pair of ragged claws”  (crab—3</a:t>
            </a:r>
            <a:r>
              <a:rPr lang="en-US" baseline="30000" dirty="0"/>
              <a:t>rd</a:t>
            </a:r>
            <a:r>
              <a:rPr lang="en-US" dirty="0"/>
              <a:t> animal image)</a:t>
            </a:r>
          </a:p>
          <a:p>
            <a:endParaRPr lang="en-US" dirty="0"/>
          </a:p>
          <a:p>
            <a:r>
              <a:rPr lang="en-US" dirty="0"/>
              <a:t>Tries to answer his own questions from the previous section: “Do I dare”</a:t>
            </a:r>
          </a:p>
          <a:p>
            <a:endParaRPr lang="en-US" dirty="0"/>
          </a:p>
          <a:p>
            <a:r>
              <a:rPr lang="en-US" dirty="0"/>
              <a:t>Realization that whatever he would say would be worthless.</a:t>
            </a:r>
          </a:p>
          <a:p>
            <a:r>
              <a:rPr lang="en-US" dirty="0"/>
              <a:t>Prefer to be crab in the bottom of the sea.</a:t>
            </a:r>
          </a:p>
          <a:p>
            <a:endParaRPr lang="en-US" dirty="0"/>
          </a:p>
          <a:p>
            <a:pPr marL="0" marR="0">
              <a:lnSpc>
                <a:spcPct val="107000"/>
              </a:lnSpc>
              <a:spcBef>
                <a:spcPts val="0"/>
              </a:spcBef>
              <a:spcAft>
                <a:spcPts val="0"/>
              </a:spcAft>
            </a:pPr>
            <a:r>
              <a:rPr lang="en-US" sz="2000" b="1" dirty="0">
                <a:effectLst/>
                <a:latin typeface="Times-Roman"/>
                <a:ea typeface="Calibri" panose="020F0502020204030204" pitchFamily="34" charset="0"/>
                <a:cs typeface="Times-Roman"/>
              </a:rPr>
              <a:t>'I should have been a pair of ragged claws/Scuttling across the floors of silent seas’</a:t>
            </a: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457200">
              <a:lnSpc>
                <a:spcPct val="107000"/>
              </a:lnSpc>
              <a:spcBef>
                <a:spcPts val="0"/>
              </a:spcBef>
              <a:spcAft>
                <a:spcPts val="0"/>
              </a:spcAft>
            </a:pPr>
            <a:r>
              <a:rPr lang="en-US" sz="1800" dirty="0">
                <a:effectLst/>
                <a:latin typeface="Times-Roman"/>
                <a:ea typeface="Calibri" panose="020F0502020204030204" pitchFamily="34" charset="0"/>
                <a:cs typeface="Times-Roman"/>
              </a:rPr>
              <a:t>     </a:t>
            </a:r>
            <a:r>
              <a:rPr lang="en-US" b="1" dirty="0">
                <a:effectLst/>
                <a:latin typeface="Times-Roman"/>
                <a:ea typeface="Calibri" panose="020F0502020204030204" pitchFamily="34" charset="0"/>
                <a:cs typeface="Times-Roman"/>
              </a:rPr>
              <a:t>imagery of escape from this life:</a:t>
            </a:r>
            <a:endParaRPr lang="en-US" b="1"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4420197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CC932-EE98-41C4-8ACB-1999AD63880D}"/>
              </a:ext>
            </a:extLst>
          </p:cNvPr>
          <p:cNvSpPr>
            <a:spLocks noGrp="1"/>
          </p:cNvSpPr>
          <p:nvPr>
            <p:ph type="title"/>
          </p:nvPr>
        </p:nvSpPr>
        <p:spPr>
          <a:xfrm>
            <a:off x="0" y="48446"/>
            <a:ext cx="11450690" cy="632591"/>
          </a:xfrm>
        </p:spPr>
        <p:txBody>
          <a:bodyPr>
            <a:normAutofit fontScale="90000"/>
          </a:bodyPr>
          <a:lstStyle/>
          <a:p>
            <a:r>
              <a:rPr lang="en-US" dirty="0"/>
              <a:t>Plot summary: Lines 75-110</a:t>
            </a:r>
          </a:p>
        </p:txBody>
      </p:sp>
      <p:sp>
        <p:nvSpPr>
          <p:cNvPr id="3" name="Content Placeholder 2">
            <a:extLst>
              <a:ext uri="{FF2B5EF4-FFF2-40B4-BE49-F238E27FC236}">
                <a16:creationId xmlns:a16="http://schemas.microsoft.com/office/drawing/2014/main" id="{8847EFE9-143D-46FD-B051-2CD6AF49B1B6}"/>
              </a:ext>
            </a:extLst>
          </p:cNvPr>
          <p:cNvSpPr>
            <a:spLocks noGrp="1"/>
          </p:cNvSpPr>
          <p:nvPr>
            <p:ph idx="1"/>
          </p:nvPr>
        </p:nvSpPr>
        <p:spPr>
          <a:xfrm>
            <a:off x="78723" y="681036"/>
            <a:ext cx="11275077" cy="6176963"/>
          </a:xfrm>
        </p:spPr>
        <p:txBody>
          <a:bodyPr/>
          <a:lstStyle/>
          <a:p>
            <a:endParaRPr lang="en-US" dirty="0"/>
          </a:p>
          <a:p>
            <a:r>
              <a:rPr lang="en-US" dirty="0"/>
              <a:t>Insignificant life and anxiety over his </a:t>
            </a:r>
            <a:r>
              <a:rPr lang="en-US" dirty="0" err="1"/>
              <a:t>sexualiy</a:t>
            </a:r>
            <a:endParaRPr lang="en-US" dirty="0"/>
          </a:p>
          <a:p>
            <a:r>
              <a:rPr lang="en-US" dirty="0"/>
              <a:t>(a)Force the moment to its crisis: (b) to roll the universe into a ball….</a:t>
            </a:r>
          </a:p>
          <a:p>
            <a:pPr lvl="1"/>
            <a:r>
              <a:rPr lang="en-US" dirty="0"/>
              <a:t>Attempt to seize the day, win the love of the “one”, women.</a:t>
            </a:r>
          </a:p>
          <a:p>
            <a:pPr lvl="1"/>
            <a:r>
              <a:rPr lang="en-US" dirty="0"/>
              <a:t>Similar to Marvell’s lines about…”rough strife..” etc.</a:t>
            </a:r>
          </a:p>
          <a:p>
            <a:pPr lvl="1"/>
            <a:r>
              <a:rPr lang="en-US" dirty="0"/>
              <a:t>Of no use</a:t>
            </a:r>
          </a:p>
          <a:p>
            <a:pPr marL="457200" lvl="1" indent="0">
              <a:buNone/>
            </a:pPr>
            <a:endParaRPr lang="en-US" dirty="0"/>
          </a:p>
          <a:p>
            <a:r>
              <a:rPr lang="en-US" dirty="0"/>
              <a:t>Comparison to biblical figures:  that Prufrock is already DEFEATED. </a:t>
            </a:r>
          </a:p>
          <a:p>
            <a:r>
              <a:rPr lang="en-US" sz="2400" dirty="0"/>
              <a:t>Prufrock has faced death: eternal footman</a:t>
            </a:r>
          </a:p>
          <a:p>
            <a:endParaRPr lang="en-US" sz="1800" dirty="0">
              <a:effectLst/>
              <a:latin typeface="Berkeley-Book"/>
              <a:ea typeface="Calibri" panose="020F0502020204030204" pitchFamily="34" charset="0"/>
              <a:cs typeface="Berkeley-Book"/>
            </a:endParaRPr>
          </a:p>
          <a:p>
            <a:endParaRPr lang="en-US" sz="1800" dirty="0">
              <a:latin typeface="Berkeley-Book"/>
              <a:ea typeface="Calibri" panose="020F0502020204030204" pitchFamily="34" charset="0"/>
              <a:cs typeface="Berkeley-Book"/>
            </a:endParaRPr>
          </a:p>
          <a:p>
            <a:r>
              <a:rPr lang="en-US" dirty="0">
                <a:effectLst/>
                <a:latin typeface="Berkeley-Book"/>
                <a:ea typeface="Calibri" panose="020F0502020204030204" pitchFamily="34" charset="0"/>
                <a:cs typeface="Berkeley-Book"/>
              </a:rPr>
              <a:t>inarticulateness or inability to communicate his feelings.</a:t>
            </a:r>
            <a:endParaRPr lang="en-US" dirty="0"/>
          </a:p>
          <a:p>
            <a:pPr lvl="1"/>
            <a:r>
              <a:rPr lang="en-US" dirty="0"/>
              <a:t>As shown by the response of the “one”:  </a:t>
            </a:r>
            <a:r>
              <a:rPr lang="en-US" sz="1800" dirty="0">
                <a:effectLst/>
                <a:latin typeface="Berkeley-Book"/>
                <a:ea typeface="Calibri" panose="020F0502020204030204" pitchFamily="34" charset="0"/>
                <a:cs typeface="Berkeley-Book"/>
              </a:rPr>
              <a:t>“That’s not what I meant at all” (</a:t>
            </a:r>
            <a:endParaRPr lang="en-US" dirty="0"/>
          </a:p>
          <a:p>
            <a:pPr marL="457200" lvl="1" indent="0">
              <a:buNone/>
            </a:pPr>
            <a:endParaRPr lang="en-US" dirty="0"/>
          </a:p>
        </p:txBody>
      </p:sp>
    </p:spTree>
    <p:extLst>
      <p:ext uri="{BB962C8B-B14F-4D97-AF65-F5344CB8AC3E}">
        <p14:creationId xmlns:p14="http://schemas.microsoft.com/office/powerpoint/2010/main" val="2479110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CC932-EE98-41C4-8ACB-1999AD63880D}"/>
              </a:ext>
            </a:extLst>
          </p:cNvPr>
          <p:cNvSpPr>
            <a:spLocks noGrp="1"/>
          </p:cNvSpPr>
          <p:nvPr>
            <p:ph type="title"/>
          </p:nvPr>
        </p:nvSpPr>
        <p:spPr>
          <a:xfrm>
            <a:off x="0" y="48446"/>
            <a:ext cx="11450690" cy="632591"/>
          </a:xfrm>
        </p:spPr>
        <p:txBody>
          <a:bodyPr>
            <a:normAutofit fontScale="90000"/>
          </a:bodyPr>
          <a:lstStyle/>
          <a:p>
            <a:r>
              <a:rPr lang="en-US" dirty="0"/>
              <a:t>Plot summary: Lines 111-131</a:t>
            </a:r>
          </a:p>
        </p:txBody>
      </p:sp>
      <p:sp>
        <p:nvSpPr>
          <p:cNvPr id="3" name="Content Placeholder 2">
            <a:extLst>
              <a:ext uri="{FF2B5EF4-FFF2-40B4-BE49-F238E27FC236}">
                <a16:creationId xmlns:a16="http://schemas.microsoft.com/office/drawing/2014/main" id="{8847EFE9-143D-46FD-B051-2CD6AF49B1B6}"/>
              </a:ext>
            </a:extLst>
          </p:cNvPr>
          <p:cNvSpPr>
            <a:spLocks noGrp="1"/>
          </p:cNvSpPr>
          <p:nvPr>
            <p:ph idx="1"/>
          </p:nvPr>
        </p:nvSpPr>
        <p:spPr>
          <a:xfrm>
            <a:off x="78723" y="681037"/>
            <a:ext cx="11275077" cy="5495926"/>
          </a:xfrm>
        </p:spPr>
        <p:txBody>
          <a:bodyPr/>
          <a:lstStyle/>
          <a:p>
            <a:endParaRPr lang="en-US" dirty="0"/>
          </a:p>
          <a:p>
            <a:r>
              <a:rPr lang="en-US" dirty="0"/>
              <a:t>Prufrock claims to be not like Hamlet but he is in his paralysis, inability to act.</a:t>
            </a:r>
          </a:p>
          <a:p>
            <a:r>
              <a:rPr lang="en-US" dirty="0"/>
              <a:t>But in another respect, he is not like Hamlet, cos Prufrock is not heroic.</a:t>
            </a:r>
          </a:p>
          <a:p>
            <a:endParaRPr lang="en-US" dirty="0"/>
          </a:p>
          <a:p>
            <a:r>
              <a:rPr lang="en-US" dirty="0"/>
              <a:t>Prufrock admits to be like Polonius (paragon of inarticulateness)</a:t>
            </a:r>
          </a:p>
          <a:p>
            <a:r>
              <a:rPr lang="en-US" dirty="0"/>
              <a:t>Debates about cheating aging (by doing fashionable things like rolling up bottoms of his pants).</a:t>
            </a:r>
          </a:p>
          <a:p>
            <a:endParaRPr lang="en-US" dirty="0"/>
          </a:p>
          <a:p>
            <a:r>
              <a:rPr lang="en-US" dirty="0"/>
              <a:t>Mermaids: idealized women Who lead you to your deaths.</a:t>
            </a:r>
          </a:p>
          <a:p>
            <a:endParaRPr lang="en-US" dirty="0"/>
          </a:p>
        </p:txBody>
      </p:sp>
    </p:spTree>
    <p:extLst>
      <p:ext uri="{BB962C8B-B14F-4D97-AF65-F5344CB8AC3E}">
        <p14:creationId xmlns:p14="http://schemas.microsoft.com/office/powerpoint/2010/main" val="19256077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B873C-CECF-44B3-9195-B4327A999688}"/>
              </a:ext>
            </a:extLst>
          </p:cNvPr>
          <p:cNvSpPr>
            <a:spLocks noGrp="1"/>
          </p:cNvSpPr>
          <p:nvPr>
            <p:ph type="title"/>
          </p:nvPr>
        </p:nvSpPr>
        <p:spPr>
          <a:xfrm>
            <a:off x="0" y="0"/>
            <a:ext cx="11353800" cy="681037"/>
          </a:xfrm>
        </p:spPr>
        <p:txBody>
          <a:bodyPr>
            <a:normAutofit fontScale="90000"/>
          </a:bodyPr>
          <a:lstStyle/>
          <a:p>
            <a:r>
              <a:rPr lang="en-US" dirty="0"/>
              <a:t>Plot summary: Lines 111-131</a:t>
            </a:r>
          </a:p>
        </p:txBody>
      </p:sp>
      <p:sp>
        <p:nvSpPr>
          <p:cNvPr id="3" name="Content Placeholder 2">
            <a:extLst>
              <a:ext uri="{FF2B5EF4-FFF2-40B4-BE49-F238E27FC236}">
                <a16:creationId xmlns:a16="http://schemas.microsoft.com/office/drawing/2014/main" id="{9CA57BD9-6CD4-4D8E-BD96-E5D18E307C9A}"/>
              </a:ext>
            </a:extLst>
          </p:cNvPr>
          <p:cNvSpPr>
            <a:spLocks noGrp="1"/>
          </p:cNvSpPr>
          <p:nvPr>
            <p:ph idx="1"/>
          </p:nvPr>
        </p:nvSpPr>
        <p:spPr>
          <a:xfrm>
            <a:off x="84779" y="681036"/>
            <a:ext cx="11269021" cy="6176963"/>
          </a:xfrm>
        </p:spPr>
        <p:txBody>
          <a:bodyPr/>
          <a:lstStyle/>
          <a:p>
            <a:r>
              <a:rPr lang="en-US" dirty="0"/>
              <a:t>Last Six Lines: (sestet) of a sonnet:</a:t>
            </a:r>
          </a:p>
          <a:p>
            <a:r>
              <a:rPr lang="en-US" sz="1800" b="1" dirty="0">
                <a:effectLst/>
                <a:latin typeface="Berkeley-Book"/>
                <a:ea typeface="Calibri" panose="020F0502020204030204" pitchFamily="34" charset="0"/>
                <a:cs typeface="Berkeley-Book"/>
              </a:rPr>
              <a:t>Prufrock does not even have the consolation of an idolized woman.</a:t>
            </a:r>
          </a:p>
          <a:p>
            <a:r>
              <a:rPr lang="en-US" sz="2400" dirty="0">
                <a:effectLst/>
                <a:latin typeface="Times-Roman"/>
                <a:ea typeface="Calibri" panose="020F0502020204030204" pitchFamily="34" charset="0"/>
                <a:cs typeface="Times-Roman"/>
              </a:rPr>
              <a:t>Prufrock describes his vision in terms of delusion - as a threatening world of dreams in which he drowns.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R="0" indent="0">
              <a:lnSpc>
                <a:spcPct val="107000"/>
              </a:lnSpc>
              <a:spcBef>
                <a:spcPts val="0"/>
              </a:spcBef>
              <a:spcAft>
                <a:spcPts val="0"/>
              </a:spcAft>
              <a:buNone/>
            </a:pPr>
            <a:endParaRPr lang="en-US" sz="1800" b="1" dirty="0">
              <a:latin typeface="Berkeley-Book"/>
            </a:endParaRPr>
          </a:p>
          <a:p>
            <a:endParaRPr lang="en-US" sz="1800" b="1" dirty="0">
              <a:latin typeface="Berkeley-Book"/>
            </a:endParaRPr>
          </a:p>
          <a:p>
            <a:pPr marL="0" marR="0">
              <a:lnSpc>
                <a:spcPct val="107000"/>
              </a:lnSpc>
              <a:spcBef>
                <a:spcPts val="0"/>
              </a:spcBef>
              <a:spcAft>
                <a:spcPts val="0"/>
              </a:spcAft>
            </a:pPr>
            <a:r>
              <a:rPr lang="en-US" sz="2400" dirty="0">
                <a:effectLst/>
                <a:latin typeface="Times-Roman"/>
                <a:ea typeface="Calibri" panose="020F0502020204030204" pitchFamily="34" charset="0"/>
                <a:cs typeface="Times-Roman"/>
              </a:rPr>
              <a:t>I have seen them riding seaward on the waves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2400" dirty="0">
                <a:effectLst/>
                <a:latin typeface="Times-Roman"/>
                <a:ea typeface="Calibri" panose="020F0502020204030204" pitchFamily="34" charset="0"/>
                <a:cs typeface="Times-Roman"/>
              </a:rPr>
              <a:t>Combing the white hair of the waves blown back</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2400" dirty="0">
                <a:effectLst/>
                <a:latin typeface="Times-Roman"/>
                <a:ea typeface="Calibri" panose="020F0502020204030204" pitchFamily="34" charset="0"/>
                <a:cs typeface="Times-Roman"/>
              </a:rPr>
              <a:t>When the wind blows the water white and black.</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07000"/>
              </a:lnSpc>
              <a:spcBef>
                <a:spcPts val="0"/>
              </a:spcBef>
              <a:spcAft>
                <a:spcPts val="0"/>
              </a:spcAft>
            </a:pPr>
            <a:r>
              <a:rPr lang="en-US" sz="2000" dirty="0">
                <a:effectLst/>
                <a:latin typeface="Times-Roman"/>
                <a:ea typeface="Calibri" panose="020F0502020204030204" pitchFamily="34" charset="0"/>
                <a:cs typeface="Times-Roman"/>
              </a:rPr>
              <a:t>    But suddenly, mention of the beach recalls the 'mermaids' he has heard singing there and with this    </a:t>
            </a:r>
          </a:p>
          <a:p>
            <a:pPr marL="457200" marR="0">
              <a:lnSpc>
                <a:spcPct val="107000"/>
              </a:lnSpc>
              <a:spcBef>
                <a:spcPts val="0"/>
              </a:spcBef>
              <a:spcAft>
                <a:spcPts val="0"/>
              </a:spcAft>
            </a:pPr>
            <a:r>
              <a:rPr lang="en-US" sz="2000" dirty="0">
                <a:latin typeface="Times-Roman"/>
                <a:ea typeface="Calibri" panose="020F0502020204030204" pitchFamily="34" charset="0"/>
                <a:cs typeface="Times-Roman"/>
              </a:rPr>
              <a:t>     </a:t>
            </a:r>
            <a:r>
              <a:rPr lang="en-US" sz="2000" dirty="0">
                <a:effectLst/>
                <a:latin typeface="Times-Roman"/>
                <a:ea typeface="Calibri" panose="020F0502020204030204" pitchFamily="34" charset="0"/>
                <a:cs typeface="Times-Roman"/>
              </a:rPr>
              <a:t>comes</a:t>
            </a:r>
            <a:r>
              <a:rPr lang="en-US" sz="1800" b="1" dirty="0">
                <a:latin typeface="Times-Roman"/>
                <a:ea typeface="Calibri" panose="020F0502020204030204" pitchFamily="34" charset="0"/>
                <a:cs typeface="Times-Roman"/>
              </a:rPr>
              <a:t> </a:t>
            </a:r>
            <a:r>
              <a:rPr lang="en-US" sz="2400" b="1" dirty="0">
                <a:effectLst/>
                <a:latin typeface="Times-Roman"/>
                <a:ea typeface="Calibri" panose="020F0502020204030204" pitchFamily="34" charset="0"/>
                <a:cs typeface="Times-Roman"/>
              </a:rPr>
              <a:t>a</a:t>
            </a:r>
            <a:r>
              <a:rPr lang="en-US" sz="2400" b="1" dirty="0">
                <a:latin typeface="Times-Roman"/>
                <a:ea typeface="Calibri" panose="020F0502020204030204" pitchFamily="34" charset="0"/>
                <a:cs typeface="Times-Roman"/>
              </a:rPr>
              <a:t> </a:t>
            </a:r>
            <a:r>
              <a:rPr lang="en-US" sz="2400" b="1" dirty="0">
                <a:effectLst/>
                <a:latin typeface="Times-Roman"/>
                <a:ea typeface="Calibri" panose="020F0502020204030204" pitchFamily="34" charset="0"/>
                <a:cs typeface="Times-Roman"/>
              </a:rPr>
              <a:t>beatific vision of loveliness, release, fulfilment</a:t>
            </a:r>
            <a:r>
              <a:rPr lang="en-US" sz="2400" b="1" dirty="0">
                <a:latin typeface="Times-Roman"/>
                <a:ea typeface="Calibri" panose="020F0502020204030204" pitchFamily="34" charset="0"/>
                <a:cs typeface="Times-Roman"/>
              </a:rPr>
              <a:t>.</a:t>
            </a:r>
          </a:p>
          <a:p>
            <a:pPr marR="0" indent="0">
              <a:lnSpc>
                <a:spcPct val="107000"/>
              </a:lnSpc>
              <a:spcBef>
                <a:spcPts val="0"/>
              </a:spcBef>
              <a:spcAft>
                <a:spcPts val="0"/>
              </a:spcAft>
              <a:buNone/>
            </a:pPr>
            <a:endParaRPr lang="en-US" sz="2400" b="1" dirty="0">
              <a:effectLst/>
              <a:latin typeface="Times-Roman"/>
              <a:ea typeface="Calibri" panose="020F0502020204030204" pitchFamily="34" charset="0"/>
              <a:cs typeface="Times New Roman" panose="02020603050405020304" pitchFamily="18" charset="0"/>
            </a:endParaRPr>
          </a:p>
          <a:p>
            <a:r>
              <a:rPr lang="en-US" sz="2800" b="1" dirty="0">
                <a:effectLst/>
                <a:latin typeface="Times-Roman"/>
                <a:ea typeface="Calibri" panose="020F0502020204030204" pitchFamily="34" charset="0"/>
                <a:cs typeface="Times-Roman"/>
              </a:rPr>
              <a:t>The closing vision of the mermaids is an image of feminine purity and beauty which represents </a:t>
            </a:r>
            <a:r>
              <a:rPr lang="en-US" sz="2800" b="1" dirty="0" err="1">
                <a:effectLst/>
                <a:latin typeface="Times-Roman"/>
                <a:ea typeface="Calibri" panose="020F0502020204030204" pitchFamily="34" charset="0"/>
                <a:cs typeface="Times-Roman"/>
              </a:rPr>
              <a:t>idealised</a:t>
            </a:r>
            <a:r>
              <a:rPr lang="en-US" sz="2800" b="1" dirty="0">
                <a:effectLst/>
                <a:latin typeface="Times-Roman"/>
                <a:ea typeface="Calibri" panose="020F0502020204030204" pitchFamily="34" charset="0"/>
                <a:cs typeface="Times-Roman"/>
              </a:rPr>
              <a:t> womanhood. For Prufrock, women in reality fall short of this ideal</a:t>
            </a:r>
            <a:r>
              <a:rPr lang="en-US" sz="2800" dirty="0">
                <a:effectLst/>
                <a:latin typeface="Times-Roman"/>
                <a:ea typeface="Calibri" panose="020F0502020204030204" pitchFamily="34" charset="0"/>
                <a:cs typeface="Times-Roman"/>
              </a:rPr>
              <a:t>.</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endParaRPr lang="en-US" dirty="0"/>
          </a:p>
          <a:p>
            <a:endParaRPr lang="en-US" dirty="0"/>
          </a:p>
        </p:txBody>
      </p:sp>
    </p:spTree>
    <p:extLst>
      <p:ext uri="{BB962C8B-B14F-4D97-AF65-F5344CB8AC3E}">
        <p14:creationId xmlns:p14="http://schemas.microsoft.com/office/powerpoint/2010/main" val="19929804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504D6-84DD-4F5E-99B6-9A1DA4AFE184}"/>
              </a:ext>
            </a:extLst>
          </p:cNvPr>
          <p:cNvSpPr>
            <a:spLocks noGrp="1"/>
          </p:cNvSpPr>
          <p:nvPr>
            <p:ph type="title"/>
          </p:nvPr>
        </p:nvSpPr>
        <p:spPr>
          <a:xfrm>
            <a:off x="0" y="1"/>
            <a:ext cx="12044646" cy="681036"/>
          </a:xfrm>
        </p:spPr>
        <p:txBody>
          <a:bodyPr>
            <a:normAutofit fontScale="90000"/>
          </a:bodyPr>
          <a:lstStyle/>
          <a:p>
            <a:r>
              <a:rPr lang="en-US" dirty="0"/>
              <a:t>vocab</a:t>
            </a:r>
          </a:p>
        </p:txBody>
      </p:sp>
      <p:sp>
        <p:nvSpPr>
          <p:cNvPr id="3" name="Content Placeholder 2">
            <a:extLst>
              <a:ext uri="{FF2B5EF4-FFF2-40B4-BE49-F238E27FC236}">
                <a16:creationId xmlns:a16="http://schemas.microsoft.com/office/drawing/2014/main" id="{A95770A4-6629-4E56-911C-3506C4CDDAEE}"/>
              </a:ext>
            </a:extLst>
          </p:cNvPr>
          <p:cNvSpPr>
            <a:spLocks noGrp="1"/>
          </p:cNvSpPr>
          <p:nvPr>
            <p:ph idx="1"/>
          </p:nvPr>
        </p:nvSpPr>
        <p:spPr>
          <a:xfrm>
            <a:off x="54501" y="681037"/>
            <a:ext cx="11299299" cy="5495926"/>
          </a:xfrm>
        </p:spPr>
        <p:txBody>
          <a:bodyPr>
            <a:normAutofit fontScale="92500" lnSpcReduction="10000"/>
          </a:bodyPr>
          <a:lstStyle/>
          <a:p>
            <a:pPr marL="0" marR="0">
              <a:lnSpc>
                <a:spcPct val="115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STANZA 1</a:t>
            </a:r>
          </a:p>
          <a:p>
            <a:pPr marL="0" marR="0">
              <a:lnSpc>
                <a:spcPct val="115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“Let us go then,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you </a:t>
            </a:r>
            <a:r>
              <a:rPr lang="en-US" sz="1800" dirty="0">
                <a:effectLst/>
                <a:latin typeface="Calibri" panose="020F0502020204030204" pitchFamily="34" charset="0"/>
                <a:ea typeface="Calibri" panose="020F0502020204030204" pitchFamily="34" charset="0"/>
                <a:cs typeface="Times New Roman" panose="02020603050405020304" pitchFamily="18" charset="0"/>
              </a:rPr>
              <a:t>and I,”</a:t>
            </a:r>
          </a:p>
          <a:p>
            <a:pPr marL="0" marR="0">
              <a:lnSpc>
                <a:spcPct val="115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I,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you</a:t>
            </a:r>
            <a:r>
              <a:rPr lang="en-US" sz="1800" dirty="0">
                <a:effectLst/>
                <a:latin typeface="Calibri" panose="020F0502020204030204" pitchFamily="34" charset="0"/>
                <a:ea typeface="Calibri" panose="020F0502020204030204" pitchFamily="34" charset="0"/>
                <a:cs typeface="Times New Roman" panose="02020603050405020304" pitchFamily="18" charset="0"/>
              </a:rPr>
              <a:t>: Eliot said that the auditor of the poem was a male friend of Prufrock</a:t>
            </a:r>
          </a:p>
          <a:p>
            <a:r>
              <a:rPr lang="en-US" sz="2000" dirty="0"/>
              <a:t>“Streets that follow like a tedious argument/of insidious intent”</a:t>
            </a:r>
          </a:p>
          <a:p>
            <a:pPr marL="0" marR="0">
              <a:spcBef>
                <a:spcPts val="0"/>
              </a:spcBef>
              <a:spcAft>
                <a:spcPts val="0"/>
              </a:spcAft>
            </a:pPr>
            <a:r>
              <a:rPr lang="en-US" sz="2000" dirty="0"/>
              <a:t>           </a:t>
            </a:r>
            <a:r>
              <a:rPr lang="en-US" sz="1800" b="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insidious</a:t>
            </a:r>
            <a:endParaRPr lang="en-US" sz="1800" b="1" kern="0" dirty="0">
              <a:solidFill>
                <a:srgbClr val="365F91"/>
              </a:solidFill>
              <a:effectLst/>
              <a:latin typeface="Cambria" panose="02040503050406030204" pitchFamily="18"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[in-</a:t>
            </a:r>
            <a:r>
              <a:rPr lang="en-US" sz="1800" b="1" dirty="0" err="1">
                <a:effectLst/>
                <a:latin typeface="Calibri" panose="020F0502020204030204" pitchFamily="34" charset="0"/>
                <a:ea typeface="Calibri" panose="020F0502020204030204" pitchFamily="34" charset="0"/>
                <a:cs typeface="Times New Roman" panose="02020603050405020304" pitchFamily="18" charset="0"/>
              </a:rPr>
              <a:t>sid</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ee</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US" sz="1800" i="1" dirty="0">
                <a:effectLst/>
                <a:latin typeface="Calibri" panose="020F0502020204030204" pitchFamily="34" charset="0"/>
                <a:ea typeface="Calibri" panose="020F0502020204030204" pitchFamily="34" charset="0"/>
                <a:cs typeface="Times New Roman" panose="02020603050405020304" pitchFamily="18" charset="0"/>
              </a:rPr>
              <a:t>uh</a:t>
            </a:r>
            <a:r>
              <a:rPr lang="en-US" sz="1800" dirty="0">
                <a:effectLst/>
                <a:latin typeface="Calibri" panose="020F0502020204030204" pitchFamily="34" charset="0"/>
                <a:ea typeface="Calibri" panose="020F0502020204030204" pitchFamily="34" charset="0"/>
                <a:cs typeface="Times New Roman" panose="02020603050405020304" pitchFamily="18" charset="0"/>
              </a:rPr>
              <a:t> s]</a:t>
            </a:r>
          </a:p>
          <a:p>
            <a:pPr marL="0" marR="0">
              <a:lnSpc>
                <a:spcPct val="115000"/>
              </a:lnSpc>
              <a:spcBef>
                <a:spcPts val="0"/>
              </a:spcBef>
              <a:spcAft>
                <a:spcPts val="0"/>
              </a:spcAft>
            </a:pPr>
            <a:r>
              <a:rPr lang="en-US"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adjective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1.intended to entrap or beguile: </a:t>
            </a:r>
            <a:r>
              <a:rPr lang="en-US" sz="1800"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an insidious plan.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2.stealthily treacherous or deceitful: </a:t>
            </a:r>
            <a:r>
              <a:rPr lang="en-US" sz="1800"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an insidious enemy.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3.operating or proceeding in an inconspicuous or seemingly harmless way but actually with grave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effect: </a:t>
            </a:r>
            <a:r>
              <a:rPr lang="en-US" sz="1800"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an insidious disease.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2000" dirty="0"/>
          </a:p>
          <a:p>
            <a:endParaRPr lang="en-US" dirty="0"/>
          </a:p>
          <a:p>
            <a:pPr marL="0" marR="0">
              <a:lnSpc>
                <a:spcPct val="115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“In the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room</a:t>
            </a:r>
            <a:r>
              <a:rPr lang="en-US" sz="1800" dirty="0">
                <a:effectLst/>
                <a:latin typeface="Calibri" panose="020F0502020204030204" pitchFamily="34" charset="0"/>
                <a:ea typeface="Calibri" panose="020F0502020204030204" pitchFamily="34" charset="0"/>
                <a:cs typeface="Times New Roman" panose="02020603050405020304" pitchFamily="18" charset="0"/>
              </a:rPr>
              <a:t> the women come and go”</a:t>
            </a:r>
          </a:p>
          <a:p>
            <a:pPr marL="0" marR="0">
              <a:lnSpc>
                <a:spcPct val="115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Presumably the room where Prufrock is going to speak a to a woman friend.</a:t>
            </a:r>
          </a:p>
          <a:p>
            <a:r>
              <a:rPr lang="en-US" sz="2200" dirty="0"/>
              <a:t>STANZA 4</a:t>
            </a:r>
          </a:p>
          <a:p>
            <a:pPr marL="0" marR="0">
              <a:lnSpc>
                <a:spcPct val="115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And indeed there will be time2</a:t>
            </a:r>
          </a:p>
          <a:p>
            <a:pPr marL="0" marR="0" indent="457200">
              <a:lnSpc>
                <a:spcPct val="115000"/>
              </a:lnSpc>
              <a:spcBef>
                <a:spcPts val="0"/>
              </a:spcBef>
              <a:spcAft>
                <a:spcPts val="0"/>
              </a:spcAft>
            </a:pPr>
            <a:r>
              <a:rPr lang="en-US" sz="1800" dirty="0">
                <a:effectLst/>
                <a:latin typeface="Calibri" panose="020F0502020204030204" pitchFamily="34" charset="0"/>
                <a:ea typeface="Calibri" panose="020F0502020204030204" pitchFamily="34" charset="0"/>
                <a:cs typeface="Calibri" panose="020F0502020204030204" pitchFamily="34" charset="0"/>
              </a:rPr>
              <a:t>Exact opposite of how time is depicted/considered in Andrew Marvell, "To His Coy Mistress," line 1.</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315097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C6A22-F6C0-4A4F-8C37-5B2E9968AF83}"/>
              </a:ext>
            </a:extLst>
          </p:cNvPr>
          <p:cNvSpPr>
            <a:spLocks noGrp="1"/>
          </p:cNvSpPr>
          <p:nvPr>
            <p:ph type="title"/>
          </p:nvPr>
        </p:nvSpPr>
        <p:spPr>
          <a:xfrm>
            <a:off x="48445" y="42390"/>
            <a:ext cx="11305355" cy="726676"/>
          </a:xfrm>
        </p:spPr>
        <p:txBody>
          <a:bodyPr/>
          <a:lstStyle/>
          <a:p>
            <a:r>
              <a:rPr lang="en-US" dirty="0"/>
              <a:t>vocab</a:t>
            </a:r>
          </a:p>
        </p:txBody>
      </p:sp>
      <p:sp>
        <p:nvSpPr>
          <p:cNvPr id="3" name="Content Placeholder 2">
            <a:extLst>
              <a:ext uri="{FF2B5EF4-FFF2-40B4-BE49-F238E27FC236}">
                <a16:creationId xmlns:a16="http://schemas.microsoft.com/office/drawing/2014/main" id="{A0B9D17D-BE09-4A72-9C7C-33CAD5632BA1}"/>
              </a:ext>
            </a:extLst>
          </p:cNvPr>
          <p:cNvSpPr>
            <a:spLocks noGrp="1"/>
          </p:cNvSpPr>
          <p:nvPr>
            <p:ph idx="1"/>
          </p:nvPr>
        </p:nvSpPr>
        <p:spPr>
          <a:xfrm>
            <a:off x="109001" y="853844"/>
            <a:ext cx="11244799" cy="6709637"/>
          </a:xfrm>
        </p:spPr>
        <p:txBody>
          <a:bodyPr>
            <a:normAutofit/>
          </a:bodyPr>
          <a:lstStyle/>
          <a:p>
            <a:pPr marL="0" marR="0">
              <a:lnSpc>
                <a:spcPct val="115000"/>
              </a:lnSpc>
              <a:spcBef>
                <a:spcPts val="0"/>
              </a:spcBef>
              <a:spcAft>
                <a:spcPts val="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I know the voices dying with a dying fall4</a:t>
            </a:r>
          </a:p>
          <a:p>
            <a:pPr marL="0" marR="0" indent="457200">
              <a:lnSpc>
                <a:spcPct val="115000"/>
              </a:lnSpc>
              <a:spcBef>
                <a:spcPts val="0"/>
              </a:spcBef>
              <a:spcAft>
                <a:spcPts val="0"/>
              </a:spcAft>
            </a:pPr>
            <a:r>
              <a:rPr lang="en-US" sz="1800" dirty="0">
                <a:effectLst/>
                <a:latin typeface="Calibri" panose="020F0502020204030204" pitchFamily="34" charset="0"/>
                <a:ea typeface="Calibri" panose="020F0502020204030204" pitchFamily="34" charset="0"/>
                <a:cs typeface="Calibri" panose="020F0502020204030204" pitchFamily="34" charset="0"/>
              </a:rPr>
              <a:t>4. Cf. Shakespeare, </a:t>
            </a:r>
            <a:r>
              <a:rPr lang="en-US" sz="1800" i="1" dirty="0">
                <a:effectLst/>
                <a:latin typeface="Calibri" panose="020F0502020204030204" pitchFamily="34" charset="0"/>
                <a:ea typeface="Calibri" panose="020F0502020204030204" pitchFamily="34" charset="0"/>
                <a:cs typeface="Calibri" panose="020F0502020204030204" pitchFamily="34" charset="0"/>
              </a:rPr>
              <a:t>Twelfth Night </a:t>
            </a:r>
            <a:r>
              <a:rPr lang="en-US" sz="1800" dirty="0">
                <a:effectLst/>
                <a:latin typeface="Calibri" panose="020F0502020204030204" pitchFamily="34" charset="0"/>
                <a:ea typeface="Calibri" panose="020F0502020204030204" pitchFamily="34" charset="0"/>
                <a:cs typeface="Calibri" panose="020F0502020204030204" pitchFamily="34" charset="0"/>
              </a:rPr>
              <a:t>1.1.1-4: "If music be the food of love, play on. . . . That 	strain again, </a:t>
            </a:r>
          </a:p>
          <a:p>
            <a:pPr marL="0" marR="0" indent="457200">
              <a:lnSpc>
                <a:spcPct val="115000"/>
              </a:lnSpc>
              <a:spcBef>
                <a:spcPts val="0"/>
              </a:spcBef>
              <a:spcAft>
                <a:spcPts val="0"/>
              </a:spcAft>
            </a:pPr>
            <a:r>
              <a:rPr lang="en-US" sz="1800" dirty="0">
                <a:effectLst/>
                <a:latin typeface="Calibri" panose="020F0502020204030204" pitchFamily="34" charset="0"/>
                <a:ea typeface="Calibri" panose="020F0502020204030204" pitchFamily="34" charset="0"/>
                <a:cs typeface="Calibri" panose="020F0502020204030204" pitchFamily="34" charset="0"/>
              </a:rPr>
              <a:t>it had a dying fall."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800" dirty="0">
                <a:effectLst/>
                <a:latin typeface="Calibri" panose="020F0502020204030204" pitchFamily="34" charset="0"/>
                <a:ea typeface="Calibri" panose="020F0502020204030204" pitchFamily="34" charset="0"/>
                <a:cs typeface="Calibri" panose="020F0502020204030204" pitchFamily="34" charset="0"/>
              </a:rPr>
              <a:t> </a:t>
            </a:r>
          </a:p>
          <a:p>
            <a:pPr marL="0" marR="0">
              <a:lnSpc>
                <a:spcPct val="115000"/>
              </a:lnSpc>
              <a:spcBef>
                <a:spcPts val="0"/>
              </a:spcBef>
              <a:spcAft>
                <a:spcPts val="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Though I have seen my head [grown slightly bald] brought in upon platter,5</a:t>
            </a:r>
          </a:p>
          <a:p>
            <a:pPr marL="457200" marR="0">
              <a:lnSpc>
                <a:spcPct val="115000"/>
              </a:lnSpc>
              <a:spcBef>
                <a:spcPts val="0"/>
              </a:spcBef>
              <a:spcAft>
                <a:spcPts val="0"/>
              </a:spcAft>
            </a:pPr>
            <a:r>
              <a:rPr lang="en-US" sz="1800" dirty="0">
                <a:effectLst/>
                <a:latin typeface="Calibri" panose="020F0502020204030204" pitchFamily="34" charset="0"/>
                <a:ea typeface="Calibri" panose="020F0502020204030204" pitchFamily="34" charset="0"/>
                <a:cs typeface="Calibri" panose="020F0502020204030204" pitchFamily="34" charset="0"/>
              </a:rPr>
              <a:t>5. The head of John the Baptist was presented to Salome on a plate at her request (Mark 6.17—20, Matthew 14.3-11).</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15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John the Baptist was beheaded by order of King Herod, and his head was brought in upon a silver dish to please the queen, Herodias (Matthew 14:3-11)  [preposterous comparison]</a:t>
            </a:r>
          </a:p>
          <a:p>
            <a:pPr marL="0" marR="0">
              <a:lnSpc>
                <a:spcPct val="115000"/>
              </a:lnSpc>
              <a:spcBef>
                <a:spcPts val="0"/>
              </a:spcBef>
              <a:spcAft>
                <a:spcPts val="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“And I have seen the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eternal Footman</a:t>
            </a:r>
            <a:r>
              <a:rPr lang="en-US" sz="1800" dirty="0">
                <a:effectLst/>
                <a:latin typeface="Calibri" panose="020F0502020204030204" pitchFamily="34" charset="0"/>
                <a:ea typeface="Calibri" panose="020F0502020204030204" pitchFamily="34" charset="0"/>
                <a:cs typeface="Times New Roman" panose="02020603050405020304" pitchFamily="18" charset="0"/>
              </a:rPr>
              <a:t> hold my coat, and snicker,”</a:t>
            </a:r>
          </a:p>
          <a:p>
            <a:pPr marL="0" marR="0">
              <a:lnSpc>
                <a:spcPct val="115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Probably death or destiny.</a:t>
            </a:r>
          </a:p>
          <a:p>
            <a:r>
              <a:rPr lang="en-US" sz="1800" dirty="0">
                <a:latin typeface="Calibri" panose="020F0502020204030204" pitchFamily="34" charset="0"/>
                <a:ea typeface="Calibri" panose="020F0502020204030204" pitchFamily="34" charset="0"/>
                <a:cs typeface="Times New Roman" panose="02020603050405020304" pitchFamily="18" charset="0"/>
              </a:rPr>
              <a:t>              snicker </a:t>
            </a:r>
            <a:r>
              <a:rPr lang="en-US" sz="1800" b="1" dirty="0">
                <a:latin typeface="Calibri" panose="020F0502020204030204" pitchFamily="34" charset="0"/>
                <a:ea typeface="Calibri" panose="020F0502020204030204" pitchFamily="34" charset="0"/>
                <a:cs typeface="Times New Roman" panose="02020603050405020304" pitchFamily="18" charset="0"/>
              </a:rPr>
              <a:t>verb</a:t>
            </a:r>
            <a:endParaRPr lang="en-US" sz="1800" dirty="0"/>
          </a:p>
          <a:p>
            <a:r>
              <a:rPr lang="en-US" sz="1800" dirty="0"/>
              <a:t>                        to laugh in a half-suppressed, indecorous or disrespectful manner.</a:t>
            </a:r>
          </a:p>
          <a:p>
            <a:r>
              <a:rPr lang="en-US" sz="1800" dirty="0"/>
              <a:t>                        </a:t>
            </a:r>
            <a:r>
              <a:rPr lang="en-US" sz="2000" dirty="0"/>
              <a:t>a half-suppressed, typically scornful laugh.</a:t>
            </a:r>
          </a:p>
          <a:p>
            <a:endParaRPr lang="en-US" sz="1050" dirty="0"/>
          </a:p>
          <a:p>
            <a:pPr marL="0" marR="0">
              <a:lnSpc>
                <a:spcPct val="115000"/>
              </a:lnSpc>
              <a:spcBef>
                <a:spcPts val="0"/>
              </a:spcBef>
              <a:spcAft>
                <a:spcPts val="0"/>
              </a:spcAft>
            </a:pP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8995426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4BFAA-563C-46C8-9363-117E261ADA8D}"/>
              </a:ext>
            </a:extLst>
          </p:cNvPr>
          <p:cNvSpPr>
            <a:spLocks noGrp="1"/>
          </p:cNvSpPr>
          <p:nvPr>
            <p:ph type="title"/>
          </p:nvPr>
        </p:nvSpPr>
        <p:spPr>
          <a:xfrm>
            <a:off x="0" y="1"/>
            <a:ext cx="12192000" cy="647951"/>
          </a:xfrm>
        </p:spPr>
        <p:txBody>
          <a:bodyPr>
            <a:normAutofit fontScale="90000"/>
          </a:bodyPr>
          <a:lstStyle/>
          <a:p>
            <a:r>
              <a:rPr lang="en-US" dirty="0"/>
              <a:t>vocab</a:t>
            </a:r>
          </a:p>
        </p:txBody>
      </p:sp>
      <p:sp>
        <p:nvSpPr>
          <p:cNvPr id="3" name="Content Placeholder 2">
            <a:extLst>
              <a:ext uri="{FF2B5EF4-FFF2-40B4-BE49-F238E27FC236}">
                <a16:creationId xmlns:a16="http://schemas.microsoft.com/office/drawing/2014/main" id="{957A968F-6868-49C1-9490-DCB69348E04E}"/>
              </a:ext>
            </a:extLst>
          </p:cNvPr>
          <p:cNvSpPr>
            <a:spLocks noGrp="1"/>
          </p:cNvSpPr>
          <p:nvPr>
            <p:ph idx="1"/>
          </p:nvPr>
        </p:nvSpPr>
        <p:spPr>
          <a:xfrm>
            <a:off x="115057" y="1435184"/>
            <a:ext cx="11238743" cy="5422815"/>
          </a:xfrm>
        </p:spPr>
        <p:txBody>
          <a:bodyPr/>
          <a:lstStyle/>
          <a:p>
            <a:pPr marL="0" marR="0">
              <a:lnSpc>
                <a:spcPct val="115000"/>
              </a:lnSpc>
              <a:spcBef>
                <a:spcPts val="0"/>
              </a:spcBef>
              <a:spcAft>
                <a:spcPts val="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To have squeezed the universe into a ball6</a:t>
            </a:r>
          </a:p>
          <a:p>
            <a:pPr marL="0" marR="0" indent="457200">
              <a:lnSpc>
                <a:spcPct val="115000"/>
              </a:lnSpc>
              <a:spcBef>
                <a:spcPts val="0"/>
              </a:spcBef>
              <a:spcAft>
                <a:spcPts val="0"/>
              </a:spcAft>
            </a:pPr>
            <a:r>
              <a:rPr lang="en-US" sz="1800" dirty="0">
                <a:effectLst/>
                <a:latin typeface="Calibri" panose="020F0502020204030204" pitchFamily="34" charset="0"/>
                <a:ea typeface="Calibri" panose="020F0502020204030204" pitchFamily="34" charset="0"/>
                <a:cs typeface="Calibri" panose="020F0502020204030204" pitchFamily="34" charset="0"/>
              </a:rPr>
              <a:t>6. Cf. "To His Coy Mistress," lines 41-44.</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In a poem, “To His Coy Mistress,” Andrew Marvell(1621-1687) wrote:  </a:t>
            </a:r>
          </a:p>
          <a:p>
            <a:pPr marL="0" marR="0">
              <a:lnSpc>
                <a:spcPct val="115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“let us roll all of strength and all/</a:t>
            </a:r>
          </a:p>
          <a:p>
            <a:pPr marL="0" marR="0">
              <a:lnSpc>
                <a:spcPct val="115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Our sweetness up into a ball,/</a:t>
            </a:r>
          </a:p>
          <a:p>
            <a:pPr marL="0" marR="0">
              <a:lnSpc>
                <a:spcPct val="115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And tear our pleasures with rough strife/</a:t>
            </a:r>
          </a:p>
          <a:p>
            <a:pPr marL="0" marR="0">
              <a:lnSpc>
                <a:spcPct val="115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Through the iron gates of life.”</a:t>
            </a:r>
          </a:p>
          <a:p>
            <a:pPr marL="0" marR="0">
              <a:lnSpc>
                <a:spcPct val="115000"/>
              </a:lnSpc>
              <a:spcBef>
                <a:spcPts val="0"/>
              </a:spcBef>
              <a:spcAft>
                <a:spcPts val="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To say: "I am Lazarus,7 come from the dead,</a:t>
            </a:r>
          </a:p>
          <a:p>
            <a:pPr marL="0" marR="0" indent="457200">
              <a:lnSpc>
                <a:spcPct val="115000"/>
              </a:lnSpc>
              <a:spcBef>
                <a:spcPts val="0"/>
              </a:spcBef>
              <a:spcAft>
                <a:spcPts val="0"/>
              </a:spcAft>
            </a:pPr>
            <a:r>
              <a:rPr lang="en-US" sz="1800" dirty="0">
                <a:effectLst/>
                <a:latin typeface="Calibri" panose="020F0502020204030204" pitchFamily="34" charset="0"/>
                <a:ea typeface="Calibri" panose="020F0502020204030204" pitchFamily="34" charset="0"/>
                <a:cs typeface="Calibri" panose="020F0502020204030204" pitchFamily="34" charset="0"/>
              </a:rPr>
              <a:t>7. On the resurrection of Lazarus, see John 11.1—44, Luke 16.19-31.</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15000"/>
              </a:lnSpc>
              <a:spcBef>
                <a:spcPts val="0"/>
              </a:spcBef>
              <a:spcAft>
                <a:spcPts val="0"/>
              </a:spcAft>
            </a:pPr>
            <a:r>
              <a:rPr lang="en-US" sz="1800" dirty="0">
                <a:effectLst/>
                <a:latin typeface="Calibri" panose="020F0502020204030204" pitchFamily="34" charset="0"/>
                <a:ea typeface="Calibri" panose="020F0502020204030204" pitchFamily="34" charset="0"/>
                <a:cs typeface="Calibri" panose="020F0502020204030204" pitchFamily="34" charset="0"/>
              </a:rPr>
              <a:t>Lazarus: the man raised by Christ from the dead(John11:1-44); see also the different Lazarus of the parable of Dives and </a:t>
            </a:r>
            <a:r>
              <a:rPr lang="en-US" sz="1800" dirty="0" err="1">
                <a:effectLst/>
                <a:latin typeface="Calibri" panose="020F0502020204030204" pitchFamily="34" charset="0"/>
                <a:ea typeface="Calibri" panose="020F0502020204030204" pitchFamily="34" charset="0"/>
                <a:cs typeface="Calibri" panose="020F0502020204030204" pitchFamily="34" charset="0"/>
              </a:rPr>
              <a:t>lazarus</a:t>
            </a:r>
            <a:r>
              <a:rPr lang="en-US" sz="1800" dirty="0">
                <a:effectLst/>
                <a:latin typeface="Calibri" panose="020F0502020204030204" pitchFamily="34" charset="0"/>
                <a:ea typeface="Calibri" panose="020F0502020204030204" pitchFamily="34" charset="0"/>
                <a:cs typeface="Calibri" panose="020F0502020204030204" pitchFamily="34" charset="0"/>
              </a:rPr>
              <a:t>(Luke 16:18-31)</a:t>
            </a:r>
          </a:p>
          <a:p>
            <a:pPr marL="457200" marR="0">
              <a:lnSpc>
                <a:spcPct val="115000"/>
              </a:lnSpc>
              <a:spcBef>
                <a:spcPts val="0"/>
              </a:spcBef>
              <a:spcAft>
                <a:spcPts val="0"/>
              </a:spcAft>
            </a:pPr>
            <a:r>
              <a:rPr lang="en-US" sz="1800" dirty="0">
                <a:latin typeface="Calibri" panose="020F0502020204030204" pitchFamily="34" charset="0"/>
                <a:ea typeface="Calibri" panose="020F0502020204030204" pitchFamily="34" charset="0"/>
                <a:cs typeface="Calibri" panose="020F0502020204030204" pitchFamily="34" charset="0"/>
              </a:rPr>
              <a:t>The “I” that the “one” would see the speaker of the poem coming up to talk to her as impossible a thing as Lazarus……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0115903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C9638-FC3E-4D57-917C-37FF85EACE0A}"/>
              </a:ext>
            </a:extLst>
          </p:cNvPr>
          <p:cNvSpPr>
            <a:spLocks noGrp="1"/>
          </p:cNvSpPr>
          <p:nvPr>
            <p:ph type="title"/>
          </p:nvPr>
        </p:nvSpPr>
        <p:spPr>
          <a:xfrm>
            <a:off x="0" y="1"/>
            <a:ext cx="12250538" cy="811453"/>
          </a:xfrm>
        </p:spPr>
        <p:txBody>
          <a:bodyPr/>
          <a:lstStyle/>
          <a:p>
            <a:r>
              <a:rPr lang="en-US" dirty="0"/>
              <a:t>vocab</a:t>
            </a:r>
          </a:p>
        </p:txBody>
      </p:sp>
      <p:sp>
        <p:nvSpPr>
          <p:cNvPr id="3" name="Content Placeholder 2">
            <a:extLst>
              <a:ext uri="{FF2B5EF4-FFF2-40B4-BE49-F238E27FC236}">
                <a16:creationId xmlns:a16="http://schemas.microsoft.com/office/drawing/2014/main" id="{B5FC886D-8F8A-42B3-81B6-56786612BB7F}"/>
              </a:ext>
            </a:extLst>
          </p:cNvPr>
          <p:cNvSpPr>
            <a:spLocks noGrp="1"/>
          </p:cNvSpPr>
          <p:nvPr>
            <p:ph idx="1"/>
          </p:nvPr>
        </p:nvSpPr>
        <p:spPr>
          <a:xfrm>
            <a:off x="54501" y="1029457"/>
            <a:ext cx="11299299" cy="5147506"/>
          </a:xfrm>
        </p:spPr>
        <p:txBody>
          <a:bodyPr>
            <a:normAutofit lnSpcReduction="10000"/>
          </a:bodyPr>
          <a:lstStyle/>
          <a:p>
            <a:pPr marL="0" marR="0">
              <a:lnSpc>
                <a:spcPct val="115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No! I am not Prince Hamlet, nor was meant to be;</a:t>
            </a:r>
          </a:p>
          <a:p>
            <a:pPr marL="0" marR="0">
              <a:lnSpc>
                <a:spcPct val="115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Am an attendant lord, one that will do</a:t>
            </a:r>
          </a:p>
          <a:p>
            <a:pPr marL="0" marR="0">
              <a:lnSpc>
                <a:spcPct val="115000"/>
              </a:lnSpc>
              <a:spcBef>
                <a:spcPts val="0"/>
              </a:spcBef>
              <a:spcAft>
                <a:spcPts val="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To swell a progress,</a:t>
            </a:r>
            <a:r>
              <a:rPr lang="en-US" sz="1800" dirty="0">
                <a:effectLst/>
                <a:latin typeface="Calibri" panose="020F0502020204030204" pitchFamily="34" charset="0"/>
                <a:ea typeface="Calibri" panose="020F0502020204030204" pitchFamily="34" charset="0"/>
                <a:cs typeface="Times New Roman" panose="02020603050405020304" pitchFamily="18" charset="0"/>
              </a:rPr>
              <a:t>8 start a scene or two,</a:t>
            </a:r>
          </a:p>
          <a:p>
            <a:pPr marL="457200" marR="0">
              <a:lnSpc>
                <a:spcPct val="115000"/>
              </a:lnSpc>
              <a:spcBef>
                <a:spcPts val="0"/>
              </a:spcBef>
              <a:spcAft>
                <a:spcPts val="0"/>
              </a:spcAft>
            </a:pPr>
            <a:r>
              <a:rPr lang="en-US" sz="1800" dirty="0">
                <a:effectLst/>
                <a:latin typeface="Calibri" panose="020F0502020204030204" pitchFamily="34" charset="0"/>
                <a:ea typeface="Calibri" panose="020F0502020204030204" pitchFamily="34" charset="0"/>
                <a:cs typeface="Calibri" panose="020F0502020204030204" pitchFamily="34" charset="0"/>
              </a:rPr>
              <a:t>8. Journey made by a royal court, often depicted in Elizabethan drama, in which the Fool (line 119) was also a fixture.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“To swell a progress</a:t>
            </a:r>
            <a:r>
              <a:rPr lang="en-US" sz="1800" dirty="0">
                <a:effectLst/>
                <a:latin typeface="Calibri" panose="020F0502020204030204" pitchFamily="34" charset="0"/>
                <a:ea typeface="Calibri" panose="020F0502020204030204" pitchFamily="34" charset="0"/>
                <a:cs typeface="Times New Roman" panose="02020603050405020304" pitchFamily="18" charset="0"/>
              </a:rPr>
              <a:t>, start a scene or two,”</a:t>
            </a:r>
          </a:p>
          <a:p>
            <a:pPr marL="457200" marR="0">
              <a:lnSpc>
                <a:spcPct val="115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 progress was a royal journey, usually made by most of the court as well as by the sovereign.</a:t>
            </a:r>
          </a:p>
          <a:p>
            <a:endParaRPr lang="en-US" dirty="0"/>
          </a:p>
          <a:p>
            <a:pPr marL="0" marR="0">
              <a:lnSpc>
                <a:spcPct val="115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Full of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high sentence</a:t>
            </a:r>
            <a:r>
              <a:rPr lang="en-US" sz="1800" dirty="0">
                <a:effectLst/>
                <a:latin typeface="Calibri" panose="020F0502020204030204" pitchFamily="34" charset="0"/>
                <a:ea typeface="Calibri" panose="020F0502020204030204" pitchFamily="34" charset="0"/>
                <a:cs typeface="Times New Roman" panose="02020603050405020304" pitchFamily="18" charset="0"/>
              </a:rPr>
              <a:t>,0 but a bit obtuse; </a:t>
            </a:r>
          </a:p>
          <a:p>
            <a:pPr marL="0" marR="0" indent="457200">
              <a:lnSpc>
                <a:spcPct val="115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High sentence: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sententiousness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b="1" dirty="0">
                <a:solidFill>
                  <a:srgbClr val="000000"/>
                </a:solidFill>
                <a:effectLst/>
                <a:latin typeface="Calibri" panose="020F0502020204030204" pitchFamily="34" charset="0"/>
                <a:ea typeface="Arial Unicode MS"/>
                <a:cs typeface="Arial Unicode MS"/>
              </a:rPr>
              <a:t> </a:t>
            </a:r>
            <a:endParaRPr lang="en-US" sz="1800" b="1"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b="1" dirty="0">
                <a:solidFill>
                  <a:srgbClr val="000000"/>
                </a:solidFill>
                <a:effectLst/>
                <a:latin typeface="Calibri" panose="020F0502020204030204" pitchFamily="34" charset="0"/>
                <a:ea typeface="Arial Unicode MS"/>
              </a:rPr>
              <a:t>sententious</a:t>
            </a:r>
            <a:endParaRPr lang="en-US" sz="1800" b="1" dirty="0">
              <a:effectLst/>
              <a:latin typeface="Times New Roman" panose="02020603050405020304" pitchFamily="18" charset="0"/>
              <a:ea typeface="Times New Roman" panose="02020603050405020304" pitchFamily="18" charset="0"/>
            </a:endParaRPr>
          </a:p>
          <a:p>
            <a:pPr marL="0" marR="0">
              <a:lnSpc>
                <a:spcPct val="115000"/>
              </a:lnSpc>
              <a:spcBef>
                <a:spcPts val="0"/>
              </a:spcBef>
              <a:spcAft>
                <a:spcPts val="0"/>
              </a:spcAft>
            </a:pPr>
            <a:r>
              <a:rPr lang="en-US" sz="1800" dirty="0">
                <a:solidFill>
                  <a:srgbClr val="333333"/>
                </a:solidFill>
                <a:effectLst/>
                <a:latin typeface="Calibri" panose="020F0502020204030204" pitchFamily="34" charset="0"/>
                <a:ea typeface="Calibri" panose="020F0502020204030204" pitchFamily="34" charset="0"/>
                <a:cs typeface="Calibri" panose="020F0502020204030204" pitchFamily="34" charset="0"/>
              </a:rPr>
              <a:t>   [</a:t>
            </a:r>
            <a:r>
              <a:rPr lang="en-US" sz="1800" dirty="0" err="1">
                <a:solidFill>
                  <a:srgbClr val="333333"/>
                </a:solidFill>
                <a:effectLst/>
                <a:latin typeface="Calibri" panose="020F0502020204030204" pitchFamily="34" charset="0"/>
                <a:ea typeface="Calibri" panose="020F0502020204030204" pitchFamily="34" charset="0"/>
                <a:cs typeface="Calibri" panose="020F0502020204030204" pitchFamily="34" charset="0"/>
              </a:rPr>
              <a:t>sen</a:t>
            </a:r>
            <a:r>
              <a:rPr lang="en-US" sz="1800" dirty="0">
                <a:solidFill>
                  <a:srgbClr val="333333"/>
                </a:solidFill>
                <a:effectLst/>
                <a:latin typeface="Calibri" panose="020F0502020204030204" pitchFamily="34" charset="0"/>
                <a:ea typeface="Calibri" panose="020F0502020204030204" pitchFamily="34" charset="0"/>
                <a:cs typeface="Calibri" panose="020F0502020204030204" pitchFamily="34" charset="0"/>
              </a:rPr>
              <a:t>-</a:t>
            </a:r>
            <a:r>
              <a:rPr lang="en-US" sz="1800" b="1" dirty="0">
                <a:solidFill>
                  <a:srgbClr val="333333"/>
                </a:solidFill>
                <a:effectLst/>
                <a:latin typeface="Calibri" panose="020F0502020204030204" pitchFamily="34" charset="0"/>
                <a:ea typeface="Calibri" panose="020F0502020204030204" pitchFamily="34" charset="0"/>
                <a:cs typeface="Calibri" panose="020F0502020204030204" pitchFamily="34" charset="0"/>
              </a:rPr>
              <a:t>ten</a:t>
            </a:r>
            <a:r>
              <a:rPr lang="en-US" sz="1800" dirty="0">
                <a:solidFill>
                  <a:srgbClr val="333333"/>
                </a:solidFill>
                <a:effectLst/>
                <a:latin typeface="Calibri" panose="020F0502020204030204" pitchFamily="34" charset="0"/>
                <a:ea typeface="Calibri" panose="020F0502020204030204" pitchFamily="34" charset="0"/>
                <a:cs typeface="Calibri" panose="020F0502020204030204" pitchFamily="34" charset="0"/>
              </a:rPr>
              <a:t>-</a:t>
            </a:r>
            <a:r>
              <a:rPr lang="en-US" sz="1800" dirty="0" err="1">
                <a:solidFill>
                  <a:srgbClr val="333333"/>
                </a:solidFill>
                <a:effectLst/>
                <a:latin typeface="Calibri" panose="020F0502020204030204" pitchFamily="34" charset="0"/>
                <a:ea typeface="Calibri" panose="020F0502020204030204" pitchFamily="34" charset="0"/>
                <a:cs typeface="Calibri" panose="020F0502020204030204" pitchFamily="34" charset="0"/>
              </a:rPr>
              <a:t>sh</a:t>
            </a:r>
            <a:r>
              <a:rPr lang="en-US" sz="1800" i="1" dirty="0" err="1">
                <a:solidFill>
                  <a:srgbClr val="333333"/>
                </a:solidFill>
                <a:effectLst/>
                <a:latin typeface="Calibri" panose="020F0502020204030204" pitchFamily="34" charset="0"/>
                <a:ea typeface="Calibri" panose="020F0502020204030204" pitchFamily="34" charset="0"/>
                <a:cs typeface="Calibri" panose="020F0502020204030204" pitchFamily="34" charset="0"/>
              </a:rPr>
              <a:t>uh</a:t>
            </a:r>
            <a:r>
              <a:rPr lang="en-US" sz="1800" dirty="0" err="1">
                <a:solidFill>
                  <a:srgbClr val="333333"/>
                </a:solidFill>
                <a:effectLst/>
                <a:latin typeface="Calibri" panose="020F0502020204030204" pitchFamily="34" charset="0"/>
                <a:ea typeface="Calibri" panose="020F0502020204030204" pitchFamily="34" charset="0"/>
                <a:cs typeface="Calibri" panose="020F0502020204030204" pitchFamily="34" charset="0"/>
              </a:rPr>
              <a:t>s</a:t>
            </a:r>
            <a:r>
              <a:rPr lang="en-US" sz="1800" dirty="0">
                <a:solidFill>
                  <a:srgbClr val="333333"/>
                </a:solidFill>
                <a:effectLst/>
                <a:latin typeface="Calibri" panose="020F0502020204030204" pitchFamily="34" charset="0"/>
                <a:ea typeface="Calibri" panose="020F0502020204030204" pitchFamily="34" charset="0"/>
                <a:cs typeface="Calibri" panose="020F0502020204030204" pitchFamily="34" charset="0"/>
              </a:rPr>
              <a:t>]  </a:t>
            </a:r>
            <a:r>
              <a:rPr lang="en-US" sz="1800" b="1" i="1" dirty="0">
                <a:solidFill>
                  <a:srgbClr val="333333"/>
                </a:solidFill>
                <a:effectLst/>
                <a:latin typeface="Calibri" panose="020F0502020204030204" pitchFamily="34" charset="0"/>
                <a:ea typeface="Calibri" panose="020F0502020204030204" pitchFamily="34" charset="0"/>
                <a:cs typeface="Calibri" panose="020F0502020204030204" pitchFamily="34" charset="0"/>
              </a:rPr>
              <a:t>adjective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800" b="1" dirty="0">
                <a:solidFill>
                  <a:srgbClr val="7B7B7B"/>
                </a:solidFill>
                <a:effectLst/>
                <a:latin typeface="Calibri" panose="020F0502020204030204" pitchFamily="34" charset="0"/>
                <a:ea typeface="Calibri" panose="020F0502020204030204" pitchFamily="34" charset="0"/>
                <a:cs typeface="Calibri" panose="020F0502020204030204" pitchFamily="34" charset="0"/>
              </a:rPr>
              <a:t>1.</a:t>
            </a:r>
            <a:r>
              <a:rPr lang="en-US" sz="1800" dirty="0">
                <a:solidFill>
                  <a:srgbClr val="333333"/>
                </a:solidFill>
                <a:effectLst/>
                <a:latin typeface="Calibri" panose="020F0502020204030204" pitchFamily="34" charset="0"/>
                <a:ea typeface="Calibri" panose="020F0502020204030204" pitchFamily="34" charset="0"/>
                <a:cs typeface="Calibri" panose="020F0502020204030204" pitchFamily="34" charset="0"/>
              </a:rPr>
              <a:t>abounding in pithy aphorisms or maxims: </a:t>
            </a:r>
            <a:r>
              <a:rPr lang="en-US" sz="1800" i="1" dirty="0">
                <a:solidFill>
                  <a:srgbClr val="333333"/>
                </a:solidFill>
                <a:effectLst/>
                <a:latin typeface="Calibri" panose="020F0502020204030204" pitchFamily="34" charset="0"/>
                <a:ea typeface="Calibri" panose="020F0502020204030204" pitchFamily="34" charset="0"/>
                <a:cs typeface="Calibri" panose="020F0502020204030204" pitchFamily="34" charset="0"/>
              </a:rPr>
              <a:t>a sententious book.</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800" b="1" dirty="0">
                <a:solidFill>
                  <a:srgbClr val="7B7B7B"/>
                </a:solidFill>
                <a:effectLst/>
                <a:latin typeface="Calibri" panose="020F0502020204030204" pitchFamily="34" charset="0"/>
                <a:ea typeface="Calibri" panose="020F0502020204030204" pitchFamily="34" charset="0"/>
                <a:cs typeface="Calibri" panose="020F0502020204030204" pitchFamily="34" charset="0"/>
              </a:rPr>
              <a:t>2.</a:t>
            </a:r>
            <a:r>
              <a:rPr lang="en-US" sz="1800" dirty="0">
                <a:solidFill>
                  <a:srgbClr val="333333"/>
                </a:solidFill>
                <a:effectLst/>
                <a:latin typeface="Calibri" panose="020F0502020204030204" pitchFamily="34" charset="0"/>
                <a:ea typeface="Calibri" panose="020F0502020204030204" pitchFamily="34" charset="0"/>
                <a:cs typeface="Calibri" panose="020F0502020204030204" pitchFamily="34" charset="0"/>
              </a:rPr>
              <a:t>given to excessive moralizing; self-righteous.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800" b="1" dirty="0">
                <a:solidFill>
                  <a:srgbClr val="7B7B7B"/>
                </a:solidFill>
                <a:effectLst/>
                <a:latin typeface="Calibri" panose="020F0502020204030204" pitchFamily="34" charset="0"/>
                <a:ea typeface="Calibri" panose="020F0502020204030204" pitchFamily="34" charset="0"/>
                <a:cs typeface="Calibri" panose="020F0502020204030204" pitchFamily="34" charset="0"/>
              </a:rPr>
              <a:t>3.</a:t>
            </a:r>
            <a:r>
              <a:rPr lang="en-US" sz="1800" dirty="0">
                <a:solidFill>
                  <a:srgbClr val="333333"/>
                </a:solidFill>
                <a:effectLst/>
                <a:latin typeface="Calibri" panose="020F0502020204030204" pitchFamily="34" charset="0"/>
                <a:ea typeface="Calibri" panose="020F0502020204030204" pitchFamily="34" charset="0"/>
                <a:cs typeface="Calibri" panose="020F0502020204030204" pitchFamily="34" charset="0"/>
              </a:rPr>
              <a:t>given to or using pithy sayings or maxims: </a:t>
            </a:r>
            <a:r>
              <a:rPr lang="en-US" sz="1800" i="1" dirty="0">
                <a:solidFill>
                  <a:srgbClr val="333333"/>
                </a:solidFill>
                <a:effectLst/>
                <a:latin typeface="Calibri" panose="020F0502020204030204" pitchFamily="34" charset="0"/>
                <a:ea typeface="Calibri" panose="020F0502020204030204" pitchFamily="34" charset="0"/>
                <a:cs typeface="Calibri" panose="020F0502020204030204" pitchFamily="34" charset="0"/>
              </a:rPr>
              <a:t>a sententious poet.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800" b="1" dirty="0">
                <a:solidFill>
                  <a:srgbClr val="7B7B7B"/>
                </a:solidFill>
                <a:effectLst/>
                <a:latin typeface="Calibri" panose="020F0502020204030204" pitchFamily="34" charset="0"/>
                <a:ea typeface="Calibri" panose="020F0502020204030204" pitchFamily="34" charset="0"/>
                <a:cs typeface="Calibri" panose="020F0502020204030204" pitchFamily="34" charset="0"/>
              </a:rPr>
              <a:t>4.</a:t>
            </a:r>
            <a:r>
              <a:rPr lang="en-US" sz="1800" dirty="0">
                <a:solidFill>
                  <a:srgbClr val="333333"/>
                </a:solidFill>
                <a:effectLst/>
                <a:latin typeface="Calibri" panose="020F0502020204030204" pitchFamily="34" charset="0"/>
                <a:ea typeface="Calibri" panose="020F0502020204030204" pitchFamily="34" charset="0"/>
                <a:cs typeface="Calibri" panose="020F0502020204030204" pitchFamily="34" charset="0"/>
              </a:rPr>
              <a:t>of the </a:t>
            </a:r>
            <a:r>
              <a:rPr lang="en-US" sz="1800" u="sng" dirty="0">
                <a:solidFill>
                  <a:srgbClr val="333333"/>
                </a:solidFill>
                <a:effectLst/>
                <a:latin typeface="Calibri" panose="020F0502020204030204" pitchFamily="34" charset="0"/>
                <a:ea typeface="Calibri" panose="020F0502020204030204" pitchFamily="34" charset="0"/>
                <a:cs typeface="Calibri" panose="020F0502020204030204" pitchFamily="34" charset="0"/>
                <a:hlinkClick r:id="rId2"/>
              </a:rPr>
              <a:t>nature</a:t>
            </a:r>
            <a:r>
              <a:rPr lang="en-US" sz="1800" dirty="0">
                <a:solidFill>
                  <a:srgbClr val="333333"/>
                </a:solidFill>
                <a:effectLst/>
                <a:latin typeface="Calibri" panose="020F0502020204030204" pitchFamily="34" charset="0"/>
                <a:ea typeface="Calibri" panose="020F0502020204030204" pitchFamily="34" charset="0"/>
                <a:cs typeface="Calibri" panose="020F0502020204030204" pitchFamily="34" charset="0"/>
              </a:rPr>
              <a:t> of a </a:t>
            </a:r>
            <a:r>
              <a:rPr lang="en-US" sz="1800" u="sng" dirty="0">
                <a:solidFill>
                  <a:srgbClr val="333333"/>
                </a:solidFill>
                <a:effectLst/>
                <a:latin typeface="Calibri" panose="020F0502020204030204" pitchFamily="34" charset="0"/>
                <a:ea typeface="Calibri" panose="020F0502020204030204" pitchFamily="34" charset="0"/>
                <a:cs typeface="Calibri" panose="020F0502020204030204" pitchFamily="34" charset="0"/>
                <a:hlinkClick r:id="rId3"/>
              </a:rPr>
              <a:t>maxim</a:t>
            </a:r>
            <a:r>
              <a:rPr lang="en-US" sz="1800" dirty="0">
                <a:solidFill>
                  <a:srgbClr val="333333"/>
                </a:solidFill>
                <a:effectLst/>
                <a:latin typeface="Calibri" panose="020F0502020204030204" pitchFamily="34" charset="0"/>
                <a:ea typeface="Calibri" panose="020F0502020204030204" pitchFamily="34" charset="0"/>
                <a:cs typeface="Calibri" panose="020F0502020204030204" pitchFamily="34" charset="0"/>
              </a:rPr>
              <a:t>; pithy.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6452140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5BAE6-ADD0-4712-933B-A8CA8C71F63B}"/>
              </a:ext>
            </a:extLst>
          </p:cNvPr>
          <p:cNvSpPr>
            <a:spLocks noGrp="1"/>
          </p:cNvSpPr>
          <p:nvPr>
            <p:ph type="title"/>
          </p:nvPr>
        </p:nvSpPr>
        <p:spPr>
          <a:xfrm>
            <a:off x="0" y="60557"/>
            <a:ext cx="12192000" cy="620480"/>
          </a:xfrm>
        </p:spPr>
        <p:txBody>
          <a:bodyPr>
            <a:normAutofit fontScale="90000"/>
          </a:bodyPr>
          <a:lstStyle/>
          <a:p>
            <a:r>
              <a:rPr lang="en-US" dirty="0"/>
              <a:t>vocab</a:t>
            </a:r>
          </a:p>
        </p:txBody>
      </p:sp>
      <p:sp>
        <p:nvSpPr>
          <p:cNvPr id="3" name="Content Placeholder 2">
            <a:extLst>
              <a:ext uri="{FF2B5EF4-FFF2-40B4-BE49-F238E27FC236}">
                <a16:creationId xmlns:a16="http://schemas.microsoft.com/office/drawing/2014/main" id="{1A445F6D-4F46-4F41-918F-807F58432250}"/>
              </a:ext>
            </a:extLst>
          </p:cNvPr>
          <p:cNvSpPr>
            <a:spLocks noGrp="1"/>
          </p:cNvSpPr>
          <p:nvPr>
            <p:ph idx="1"/>
          </p:nvPr>
        </p:nvSpPr>
        <p:spPr>
          <a:xfrm>
            <a:off x="0" y="962845"/>
            <a:ext cx="11353800" cy="5214118"/>
          </a:xfrm>
        </p:spPr>
        <p:txBody>
          <a:bodyPr/>
          <a:lstStyle/>
          <a:p>
            <a:pPr marL="0" marR="0">
              <a:lnSpc>
                <a:spcPct val="115000"/>
              </a:lnSpc>
              <a:spcBef>
                <a:spcPts val="0"/>
              </a:spcBef>
              <a:spcAft>
                <a:spcPts val="0"/>
              </a:spcAft>
            </a:pPr>
            <a:r>
              <a:rPr lang="en-US" sz="1800" dirty="0">
                <a:effectLst/>
                <a:latin typeface="Calibri" panose="020F0502020204030204" pitchFamily="34" charset="0"/>
                <a:ea typeface="Calibri" panose="020F0502020204030204" pitchFamily="34" charset="0"/>
                <a:cs typeface="Calibri" panose="020F0502020204030204" pitchFamily="34" charset="0"/>
              </a:rPr>
              <a:t>“At times, indeed, almost ridiculous—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800" dirty="0">
                <a:effectLst/>
                <a:latin typeface="Calibri" panose="020F0502020204030204" pitchFamily="34" charset="0"/>
                <a:ea typeface="Calibri" panose="020F0502020204030204" pitchFamily="34" charset="0"/>
                <a:cs typeface="Calibri" panose="020F0502020204030204" pitchFamily="34" charset="0"/>
              </a:rPr>
              <a:t>Almost, at times, </a:t>
            </a:r>
            <a:r>
              <a:rPr lang="en-US" sz="1800" b="1" dirty="0">
                <a:effectLst/>
                <a:latin typeface="Calibri" panose="020F0502020204030204" pitchFamily="34" charset="0"/>
                <a:ea typeface="Calibri" panose="020F0502020204030204" pitchFamily="34" charset="0"/>
                <a:cs typeface="Calibri" panose="020F0502020204030204" pitchFamily="34" charset="0"/>
              </a:rPr>
              <a:t>the Fool</a:t>
            </a:r>
            <a:r>
              <a:rPr lang="en-US" sz="1800" dirty="0">
                <a:effectLst/>
                <a:latin typeface="Calibri" panose="020F0502020204030204" pitchFamily="34" charset="0"/>
                <a:ea typeface="Calibri" panose="020F0502020204030204" pitchFamily="34" charset="0"/>
                <a:cs typeface="Calibri" panose="020F0502020204030204" pitchFamily="34"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800" dirty="0">
                <a:effectLst/>
                <a:latin typeface="Calibri" panose="020F0502020204030204" pitchFamily="34" charset="0"/>
                <a:ea typeface="Calibri" panose="020F0502020204030204" pitchFamily="34" charset="0"/>
                <a:cs typeface="Calibri" panose="020F0502020204030204" pitchFamily="34" charset="0"/>
              </a:rPr>
              <a:t>	The allusion is probably to Polonius, a character in Hamlet.</a:t>
            </a:r>
          </a:p>
          <a:p>
            <a:pPr marL="0">
              <a:lnSpc>
                <a:spcPct val="115000"/>
              </a:lnSpc>
              <a:spcBef>
                <a:spcPts val="0"/>
              </a:spcBef>
            </a:pPr>
            <a:r>
              <a:rPr lang="en-US" sz="1800" dirty="0">
                <a:effectLst/>
                <a:latin typeface="Calibri" panose="020F0502020204030204" pitchFamily="34" charset="0"/>
                <a:ea typeface="Calibri" panose="020F0502020204030204" pitchFamily="34" charset="0"/>
                <a:cs typeface="Calibri" panose="020F0502020204030204" pitchFamily="34" charset="0"/>
              </a:rPr>
              <a:t>              Prufrock appears to have in mind Polonius, the King’s advisor in Hamlet.</a:t>
            </a:r>
          </a:p>
          <a:p>
            <a:pPr marL="0" indent="0">
              <a:lnSpc>
                <a:spcPct val="115000"/>
              </a:lnSpc>
              <a:spcBef>
                <a:spcPts val="0"/>
              </a:spcBef>
              <a:buNone/>
            </a:pPr>
            <a:endParaRPr lang="en-US" sz="1800" dirty="0">
              <a:latin typeface="Calibri" panose="020F0502020204030204" pitchFamily="34" charset="0"/>
              <a:ea typeface="Calibri" panose="020F0502020204030204" pitchFamily="34" charset="0"/>
              <a:cs typeface="Calibri" panose="020F0502020204030204" pitchFamily="34" charset="0"/>
            </a:endParaRPr>
          </a:p>
          <a:p>
            <a:pPr marL="0" marR="0">
              <a:lnSpc>
                <a:spcPct val="115000"/>
              </a:lnSpc>
              <a:spcBef>
                <a:spcPts val="0"/>
              </a:spcBef>
              <a:spcAft>
                <a:spcPts val="0"/>
              </a:spcAft>
            </a:pPr>
            <a:r>
              <a:rPr lang="en-US" sz="1800" dirty="0">
                <a:effectLst/>
                <a:latin typeface="Calibri" panose="020F0502020204030204" pitchFamily="34" charset="0"/>
                <a:ea typeface="Calibri" panose="020F0502020204030204" pitchFamily="34" charset="0"/>
                <a:cs typeface="Calibri" panose="020F0502020204030204" pitchFamily="34" charset="0"/>
              </a:rPr>
              <a:t>“I shall wear the bottoms of my trousers rolled.”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800" dirty="0">
                <a:effectLst/>
                <a:latin typeface="Calibri" panose="020F0502020204030204" pitchFamily="34" charset="0"/>
                <a:ea typeface="Calibri" panose="020F0502020204030204" pitchFamily="34" charset="0"/>
                <a:cs typeface="Calibri" panose="020F0502020204030204" pitchFamily="34" charset="0"/>
              </a:rPr>
              <a:t>	That is, </a:t>
            </a:r>
            <a:r>
              <a:rPr lang="en-US" sz="1800" dirty="0" err="1">
                <a:effectLst/>
                <a:latin typeface="Calibri" panose="020F0502020204030204" pitchFamily="34" charset="0"/>
                <a:ea typeface="Calibri" panose="020F0502020204030204" pitchFamily="34" charset="0"/>
                <a:cs typeface="Calibri" panose="020F0502020204030204" pitchFamily="34" charset="0"/>
              </a:rPr>
              <a:t>overfastidiously</a:t>
            </a:r>
            <a:r>
              <a:rPr lang="en-US" sz="1800" dirty="0">
                <a:effectLst/>
                <a:latin typeface="Calibri" panose="020F0502020204030204" pitchFamily="34" charset="0"/>
                <a:ea typeface="Calibri" panose="020F0502020204030204" pitchFamily="34" charset="0"/>
                <a:cs typeface="Calibri" panose="020F0502020204030204" pitchFamily="34" charset="0"/>
              </a:rPr>
              <a:t> rolled up so they will not get wet.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800" dirty="0">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800" dirty="0">
                <a:effectLst/>
                <a:latin typeface="Calibri" panose="020F0502020204030204" pitchFamily="34" charset="0"/>
                <a:ea typeface="Calibri" panose="020F0502020204030204" pitchFamily="34" charset="0"/>
                <a:cs typeface="Calibri" panose="020F0502020204030204" pitchFamily="34" charset="0"/>
              </a:rPr>
              <a:t>“Shall I part my hair behind? Do I dare to eat a peach?”</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15000"/>
              </a:lnSpc>
              <a:spcBef>
                <a:spcPts val="0"/>
              </a:spcBef>
              <a:spcAft>
                <a:spcPts val="0"/>
              </a:spcAft>
            </a:pPr>
            <a:r>
              <a:rPr lang="en-US" sz="1800" dirty="0">
                <a:effectLst/>
                <a:latin typeface="Calibri" panose="020F0502020204030204" pitchFamily="34" charset="0"/>
                <a:ea typeface="Calibri" panose="020F0502020204030204" pitchFamily="34" charset="0"/>
                <a:cs typeface="Calibri" panose="020F0502020204030204" pitchFamily="34" charset="0"/>
              </a:rPr>
              <a:t>That is, shall I comb my hair backwards to hide a bald spot? Will I get indigestion from eating peach?</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800" dirty="0">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800" dirty="0">
                <a:effectLst/>
                <a:latin typeface="Calibri" panose="020F0502020204030204" pitchFamily="34" charset="0"/>
                <a:ea typeface="Calibri" panose="020F0502020204030204" pitchFamily="34" charset="0"/>
                <a:cs typeface="Calibri" panose="020F0502020204030204" pitchFamily="34" charset="0"/>
              </a:rPr>
              <a:t>“</a:t>
            </a:r>
            <a:r>
              <a:rPr lang="en-US" sz="1800" b="1" dirty="0">
                <a:effectLst/>
                <a:latin typeface="Calibri" panose="020F0502020204030204" pitchFamily="34" charset="0"/>
                <a:ea typeface="Calibri" panose="020F0502020204030204" pitchFamily="34" charset="0"/>
                <a:cs typeface="Calibri" panose="020F0502020204030204" pitchFamily="34" charset="0"/>
              </a:rPr>
              <a:t>Combing</a:t>
            </a:r>
            <a:r>
              <a:rPr lang="en-US" sz="1800" dirty="0">
                <a:effectLst/>
                <a:latin typeface="Calibri" panose="020F0502020204030204" pitchFamily="34" charset="0"/>
                <a:ea typeface="Calibri" panose="020F0502020204030204" pitchFamily="34" charset="0"/>
                <a:cs typeface="Calibri" panose="020F0502020204030204" pitchFamily="34" charset="0"/>
              </a:rPr>
              <a:t> the white hair of the waves blown back”</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800" dirty="0">
                <a:effectLst/>
                <a:latin typeface="Calibri" panose="020F0502020204030204" pitchFamily="34" charset="0"/>
                <a:ea typeface="Calibri" panose="020F0502020204030204" pitchFamily="34" charset="0"/>
                <a:cs typeface="Calibri" panose="020F0502020204030204" pitchFamily="34" charset="0"/>
              </a:rPr>
              <a:t>	As with a hair comb and/or Breaking into foam.</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Bef>
                <a:spcPts val="0"/>
              </a:spcBef>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5949644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1745</TotalTime>
  <Words>2710</Words>
  <Application>Microsoft Office PowerPoint</Application>
  <PresentationFormat>Widescreen</PresentationFormat>
  <Paragraphs>282</Paragraphs>
  <Slides>26</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26</vt:i4>
      </vt:variant>
    </vt:vector>
  </HeadingPairs>
  <TitlesOfParts>
    <vt:vector size="36" baseType="lpstr">
      <vt:lpstr>*Minion Pro-6499-Identity-H</vt:lpstr>
      <vt:lpstr>Arial</vt:lpstr>
      <vt:lpstr>Berkeley-Book</vt:lpstr>
      <vt:lpstr>Berkeley-BookItalic</vt:lpstr>
      <vt:lpstr>Calibri</vt:lpstr>
      <vt:lpstr>Calibri Light</vt:lpstr>
      <vt:lpstr>Cambria</vt:lpstr>
      <vt:lpstr>Times New Roman</vt:lpstr>
      <vt:lpstr>Times-Roman</vt:lpstr>
      <vt:lpstr>Office Theme</vt:lpstr>
      <vt:lpstr>The Love Song of J. Alfred Prufrock</vt:lpstr>
      <vt:lpstr>Love song of Alfred J. Prufrock</vt:lpstr>
      <vt:lpstr>Overall theme:</vt:lpstr>
      <vt:lpstr>Metonym, Metonymy</vt:lpstr>
      <vt:lpstr>Poetic Special Effects 1:  disembodied parts or ghostly actions--METONYMY</vt:lpstr>
      <vt:lpstr>Poetic Special Effects 2: Metonyms</vt:lpstr>
      <vt:lpstr>Poetic Special Effects 3: Failure to visualize </vt:lpstr>
      <vt:lpstr>Poetic Special Effects 4: Dreaming (subjectivized time and space)</vt:lpstr>
      <vt:lpstr>Poetic Special Effects 5: Objective correlative</vt:lpstr>
      <vt:lpstr>Overall Synopsis 1:</vt:lpstr>
      <vt:lpstr>Overall Synopsis 2:</vt:lpstr>
      <vt:lpstr>Overall Synopsis 3:</vt:lpstr>
      <vt:lpstr>Overall Synopsis 4:</vt:lpstr>
      <vt:lpstr>Plot summary: Lines 1-12:</vt:lpstr>
      <vt:lpstr>Plot Summary: Lines 13-36:</vt:lpstr>
      <vt:lpstr>Plot summary: Lines 37-69</vt:lpstr>
      <vt:lpstr>Plot Summary: Lines 37-69</vt:lpstr>
      <vt:lpstr>Plot summary: Lines 70-74</vt:lpstr>
      <vt:lpstr>Plot summary: Lines 75-110</vt:lpstr>
      <vt:lpstr>Plot summary: Lines 111-131</vt:lpstr>
      <vt:lpstr>Plot summary: Lines 111-131</vt:lpstr>
      <vt:lpstr>vocab</vt:lpstr>
      <vt:lpstr>vocab</vt:lpstr>
      <vt:lpstr>vocab</vt:lpstr>
      <vt:lpstr>vocab</vt:lpstr>
      <vt:lpstr>vocab</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Love Song of Prufrock</dc:title>
  <dc:creator>Ali Hasan</dc:creator>
  <cp:lastModifiedBy>Ali Hasan</cp:lastModifiedBy>
  <cp:revision>46</cp:revision>
  <dcterms:created xsi:type="dcterms:W3CDTF">2020-09-16T20:36:53Z</dcterms:created>
  <dcterms:modified xsi:type="dcterms:W3CDTF">2020-09-23T18:29:30Z</dcterms:modified>
</cp:coreProperties>
</file>