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61" r:id="rId6"/>
    <p:sldId id="262" r:id="rId7"/>
    <p:sldId id="259" r:id="rId8"/>
    <p:sldId id="260" r:id="rId9"/>
    <p:sldId id="264" r:id="rId10"/>
    <p:sldId id="266" r:id="rId11"/>
    <p:sldId id="273" r:id="rId12"/>
    <p:sldId id="274" r:id="rId13"/>
    <p:sldId id="268" r:id="rId14"/>
    <p:sldId id="267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85" autoAdjust="0"/>
    <p:restoredTop sz="90041" autoAdjust="0"/>
  </p:normalViewPr>
  <p:slideViewPr>
    <p:cSldViewPr snapToGrid="0">
      <p:cViewPr varScale="1">
        <p:scale>
          <a:sx n="57" d="100"/>
          <a:sy n="57" d="100"/>
        </p:scale>
        <p:origin x="50" y="5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DE89-51EC-4E74-9402-C91F041B7FBC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4D5D8-EE81-4321-AC55-49427EBE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45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DE89-51EC-4E74-9402-C91F041B7FBC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4D5D8-EE81-4321-AC55-49427EBE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43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DE89-51EC-4E74-9402-C91F041B7FBC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4D5D8-EE81-4321-AC55-49427EBE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61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DE89-51EC-4E74-9402-C91F041B7FBC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4D5D8-EE81-4321-AC55-49427EBE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43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DE89-51EC-4E74-9402-C91F041B7FBC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4D5D8-EE81-4321-AC55-49427EBE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82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DE89-51EC-4E74-9402-C91F041B7FBC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4D5D8-EE81-4321-AC55-49427EBE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29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DE89-51EC-4E74-9402-C91F041B7FBC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4D5D8-EE81-4321-AC55-49427EBE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0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DE89-51EC-4E74-9402-C91F041B7FBC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4D5D8-EE81-4321-AC55-49427EBE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490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DE89-51EC-4E74-9402-C91F041B7FBC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4D5D8-EE81-4321-AC55-49427EBE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45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DE89-51EC-4E74-9402-C91F041B7FBC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4D5D8-EE81-4321-AC55-49427EBE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4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BDE89-51EC-4E74-9402-C91F041B7FBC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4D5D8-EE81-4321-AC55-49427EBE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60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BDE89-51EC-4E74-9402-C91F041B7FBC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4D5D8-EE81-4321-AC55-49427EBEA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60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en.wikipedia.org/wiki/Milazzo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Waste Land </a:t>
            </a:r>
            <a:br>
              <a:rPr lang="en-US" dirty="0"/>
            </a:br>
            <a:r>
              <a:rPr lang="en-US" dirty="0"/>
              <a:t>Section I: </a:t>
            </a:r>
            <a:br>
              <a:rPr lang="en-US" dirty="0"/>
            </a:br>
            <a:r>
              <a:rPr lang="en-US" dirty="0"/>
              <a:t>The Burial of the Dead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T.S. Eliot</a:t>
            </a:r>
          </a:p>
        </p:txBody>
      </p:sp>
    </p:spTree>
    <p:extLst>
      <p:ext uri="{BB962C8B-B14F-4D97-AF65-F5344CB8AC3E}">
        <p14:creationId xmlns:p14="http://schemas.microsoft.com/office/powerpoint/2010/main" val="1080150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Waste Land</a:t>
            </a:r>
          </a:p>
        </p:txBody>
      </p:sp>
      <p:pic>
        <p:nvPicPr>
          <p:cNvPr id="4" name="Content Placeholder 3" descr="http://www.ecommcode2.com/hoover/research/photos/images/1915-28.gif">
            <a:extLst>
              <a:ext uri="{FF2B5EF4-FFF2-40B4-BE49-F238E27FC236}">
                <a16:creationId xmlns:a16="http://schemas.microsoft.com/office/drawing/2014/main" id="{F44E6C28-79A5-4D74-B446-811C2A02915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242" y="2380262"/>
            <a:ext cx="5455170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rc_mi" descr="http://www.toxicremnantsofwar.info/wp-content/uploads/2013/08/ww1_env_destruction.jpg">
            <a:extLst>
              <a:ext uri="{FF2B5EF4-FFF2-40B4-BE49-F238E27FC236}">
                <a16:creationId xmlns:a16="http://schemas.microsoft.com/office/drawing/2014/main" id="{D0170819-5FAB-4AD3-9743-2F83648BB8F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33122"/>
            <a:ext cx="5868649" cy="429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2838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“A little life with dried tubers”</a:t>
            </a:r>
          </a:p>
        </p:txBody>
      </p:sp>
      <p:pic>
        <p:nvPicPr>
          <p:cNvPr id="4" name="Content Placeholder 3" descr="http://visual.merriam-webster.com/images/food-kitchen/food/vegetables/tuber-vegetables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807" y="1825625"/>
            <a:ext cx="6232385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3541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“Summer surprised us, coming over the </a:t>
            </a:r>
            <a:r>
              <a:rPr lang="en-US" dirty="0" err="1"/>
              <a:t>Starnbergersee</a:t>
            </a:r>
            <a:r>
              <a:rPr lang="en-US" dirty="0"/>
              <a:t>” [a lake south of Munich]</a:t>
            </a:r>
          </a:p>
        </p:txBody>
      </p:sp>
      <p:pic>
        <p:nvPicPr>
          <p:cNvPr id="4" name="Content Placeholder 3" descr="http://www.eurobike.at/static/cms/eurobike/touren/deutschland/starnberger_see_stern/eb_SternStarnbergerSee5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24" y="1852255"/>
            <a:ext cx="3439390" cy="3089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upload.wikimedia.org/wikipedia/commons/thumb/8/81/StarnbergerSeePanorama.jpg/1075px-StarnbergerSeePanoram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14" y="4642035"/>
            <a:ext cx="9078686" cy="1954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3578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Countess Marie Larisch von Moennich--</a:t>
            </a:r>
            <a:r>
              <a:rPr lang="en-US" sz="2200" dirty="0"/>
              <a:t>the niece and confidante of the Austrian Empress Elizabeth</a:t>
            </a:r>
          </a:p>
        </p:txBody>
      </p:sp>
      <p:pic>
        <p:nvPicPr>
          <p:cNvPr id="1026" name="Picture 2" descr="https://s-media-cache-ak0.pinimg.com/236x/a8/d2/03/a8d2037deaf201fb6fb344a103a44e8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21" y="2044587"/>
            <a:ext cx="3170464" cy="499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-media-cache-ak0.pinimg.com/custom_covers/216x146/395472479717716619_14267991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971" y="2462212"/>
            <a:ext cx="5617585" cy="379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130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Austrian Empress Elizabeth and Archduke</a:t>
            </a:r>
          </a:p>
        </p:txBody>
      </p:sp>
      <p:pic>
        <p:nvPicPr>
          <p:cNvPr id="2050" name="Picture 2" descr="https://upload.wikimedia.org/wikipedia/commons/f/fd/Erzsebet_kiralyne_photo_18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20" y="1782082"/>
            <a:ext cx="237873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5/50/Franz_ferdinand_b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460" y="1591809"/>
            <a:ext cx="2837853" cy="347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429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“And went on in sunlight, into the </a:t>
            </a:r>
            <a:r>
              <a:rPr lang="en-US" dirty="0" err="1"/>
              <a:t>Hofgarten</a:t>
            </a:r>
            <a:r>
              <a:rPr lang="en-US" dirty="0"/>
              <a:t>”</a:t>
            </a:r>
          </a:p>
        </p:txBody>
      </p:sp>
      <p:pic>
        <p:nvPicPr>
          <p:cNvPr id="4" name="Content Placeholder 3" descr="http://upload.wikimedia.org/wikipedia/commons/3/31/M%C3%BCnchen_-_Hofgarten_%28Luftbild%29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865" y="4285509"/>
            <a:ext cx="5672249" cy="2398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munich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705" y="1419225"/>
            <a:ext cx="4107409" cy="3403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Bayerische Staatskanzlei vom Hofgarten, München, Munich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69" y="1419225"/>
            <a:ext cx="3880167" cy="34031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3950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“To where Saint Mary </a:t>
            </a:r>
            <a:r>
              <a:rPr lang="en-US" dirty="0" err="1"/>
              <a:t>Woolnoth</a:t>
            </a:r>
            <a:r>
              <a:rPr lang="en-US" dirty="0"/>
              <a:t> kept the hours”</a:t>
            </a:r>
          </a:p>
        </p:txBody>
      </p:sp>
      <p:pic>
        <p:nvPicPr>
          <p:cNvPr id="4" name="Content Placeholder 3" descr="http://upload.wikimedia.org/wikipedia/commons/thumb/a/a0/St_mary_woolnoth_exterior.jpg/250px-St_mary_woolnoth_exterior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14" y="1545771"/>
            <a:ext cx="4430486" cy="397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5750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9389"/>
          </a:xfrm>
        </p:spPr>
        <p:txBody>
          <a:bodyPr>
            <a:normAutofit fontScale="90000"/>
          </a:bodyPr>
          <a:lstStyle/>
          <a:p>
            <a:r>
              <a:rPr lang="en-US" dirty="0"/>
              <a:t>“You who were with me in the ships at </a:t>
            </a:r>
            <a:r>
              <a:rPr lang="en-US" dirty="0" err="1"/>
              <a:t>Mylae</a:t>
            </a:r>
            <a:r>
              <a:rPr lang="en-US" dirty="0"/>
              <a:t>!”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0196"/>
            <a:ext cx="10515600" cy="4351338"/>
          </a:xfrm>
        </p:spPr>
        <p:txBody>
          <a:bodyPr/>
          <a:lstStyle/>
          <a:p>
            <a:r>
              <a:rPr lang="en-US" dirty="0"/>
              <a:t>Sicilian seaport; at the battle of </a:t>
            </a:r>
            <a:r>
              <a:rPr lang="en-US" dirty="0" err="1"/>
              <a:t>Mylae</a:t>
            </a:r>
            <a:r>
              <a:rPr lang="en-US" dirty="0"/>
              <a:t> (260 B.C.E.), the Romans defeated the Carthaginians. A battle in the first Punic War between Rome and Carthage [Roman victory of </a:t>
            </a:r>
            <a:r>
              <a:rPr lang="en-US" dirty="0" err="1"/>
              <a:t>Mylae</a:t>
            </a:r>
            <a:r>
              <a:rPr lang="en-US" dirty="0"/>
              <a:t> (present-day </a:t>
            </a:r>
            <a:r>
              <a:rPr lang="en-US" dirty="0" err="1">
                <a:hlinkClick r:id="rId2" tooltip="Milazzo"/>
              </a:rPr>
              <a:t>Milazzo</a:t>
            </a:r>
            <a:r>
              <a:rPr lang="en-US" dirty="0"/>
              <a:t>)]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312" y="2583542"/>
            <a:ext cx="4662488" cy="409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4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CCAFA-3ADF-48C0-A668-E2423A06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353800" cy="1325563"/>
          </a:xfrm>
        </p:spPr>
        <p:txBody>
          <a:bodyPr>
            <a:normAutofit/>
          </a:bodyPr>
          <a:lstStyle/>
          <a:p>
            <a:r>
              <a:rPr lang="en-US" dirty="0"/>
              <a:t>Plot Summary of Section I</a:t>
            </a:r>
            <a:r>
              <a:rPr lang="en-US" i="1" dirty="0"/>
              <a:t> The Burial of the Dead </a:t>
            </a:r>
            <a:r>
              <a:rPr lang="en-US" dirty="0"/>
              <a:t>of the poem </a:t>
            </a:r>
            <a:r>
              <a:rPr lang="en-US" i="1" dirty="0"/>
              <a:t>The Waste Land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1F892-13EE-4774-B155-2DE5780B3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35" y="1825624"/>
            <a:ext cx="12029607" cy="496491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Stanza 1 (lines 1-7): Winter preferable over Spring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For renewal and recovery (of European Civilization)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ORDINARY Spring season (spring rain) will not suffice. No quick fix.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(The State of European culture and civilization) perhaps is moribund 	 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(dying or dead already). It is probably best to forget the recent past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and accept the current state of winter. [speaker of lines 1-7 : possibly Marie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or the protagonist of the poem]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Stanza 1 (lines 8-18):</a:t>
            </a:r>
            <a:r>
              <a:rPr lang="en-US" dirty="0"/>
              <a:t> </a:t>
            </a:r>
            <a:r>
              <a:rPr lang="en-US" b="1" dirty="0"/>
              <a:t>Dissolution of Austro-Hungarian Empire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          An example of declining state of European civilization: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	the recent destruction/dismantling of Austro-Hungarian Empire because of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    WWI. Poet/main protagonist has coffee with Marie (the niece and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     confidante of the Austrian Empress Elizabeth). Conversation involving a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     childhood memory.  [speaker of lines 8-18: possibly Marie]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5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03CC9-BEF8-4C8D-83A7-F31328725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1" y="187378"/>
            <a:ext cx="11278849" cy="1386590"/>
          </a:xfrm>
        </p:spPr>
        <p:txBody>
          <a:bodyPr/>
          <a:lstStyle/>
          <a:p>
            <a:r>
              <a:rPr lang="en-US" dirty="0"/>
              <a:t>Plot Summary of Section I</a:t>
            </a:r>
            <a:r>
              <a:rPr lang="en-US" i="1" dirty="0"/>
              <a:t> The Burial of the Dead </a:t>
            </a:r>
            <a:r>
              <a:rPr lang="en-US" dirty="0"/>
              <a:t>of the poem </a:t>
            </a:r>
            <a:r>
              <a:rPr lang="en-US" i="1" dirty="0"/>
              <a:t>The Waste Land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65CE1-5C20-46FD-8CC9-8866BEA32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843" y="1394086"/>
            <a:ext cx="11952157" cy="546391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Stanza 2(lines 19-30): A solution to problem of death and the decay of Europe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  SPEAKER: biblical desert prophetic voice.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  A solution to stop the decay European Civilization: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  a return to the Christian church (“red rock”) PLUS this return to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  the roots of European civilization also dispels the fear of death.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Stanza 2(lines 31-34): sailor’s song from Wagner’s opera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/>
              <a:t>                     </a:t>
            </a:r>
            <a:r>
              <a:rPr lang="en-US" dirty="0"/>
              <a:t>Perhaps, a transitional lines indicate change of topic from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Christianity to the subjects of desire/love and relationship.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Stanza 2(lines 35-41): impossibility of love in the modern era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                 </a:t>
            </a:r>
            <a:r>
              <a:rPr lang="en-US" dirty="0"/>
              <a:t>Two Speakers: young woman (first 2 lines) and young man (rest of the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  lines)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Stanza 2(line 42): alienation/separation/isolation/emptiness</a:t>
            </a:r>
          </a:p>
        </p:txBody>
      </p:sp>
    </p:spTree>
    <p:extLst>
      <p:ext uri="{BB962C8B-B14F-4D97-AF65-F5344CB8AC3E}">
        <p14:creationId xmlns:p14="http://schemas.microsoft.com/office/powerpoint/2010/main" val="552820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58A2D-4FF7-48E9-B02D-CA145DE51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11" y="89941"/>
            <a:ext cx="11218889" cy="1199213"/>
          </a:xfrm>
        </p:spPr>
        <p:txBody>
          <a:bodyPr>
            <a:normAutofit fontScale="90000"/>
          </a:bodyPr>
          <a:lstStyle/>
          <a:p>
            <a:r>
              <a:rPr lang="en-US" dirty="0"/>
              <a:t>Plot Summary of Section I</a:t>
            </a:r>
            <a:r>
              <a:rPr lang="en-US" i="1" dirty="0"/>
              <a:t> The Burial of the Dead </a:t>
            </a:r>
            <a:r>
              <a:rPr lang="en-US" dirty="0"/>
              <a:t>of the poem </a:t>
            </a:r>
            <a:r>
              <a:rPr lang="en-US" i="1" dirty="0"/>
              <a:t>The Waste Land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166B7-CAB0-45A4-B152-FA837C35D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11" y="1825625"/>
            <a:ext cx="11218889" cy="4351338"/>
          </a:xfrm>
        </p:spPr>
        <p:txBody>
          <a:bodyPr/>
          <a:lstStyle/>
          <a:p>
            <a:r>
              <a:rPr lang="en-US" b="1" dirty="0"/>
              <a:t>Stanza 3:</a:t>
            </a:r>
            <a:r>
              <a:rPr lang="en-US" dirty="0"/>
              <a:t> In contrast to </a:t>
            </a:r>
            <a:r>
              <a:rPr lang="en-US" b="1" dirty="0"/>
              <a:t>stanza 2</a:t>
            </a:r>
            <a:r>
              <a:rPr lang="en-US" dirty="0"/>
              <a:t> </a:t>
            </a:r>
            <a:r>
              <a:rPr lang="en-US" b="1" dirty="0"/>
              <a:t>lines 19-30, </a:t>
            </a:r>
            <a:r>
              <a:rPr lang="en-US" dirty="0"/>
              <a:t>we are given an example of   </a:t>
            </a:r>
          </a:p>
          <a:p>
            <a:r>
              <a:rPr lang="en-US" dirty="0"/>
              <a:t>                 the debased spiritual and religious landscape of the modern era.</a:t>
            </a:r>
          </a:p>
          <a:p>
            <a:r>
              <a:rPr lang="en-US" dirty="0"/>
              <a:t>                  [SKIP stanza 3. We will not be reading it.]</a:t>
            </a:r>
          </a:p>
          <a:p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Stanza 4: Gives voice to the WWI dead.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               </a:t>
            </a:r>
            <a:r>
              <a:rPr lang="en-US" dirty="0"/>
              <a:t>the dead soldiers returning and tracing their footsteps back to the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ghettos. Possibility renewal explored. Persistence of violence in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     human affairs noted.</a:t>
            </a:r>
          </a:p>
        </p:txBody>
      </p:sp>
    </p:spTree>
    <p:extLst>
      <p:ext uri="{BB962C8B-B14F-4D97-AF65-F5344CB8AC3E}">
        <p14:creationId xmlns:p14="http://schemas.microsoft.com/office/powerpoint/2010/main" val="2069494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FDDE2-F155-4403-AAF2-4EB765C2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795"/>
            <a:ext cx="11353800" cy="1626893"/>
          </a:xfrm>
        </p:spPr>
        <p:txBody>
          <a:bodyPr>
            <a:normAutofit fontScale="90000"/>
          </a:bodyPr>
          <a:lstStyle/>
          <a:p>
            <a:r>
              <a:rPr lang="en-US" dirty="0"/>
              <a:t>Theme 1: Overall VISION OF THE POEM: </a:t>
            </a:r>
            <a:r>
              <a:rPr lang="en-US" sz="4000" dirty="0"/>
              <a:t>a call to restore the authority and place of Christianity in European civilization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CF12D-C746-4FA4-B6C0-D43666B18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The only way out of the despair and dissolution created by Modernity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(Industrial Scale War, soulless men and women, loveless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couples, broken marriages, spiritual vacuity, materialism,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cultural philistinism, high art and culture replaced by tawdry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   mass entertainment)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IS to go back to the Christian European traditions before they were so utterly disrupted by modernity/science/rationality.</a:t>
            </a:r>
          </a:p>
        </p:txBody>
      </p:sp>
    </p:spTree>
    <p:extLst>
      <p:ext uri="{BB962C8B-B14F-4D97-AF65-F5344CB8AC3E}">
        <p14:creationId xmlns:p14="http://schemas.microsoft.com/office/powerpoint/2010/main" val="2606996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91BB9-CAD4-42A9-86F6-25182917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2: Crumbling empires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AFCF6-1892-42C4-9ECF-DC4635C0C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WWI: </a:t>
            </a:r>
            <a:r>
              <a:rPr lang="en-US" b="1" dirty="0"/>
              <a:t>Austro-Hungarian Empire</a:t>
            </a:r>
            <a:r>
              <a:rPr lang="en-US" dirty="0"/>
              <a:t> is destroyed</a:t>
            </a:r>
          </a:p>
          <a:p>
            <a:r>
              <a:rPr lang="en-US" dirty="0"/>
              <a:t>Dislocated Aristocrats from dissolution of the Austro-Hungarian Empire</a:t>
            </a:r>
          </a:p>
          <a:p>
            <a:pPr lvl="1"/>
            <a:r>
              <a:rPr lang="en-US" dirty="0"/>
              <a:t>Arch-duke</a:t>
            </a:r>
          </a:p>
          <a:p>
            <a:pPr lvl="1"/>
            <a:r>
              <a:rPr lang="en-US" dirty="0"/>
              <a:t>Baroness Marie</a:t>
            </a:r>
          </a:p>
          <a:p>
            <a:endParaRPr lang="en-US" dirty="0"/>
          </a:p>
          <a:p>
            <a:r>
              <a:rPr lang="en-US" dirty="0"/>
              <a:t>WWI: </a:t>
            </a:r>
            <a:r>
              <a:rPr lang="en-US" b="1" dirty="0"/>
              <a:t>British Empire</a:t>
            </a:r>
            <a:r>
              <a:rPr lang="en-US" dirty="0"/>
              <a:t> barely survives the conflation. Eliot worries/is concerned about future of the British Empire.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16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27FEC-5C2F-42EC-99B4-358A599AF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3: Debasement of traditional European culture and spiritual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CE4B9-1574-4BD6-8688-5BF9BC712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REPLACED BY:</a:t>
            </a:r>
          </a:p>
          <a:p>
            <a:endParaRPr lang="en-US" dirty="0"/>
          </a:p>
          <a:p>
            <a:r>
              <a:rPr lang="en-US" dirty="0"/>
              <a:t>Modern Industrial society with its</a:t>
            </a:r>
          </a:p>
          <a:p>
            <a:r>
              <a:rPr lang="en-US" dirty="0"/>
              <a:t>                                          Mass men and women</a:t>
            </a:r>
          </a:p>
        </p:txBody>
      </p:sp>
    </p:spTree>
    <p:extLst>
      <p:ext uri="{BB962C8B-B14F-4D97-AF65-F5344CB8AC3E}">
        <p14:creationId xmlns:p14="http://schemas.microsoft.com/office/powerpoint/2010/main" val="453039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90D8F-CFCB-4999-87C6-C62AFCFE4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4: War—World War 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2B371-5E8E-4040-BEB5-DD95258BE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WWI –the poem gives voice to the war dead</a:t>
            </a:r>
          </a:p>
        </p:txBody>
      </p:sp>
    </p:spTree>
    <p:extLst>
      <p:ext uri="{BB962C8B-B14F-4D97-AF65-F5344CB8AC3E}">
        <p14:creationId xmlns:p14="http://schemas.microsoft.com/office/powerpoint/2010/main" val="378718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B3EE8-EB47-4080-A790-295C6B0F1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780874" cy="1885506"/>
          </a:xfrm>
        </p:spPr>
        <p:txBody>
          <a:bodyPr>
            <a:normAutofit fontScale="90000"/>
          </a:bodyPr>
          <a:lstStyle/>
          <a:p>
            <a:r>
              <a:rPr lang="en-US" dirty="0"/>
              <a:t>Theme 5: Displacement of position and authority of Christianity in the West by Modernity, Science, Rationality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877EA-74F6-4F53-9C59-98984AE34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IT’S CONSEQUENCES:</a:t>
            </a:r>
          </a:p>
          <a:p>
            <a:endParaRPr lang="en-US" dirty="0"/>
          </a:p>
          <a:p>
            <a:r>
              <a:rPr lang="en-US" dirty="0"/>
              <a:t>                   Moral vacuity and spiritual dissolution</a:t>
            </a:r>
          </a:p>
        </p:txBody>
      </p:sp>
    </p:spTree>
    <p:extLst>
      <p:ext uri="{BB962C8B-B14F-4D97-AF65-F5344CB8AC3E}">
        <p14:creationId xmlns:p14="http://schemas.microsoft.com/office/powerpoint/2010/main" val="820707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4FD48-1D5D-46C9-B5D6-4EB5DB41E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6: Sacral fertility  VERSUS modern sexuality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AB0FA-46C1-4DE7-9259-FC5E91609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Undermining of institution of marriage in the west</a:t>
            </a:r>
          </a:p>
          <a:p>
            <a:endParaRPr lang="en-US" dirty="0"/>
          </a:p>
          <a:p>
            <a:r>
              <a:rPr lang="en-US" dirty="0"/>
              <a:t>Broken marriages, failed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469320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9112</TotalTime>
  <Words>681</Words>
  <Application>Microsoft Office PowerPoint</Application>
  <PresentationFormat>Widescreen</PresentationFormat>
  <Paragraphs>78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The Waste Land  Section I:  The Burial of the Dead</vt:lpstr>
      <vt:lpstr>The Waste Land</vt:lpstr>
      <vt:lpstr>“A little life with dried tubers”</vt:lpstr>
      <vt:lpstr>“Summer surprised us, coming over the Starnbergersee” [a lake south of Munich]</vt:lpstr>
      <vt:lpstr>Countess Marie Larisch von Moennich--the niece and confidante of the Austrian Empress Elizabeth</vt:lpstr>
      <vt:lpstr>Austrian Empress Elizabeth and Archduke</vt:lpstr>
      <vt:lpstr>“And went on in sunlight, into the Hofgarten”</vt:lpstr>
      <vt:lpstr>“To where Saint Mary Woolnoth kept the hours”</vt:lpstr>
      <vt:lpstr>“You who were with me in the ships at Mylae!”</vt:lpstr>
      <vt:lpstr>Plot Summary of Section I The Burial of the Dead of the poem The Waste Land</vt:lpstr>
      <vt:lpstr>Plot Summary of Section I The Burial of the Dead of the poem The Waste Land</vt:lpstr>
      <vt:lpstr>Plot Summary of Section I The Burial of the Dead of the poem The Waste Land</vt:lpstr>
      <vt:lpstr>Theme 1: Overall VISION OF THE POEM: a call to restore the authority and place of Christianity in European civilization </vt:lpstr>
      <vt:lpstr>Theme 2: Crumbling empires</vt:lpstr>
      <vt:lpstr>Theme 3: Debasement of traditional European culture and spiritual values</vt:lpstr>
      <vt:lpstr>Theme 4: War—World War One</vt:lpstr>
      <vt:lpstr>Theme 5: Displacement of position and authority of Christianity in the West by Modernity, Science, Rationality</vt:lpstr>
      <vt:lpstr>Theme 6: Sacral fertility  VERSUS modern sexuality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Waste Land Pictorial</dc:title>
  <dc:creator>alihasan</dc:creator>
  <cp:lastModifiedBy>Raza Hasan</cp:lastModifiedBy>
  <cp:revision>40</cp:revision>
  <dcterms:created xsi:type="dcterms:W3CDTF">2015-09-21T18:06:24Z</dcterms:created>
  <dcterms:modified xsi:type="dcterms:W3CDTF">2020-05-15T15:13:47Z</dcterms:modified>
</cp:coreProperties>
</file>