
<file path=[Content_Types].xml><?xml version="1.0" encoding="utf-8"?>
<Types xmlns="http://schemas.openxmlformats.org/package/2006/content-types">
  <Default Extension="png" ContentType="image/pn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846" r:id="rId1"/>
  </p:sldMasterIdLst>
  <p:notesMasterIdLst>
    <p:notesMasterId r:id="rId42"/>
  </p:notesMasterIdLst>
  <p:handoutMasterIdLst>
    <p:handoutMasterId r:id="rId43"/>
  </p:handoutMasterIdLst>
  <p:sldIdLst>
    <p:sldId id="613" r:id="rId2"/>
    <p:sldId id="612" r:id="rId3"/>
    <p:sldId id="624" r:id="rId4"/>
    <p:sldId id="560" r:id="rId5"/>
    <p:sldId id="602" r:id="rId6"/>
    <p:sldId id="562" r:id="rId7"/>
    <p:sldId id="563" r:id="rId8"/>
    <p:sldId id="564" r:id="rId9"/>
    <p:sldId id="566" r:id="rId10"/>
    <p:sldId id="567" r:id="rId11"/>
    <p:sldId id="625" r:id="rId12"/>
    <p:sldId id="572" r:id="rId13"/>
    <p:sldId id="573" r:id="rId14"/>
    <p:sldId id="574" r:id="rId15"/>
    <p:sldId id="575" r:id="rId16"/>
    <p:sldId id="597" r:id="rId17"/>
    <p:sldId id="576" r:id="rId18"/>
    <p:sldId id="577" r:id="rId19"/>
    <p:sldId id="623" r:id="rId20"/>
    <p:sldId id="598" r:id="rId21"/>
    <p:sldId id="578" r:id="rId22"/>
    <p:sldId id="580" r:id="rId23"/>
    <p:sldId id="581" r:id="rId24"/>
    <p:sldId id="582" r:id="rId25"/>
    <p:sldId id="583" r:id="rId26"/>
    <p:sldId id="537" r:id="rId27"/>
    <p:sldId id="627" r:id="rId28"/>
    <p:sldId id="585" r:id="rId29"/>
    <p:sldId id="586" r:id="rId30"/>
    <p:sldId id="587" r:id="rId31"/>
    <p:sldId id="588" r:id="rId32"/>
    <p:sldId id="626" r:id="rId33"/>
    <p:sldId id="591" r:id="rId34"/>
    <p:sldId id="592" r:id="rId35"/>
    <p:sldId id="593" r:id="rId36"/>
    <p:sldId id="594" r:id="rId37"/>
    <p:sldId id="549" r:id="rId38"/>
    <p:sldId id="628" r:id="rId39"/>
    <p:sldId id="615" r:id="rId40"/>
    <p:sldId id="617" r:id="rId41"/>
  </p:sldIdLst>
  <p:sldSz cx="9144000" cy="6858000" type="screen4x3"/>
  <p:notesSz cx="6858000" cy="9144000"/>
  <p:custDataLst>
    <p:tags r:id="rId44"/>
  </p:custDataLst>
  <p:defaultTextStyle>
    <a:defPPr>
      <a:defRPr lang="en-US"/>
    </a:defPPr>
    <a:lvl1pPr algn="l" rtl="0" fontAlgn="base">
      <a:spcBef>
        <a:spcPct val="0"/>
      </a:spcBef>
      <a:spcAft>
        <a:spcPct val="0"/>
      </a:spcAft>
      <a:defRPr sz="2000" kern="1200">
        <a:solidFill>
          <a:schemeClr val="tx1"/>
        </a:solidFill>
        <a:latin typeface="Arial" charset="0"/>
        <a:ea typeface="+mn-ea"/>
        <a:cs typeface="Arial" charset="0"/>
      </a:defRPr>
    </a:lvl1pPr>
    <a:lvl2pPr marL="457200" algn="l" rtl="0" fontAlgn="base">
      <a:spcBef>
        <a:spcPct val="0"/>
      </a:spcBef>
      <a:spcAft>
        <a:spcPct val="0"/>
      </a:spcAft>
      <a:defRPr sz="2000" kern="1200">
        <a:solidFill>
          <a:schemeClr val="tx1"/>
        </a:solidFill>
        <a:latin typeface="Arial" charset="0"/>
        <a:ea typeface="+mn-ea"/>
        <a:cs typeface="Arial" charset="0"/>
      </a:defRPr>
    </a:lvl2pPr>
    <a:lvl3pPr marL="914400" algn="l" rtl="0" fontAlgn="base">
      <a:spcBef>
        <a:spcPct val="0"/>
      </a:spcBef>
      <a:spcAft>
        <a:spcPct val="0"/>
      </a:spcAft>
      <a:defRPr sz="2000" kern="1200">
        <a:solidFill>
          <a:schemeClr val="tx1"/>
        </a:solidFill>
        <a:latin typeface="Arial" charset="0"/>
        <a:ea typeface="+mn-ea"/>
        <a:cs typeface="Arial" charset="0"/>
      </a:defRPr>
    </a:lvl3pPr>
    <a:lvl4pPr marL="1371600" algn="l" rtl="0" fontAlgn="base">
      <a:spcBef>
        <a:spcPct val="0"/>
      </a:spcBef>
      <a:spcAft>
        <a:spcPct val="0"/>
      </a:spcAft>
      <a:defRPr sz="2000" kern="1200">
        <a:solidFill>
          <a:schemeClr val="tx1"/>
        </a:solidFill>
        <a:latin typeface="Arial" charset="0"/>
        <a:ea typeface="+mn-ea"/>
        <a:cs typeface="Arial" charset="0"/>
      </a:defRPr>
    </a:lvl4pPr>
    <a:lvl5pPr marL="1828800" algn="l" rtl="0" fontAlgn="base">
      <a:spcBef>
        <a:spcPct val="0"/>
      </a:spcBef>
      <a:spcAft>
        <a:spcPct val="0"/>
      </a:spcAft>
      <a:defRPr sz="2000" kern="1200">
        <a:solidFill>
          <a:schemeClr val="tx1"/>
        </a:solidFill>
        <a:latin typeface="Arial" charset="0"/>
        <a:ea typeface="+mn-ea"/>
        <a:cs typeface="Arial" charset="0"/>
      </a:defRPr>
    </a:lvl5pPr>
    <a:lvl6pPr marL="2286000" algn="l" defTabSz="914400" rtl="0" eaLnBrk="1" latinLnBrk="0" hangingPunct="1">
      <a:defRPr sz="2000" kern="1200">
        <a:solidFill>
          <a:schemeClr val="tx1"/>
        </a:solidFill>
        <a:latin typeface="Arial" charset="0"/>
        <a:ea typeface="+mn-ea"/>
        <a:cs typeface="Arial" charset="0"/>
      </a:defRPr>
    </a:lvl6pPr>
    <a:lvl7pPr marL="2743200" algn="l" defTabSz="914400" rtl="0" eaLnBrk="1" latinLnBrk="0" hangingPunct="1">
      <a:defRPr sz="2000" kern="1200">
        <a:solidFill>
          <a:schemeClr val="tx1"/>
        </a:solidFill>
        <a:latin typeface="Arial" charset="0"/>
        <a:ea typeface="+mn-ea"/>
        <a:cs typeface="Arial" charset="0"/>
      </a:defRPr>
    </a:lvl7pPr>
    <a:lvl8pPr marL="3200400" algn="l" defTabSz="914400" rtl="0" eaLnBrk="1" latinLnBrk="0" hangingPunct="1">
      <a:defRPr sz="2000" kern="1200">
        <a:solidFill>
          <a:schemeClr val="tx1"/>
        </a:solidFill>
        <a:latin typeface="Arial" charset="0"/>
        <a:ea typeface="+mn-ea"/>
        <a:cs typeface="Arial" charset="0"/>
      </a:defRPr>
    </a:lvl8pPr>
    <a:lvl9pPr marL="3657600" algn="l" defTabSz="914400" rtl="0" eaLnBrk="1" latinLnBrk="0" hangingPunct="1">
      <a:defRPr sz="20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575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m" initials="P" lastIdx="20" clrIdx="0">
    <p:extLst>
      <p:ext uri="{19B8F6BF-5375-455C-9EA6-DF929625EA0E}">
        <p15:presenceInfo xmlns:p15="http://schemas.microsoft.com/office/powerpoint/2012/main" userId="Pam"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635"/>
    <a:srgbClr val="664276"/>
    <a:srgbClr val="548280"/>
    <a:srgbClr val="CC6600"/>
    <a:srgbClr val="00AAB5"/>
    <a:srgbClr val="717A8B"/>
    <a:srgbClr val="BFBEBD"/>
    <a:srgbClr val="3C8C93"/>
    <a:srgbClr val="996633"/>
    <a:srgbClr val="A7A9A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787" autoAdjust="0"/>
    <p:restoredTop sz="81357" autoAdjust="0"/>
  </p:normalViewPr>
  <p:slideViewPr>
    <p:cSldViewPr snapToGrid="0">
      <p:cViewPr varScale="1">
        <p:scale>
          <a:sx n="94" d="100"/>
          <a:sy n="94" d="100"/>
        </p:scale>
        <p:origin x="1716" y="66"/>
      </p:cViewPr>
      <p:guideLst>
        <p:guide orient="horz" pos="2160"/>
        <p:guide pos="5759"/>
      </p:guideLst>
    </p:cSldViewPr>
  </p:slideViewPr>
  <p:outlineViewPr>
    <p:cViewPr>
      <p:scale>
        <a:sx n="33" d="100"/>
        <a:sy n="33" d="100"/>
      </p:scale>
      <p:origin x="0" y="-379"/>
    </p:cViewPr>
  </p:outlineViewPr>
  <p:notesTextViewPr>
    <p:cViewPr>
      <p:scale>
        <a:sx n="3" d="2"/>
        <a:sy n="3" d="2"/>
      </p:scale>
      <p:origin x="0" y="0"/>
    </p:cViewPr>
  </p:notesTextViewPr>
  <p:sorterViewPr>
    <p:cViewPr varScale="1">
      <p:scale>
        <a:sx n="1" d="1"/>
        <a:sy n="1" d="1"/>
      </p:scale>
      <p:origin x="0" y="-3378"/>
    </p:cViewPr>
  </p:sorterViewPr>
  <p:notesViewPr>
    <p:cSldViewPr snapToGrid="0">
      <p:cViewPr varScale="1">
        <p:scale>
          <a:sx n="65" d="100"/>
          <a:sy n="65" d="100"/>
        </p:scale>
        <p:origin x="3154" y="5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commentAuthors" Target="commentAuthor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ClrTx/>
              <a:buFontTx/>
              <a:buNone/>
              <a:defRPr sz="1200">
                <a:latin typeface="Times New Roman" pitchFamily="18" charset="0"/>
                <a:cs typeface="+mn-cs"/>
              </a:defRPr>
            </a:lvl1pPr>
          </a:lstStyle>
          <a:p>
            <a:pPr>
              <a:defRPr/>
            </a:pPr>
            <a:endParaRPr lang="en-US" dirty="0">
              <a:latin typeface="Arial" panose="020B0604020202020204" pitchFamily="34" charset="0"/>
            </a:endParaRPr>
          </a:p>
        </p:txBody>
      </p:sp>
      <p:sp>
        <p:nvSpPr>
          <p:cNvPr id="45059" name="Rectangle 3"/>
          <p:cNvSpPr>
            <a:spLocks noGrp="1" noChangeArrowheads="1"/>
          </p:cNvSpPr>
          <p:nvPr>
            <p:ph type="dt" sz="quarter"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ClrTx/>
              <a:buFontTx/>
              <a:buNone/>
              <a:defRPr sz="1200">
                <a:latin typeface="Times New Roman" pitchFamily="18" charset="0"/>
                <a:cs typeface="+mn-cs"/>
              </a:defRPr>
            </a:lvl1pPr>
          </a:lstStyle>
          <a:p>
            <a:pPr>
              <a:defRPr/>
            </a:pPr>
            <a:endParaRPr lang="en-US" dirty="0">
              <a:latin typeface="Arial" panose="020B0604020202020204" pitchFamily="34" charset="0"/>
            </a:endParaRPr>
          </a:p>
        </p:txBody>
      </p:sp>
      <p:sp>
        <p:nvSpPr>
          <p:cNvPr id="45060" name="Rectangle 4"/>
          <p:cNvSpPr>
            <a:spLocks noGrp="1" noChangeArrowheads="1"/>
          </p:cNvSpPr>
          <p:nvPr>
            <p:ph type="ftr" sz="quarter" idx="2"/>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buClrTx/>
              <a:buFontTx/>
              <a:buNone/>
              <a:defRPr sz="1200">
                <a:latin typeface="Times New Roman" pitchFamily="18" charset="0"/>
                <a:cs typeface="+mn-cs"/>
              </a:defRPr>
            </a:lvl1pPr>
          </a:lstStyle>
          <a:p>
            <a:pPr>
              <a:defRPr/>
            </a:pPr>
            <a:endParaRPr lang="en-US" dirty="0">
              <a:latin typeface="Arial" panose="020B0604020202020204" pitchFamily="34" charset="0"/>
            </a:endParaRPr>
          </a:p>
        </p:txBody>
      </p:sp>
      <p:sp>
        <p:nvSpPr>
          <p:cNvPr id="45061" name="Rectangle 5"/>
          <p:cNvSpPr>
            <a:spLocks noGrp="1" noChangeArrowheads="1"/>
          </p:cNvSpPr>
          <p:nvPr>
            <p:ph type="sldNum" sz="quarter" idx="3"/>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ClrTx/>
              <a:buFontTx/>
              <a:buNone/>
              <a:defRPr sz="1200">
                <a:latin typeface="Times New Roman" pitchFamily="18" charset="0"/>
                <a:cs typeface="+mn-cs"/>
              </a:defRPr>
            </a:lvl1pPr>
          </a:lstStyle>
          <a:p>
            <a:pPr>
              <a:defRPr/>
            </a:pPr>
            <a:fld id="{9ACF32F7-A774-413C-A727-58E66A29ED64}" type="slidenum">
              <a:rPr lang="en-US">
                <a:latin typeface="Arial" panose="020B0604020202020204" pitchFamily="34" charset="0"/>
              </a:rPr>
              <a:pPr>
                <a:defRPr/>
              </a:pPr>
              <a:t>‹#›</a:t>
            </a:fld>
            <a:endParaRPr lang="en-US" dirty="0">
              <a:latin typeface="Arial" panose="020B0604020202020204" pitchFamily="34" charset="0"/>
            </a:endParaRPr>
          </a:p>
        </p:txBody>
      </p:sp>
    </p:spTree>
    <p:extLst>
      <p:ext uri="{BB962C8B-B14F-4D97-AF65-F5344CB8AC3E}">
        <p14:creationId xmlns:p14="http://schemas.microsoft.com/office/powerpoint/2010/main" val="2778582804"/>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spcBef>
                <a:spcPct val="0"/>
              </a:spcBef>
              <a:buClrTx/>
              <a:buFontTx/>
              <a:buNone/>
              <a:defRPr sz="1200">
                <a:latin typeface="Arial" panose="020B0604020202020204" pitchFamily="34" charset="0"/>
                <a:cs typeface="+mn-cs"/>
              </a:defRPr>
            </a:lvl1pPr>
          </a:lstStyle>
          <a:p>
            <a:pPr>
              <a:defRPr/>
            </a:pPr>
            <a:endParaRPr lang="en-US" dirty="0"/>
          </a:p>
        </p:txBody>
      </p:sp>
      <p:sp>
        <p:nvSpPr>
          <p:cNvPr id="7171"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spcBef>
                <a:spcPct val="0"/>
              </a:spcBef>
              <a:buClrTx/>
              <a:buFontTx/>
              <a:buNone/>
              <a:defRPr sz="1200">
                <a:latin typeface="Arial" panose="020B0604020202020204" pitchFamily="34" charset="0"/>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p:spPr>
      </p:sp>
      <p:sp>
        <p:nvSpPr>
          <p:cNvPr id="7173"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7174"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spcBef>
                <a:spcPct val="0"/>
              </a:spcBef>
              <a:buClrTx/>
              <a:buFontTx/>
              <a:buNone/>
              <a:defRPr sz="1200">
                <a:latin typeface="Arial" panose="020B0604020202020204" pitchFamily="34" charset="0"/>
                <a:cs typeface="+mn-cs"/>
              </a:defRPr>
            </a:lvl1pPr>
          </a:lstStyle>
          <a:p>
            <a:pPr>
              <a:defRPr/>
            </a:pPr>
            <a:endParaRPr lang="en-US" dirty="0"/>
          </a:p>
        </p:txBody>
      </p:sp>
      <p:sp>
        <p:nvSpPr>
          <p:cNvPr id="7175"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spcBef>
                <a:spcPct val="0"/>
              </a:spcBef>
              <a:buClrTx/>
              <a:buFontTx/>
              <a:buNone/>
              <a:defRPr sz="1200">
                <a:latin typeface="Arial" panose="020B0604020202020204" pitchFamily="34" charset="0"/>
                <a:cs typeface="+mn-cs"/>
              </a:defRPr>
            </a:lvl1pPr>
          </a:lstStyle>
          <a:p>
            <a:pPr>
              <a:defRPr/>
            </a:pPr>
            <a:fld id="{BFA0E4F5-A5E6-4611-ABCE-C1114E511CBA}" type="slidenum">
              <a:rPr lang="en-US" smtClean="0"/>
              <a:pPr>
                <a:defRPr/>
              </a:pPr>
              <a:t>‹#›</a:t>
            </a:fld>
            <a:endParaRPr lang="en-US" dirty="0"/>
          </a:p>
        </p:txBody>
      </p:sp>
    </p:spTree>
    <p:extLst>
      <p:ext uri="{BB962C8B-B14F-4D97-AF65-F5344CB8AC3E}">
        <p14:creationId xmlns:p14="http://schemas.microsoft.com/office/powerpoint/2010/main" val="2165706203"/>
      </p:ext>
    </p:extLst>
  </p:cSld>
  <p:clrMap bg1="lt1" tx1="dk1" bg2="lt2" tx2="dk2" accent1="accent1" accent2="accent2" accent3="accent3" accent4="accent4" accent5="accent5" accent6="accent6" hlink="hlink" folHlink="folHlink"/>
  <p:hf sldNum="0" hdr="0" ftr="0" dt="0"/>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chapter focuses on strategy options for expanding beyond domestic boundaries and competing</a:t>
            </a:r>
          </a:p>
          <a:p>
            <a:r>
              <a:rPr lang="en-US" dirty="0"/>
              <a:t>in the markets of either a few or a great many countries.</a:t>
            </a:r>
          </a:p>
        </p:txBody>
      </p:sp>
    </p:spTree>
    <p:extLst>
      <p:ext uri="{BB962C8B-B14F-4D97-AF65-F5344CB8AC3E}">
        <p14:creationId xmlns:p14="http://schemas.microsoft.com/office/powerpoint/2010/main" val="18250380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221E1F"/>
                </a:solidFill>
                <a:latin typeface="Arial" panose="020B0604020202020204" pitchFamily="34" charset="0"/>
              </a:rPr>
              <a:t>In the process of exploring these options, we introduce such concepts as the Porter diamond of national competitive advantage; and discuss the specific market circumstances that support the adoption of multidomestic, transnational, and global strategies. The chapter also includes sections on cross-country differences in cultural, demographic, and market conditions; strategy options for entering foreign markets; the importance of locating value chain operations in the most advantageous countries; and the special circumstances of competing in developing markets such as those in China, India, Brazil, Russia, and eastern Europe. </a:t>
            </a:r>
            <a:endParaRPr lang="en-US" dirty="0"/>
          </a:p>
        </p:txBody>
      </p:sp>
    </p:spTree>
    <p:extLst>
      <p:ext uri="{BB962C8B-B14F-4D97-AF65-F5344CB8AC3E}">
        <p14:creationId xmlns:p14="http://schemas.microsoft.com/office/powerpoint/2010/main" val="220480038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221E1F"/>
                </a:solidFill>
                <a:latin typeface="Arial" panose="020B0604020202020204" pitchFamily="34" charset="0"/>
              </a:rPr>
              <a:t>A company may opt to expand outside its domestic market for any of five major reasons. </a:t>
            </a:r>
            <a:endParaRPr lang="en-US" dirty="0"/>
          </a:p>
        </p:txBody>
      </p:sp>
    </p:spTree>
    <p:extLst>
      <p:ext uri="{BB962C8B-B14F-4D97-AF65-F5344CB8AC3E}">
        <p14:creationId xmlns:p14="http://schemas.microsoft.com/office/powerpoint/2010/main" val="5609375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2"/>
          <p:cNvSpPr>
            <a:spLocks noGrp="1" noRot="1" noChangeAspect="1" noChangeArrowheads="1" noTextEdit="1"/>
          </p:cNvSpPr>
          <p:nvPr>
            <p:ph type="sldImg"/>
          </p:nvPr>
        </p:nvSpPr>
        <p:spPr>
          <a:ln/>
        </p:spPr>
      </p:sp>
      <p:sp>
        <p:nvSpPr>
          <p:cNvPr id="22530"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Crafting a strategy to compete in one or more countries of the world is inherently more complex for five reasons. D</a:t>
            </a:r>
            <a:r>
              <a:rPr lang="en-US" sz="1200" b="0" i="0" u="none" strike="noStrike" baseline="0" dirty="0">
                <a:solidFill>
                  <a:srgbClr val="4C4C4E"/>
                </a:solidFill>
                <a:latin typeface="Arial" panose="020B0604020202020204" pitchFamily="34" charset="0"/>
              </a:rPr>
              <a:t>iffering market conditions across countries influence a company’s strategy choices in international markets.</a:t>
            </a:r>
            <a:endParaRPr lang="en-US" dirty="0"/>
          </a:p>
        </p:txBody>
      </p:sp>
    </p:spTree>
    <p:extLst>
      <p:ext uri="{BB962C8B-B14F-4D97-AF65-F5344CB8AC3E}">
        <p14:creationId xmlns:p14="http://schemas.microsoft.com/office/powerpoint/2010/main" val="35451247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Rot="1" noChangeAspect="1" noChangeArrowheads="1" noTextEdit="1"/>
          </p:cNvSpPr>
          <p:nvPr>
            <p:ph type="sldImg"/>
          </p:nvPr>
        </p:nvSpPr>
        <p:spPr>
          <a:ln/>
        </p:spPr>
      </p:sp>
      <p:sp>
        <p:nvSpPr>
          <p:cNvPr id="24578"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Figure 7.1 summarizes the four major factors in a framework developed by Michael Porter and known as the </a:t>
            </a:r>
            <a:r>
              <a:rPr lang="en-US" sz="1200" b="0" i="1" u="none" strike="noStrike" baseline="0" dirty="0">
                <a:solidFill>
                  <a:srgbClr val="221E1F"/>
                </a:solidFill>
                <a:latin typeface="Arial" panose="020B0604020202020204" pitchFamily="34" charset="0"/>
              </a:rPr>
              <a:t>Diamond of National Competitive Advantage.</a:t>
            </a:r>
            <a:endParaRPr lang="en-US" dirty="0"/>
          </a:p>
        </p:txBody>
      </p:sp>
    </p:spTree>
    <p:extLst>
      <p:ext uri="{BB962C8B-B14F-4D97-AF65-F5344CB8AC3E}">
        <p14:creationId xmlns:p14="http://schemas.microsoft.com/office/powerpoint/2010/main" val="42342325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Rectangle 2"/>
          <p:cNvSpPr>
            <a:spLocks noGrp="1" noRot="1" noChangeAspect="1" noChangeArrowheads="1" noTextEdit="1"/>
          </p:cNvSpPr>
          <p:nvPr>
            <p:ph type="sldImg"/>
          </p:nvPr>
        </p:nvSpPr>
        <p:spPr>
          <a:ln/>
        </p:spPr>
      </p:sp>
      <p:sp>
        <p:nvSpPr>
          <p:cNvPr id="26626"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Where industries are more likely to develop competitive strength depends on a set of factors that describe the nature of each country’s business environment and vary from country to country. Because strong industries are made up of strong firms, the strategies of firms that expand internationally are usually grounded in one or more  these factors. Thus, the diamond framework is an aid to deciding </a:t>
            </a:r>
            <a:r>
              <a:rPr lang="en-US" sz="1200" b="0" i="1" u="none" strike="noStrike" baseline="0" dirty="0">
                <a:solidFill>
                  <a:srgbClr val="221E1F"/>
                </a:solidFill>
                <a:latin typeface="Arial" panose="020B0604020202020204" pitchFamily="34" charset="0"/>
              </a:rPr>
              <a:t>where to locate different value chain activities most beneficially</a:t>
            </a:r>
            <a:r>
              <a:rPr lang="en-US" sz="1200" b="0" i="0" u="none" strike="noStrike" baseline="0" dirty="0">
                <a:solidFill>
                  <a:srgbClr val="221E1F"/>
                </a:solidFill>
                <a:latin typeface="Arial" panose="020B0604020202020204" pitchFamily="34" charset="0"/>
              </a:rPr>
              <a:t>. </a:t>
            </a:r>
            <a:endParaRPr lang="en-US" dirty="0"/>
          </a:p>
        </p:txBody>
      </p:sp>
    </p:spTree>
    <p:extLst>
      <p:ext uri="{BB962C8B-B14F-4D97-AF65-F5344CB8AC3E}">
        <p14:creationId xmlns:p14="http://schemas.microsoft.com/office/powerpoint/2010/main" val="4100371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2"/>
          <p:cNvSpPr>
            <a:spLocks noGrp="1" noRot="1" noChangeAspect="1" noChangeArrowheads="1" noTextEdit="1"/>
          </p:cNvSpPr>
          <p:nvPr>
            <p:ph type="sldImg"/>
          </p:nvPr>
        </p:nvSpPr>
        <p:spPr>
          <a:ln/>
        </p:spPr>
      </p:sp>
      <p:sp>
        <p:nvSpPr>
          <p:cNvPr id="28674"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Increasingly, companies are locating different value chain activities in different parts of the world to exploit location-based advantages that vary from country to country. Differences in wage rates, worker productivity, energy costs, etc., create sizable variations in manufacturing costs from country to country.</a:t>
            </a:r>
            <a:endParaRPr lang="en-US" dirty="0"/>
          </a:p>
        </p:txBody>
      </p:sp>
    </p:spTree>
    <p:extLst>
      <p:ext uri="{BB962C8B-B14F-4D97-AF65-F5344CB8AC3E}">
        <p14:creationId xmlns:p14="http://schemas.microsoft.com/office/powerpoint/2010/main" val="6683058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2"/>
          <p:cNvSpPr>
            <a:spLocks noGrp="1" noRot="1" noChangeAspect="1" noChangeArrowheads="1" noTextEdit="1"/>
          </p:cNvSpPr>
          <p:nvPr>
            <p:ph type="sldImg"/>
          </p:nvPr>
        </p:nvSpPr>
        <p:spPr>
          <a:ln/>
        </p:spPr>
      </p:sp>
      <p:sp>
        <p:nvSpPr>
          <p:cNvPr id="30722" name="Rectangle 3"/>
          <p:cNvSpPr>
            <a:spLocks noGrp="1" noChangeArrowheads="1"/>
          </p:cNvSpPr>
          <p:nvPr>
            <p:ph type="body" idx="1"/>
          </p:nvPr>
        </p:nvSpPr>
        <p:spPr>
          <a:noFill/>
          <a:ln/>
        </p:spPr>
        <p:txBody>
          <a:bodyPr/>
          <a:lstStyle/>
          <a:p>
            <a:pPr>
              <a:defRPr/>
            </a:pPr>
            <a:r>
              <a:rPr lang="en-US" sz="1200" b="0" i="0" u="none" strike="noStrike" baseline="0" dirty="0">
                <a:solidFill>
                  <a:srgbClr val="221E1F"/>
                </a:solidFill>
                <a:latin typeface="Arial" panose="020B0604020202020204" pitchFamily="34" charset="0"/>
              </a:rPr>
              <a:t>Cross-country variations in government policies and economic conditions affect both the opportunities available to a foreign entrant and the risks of operating within the host country. </a:t>
            </a:r>
          </a:p>
          <a:p>
            <a:pPr>
              <a:defRPr/>
            </a:pPr>
            <a:r>
              <a:rPr lang="en-US" b="1" dirty="0"/>
              <a:t>Political risks </a:t>
            </a:r>
            <a:r>
              <a:rPr lang="en-US" dirty="0"/>
              <a:t>stem from instability or weaknesses in national governments and hostility to foreign business. </a:t>
            </a:r>
            <a:r>
              <a:rPr lang="en-US" b="1" dirty="0"/>
              <a:t>Economic risks </a:t>
            </a:r>
            <a:r>
              <a:rPr lang="en-US" dirty="0"/>
              <a:t>stem from the stability of a country’s monetary system, economic and regulatory policies, and the lack of property rights protections.</a:t>
            </a:r>
          </a:p>
          <a:p>
            <a:endParaRPr lang="en-US" dirty="0"/>
          </a:p>
        </p:txBody>
      </p:sp>
    </p:spTree>
    <p:extLst>
      <p:ext uri="{BB962C8B-B14F-4D97-AF65-F5344CB8AC3E}">
        <p14:creationId xmlns:p14="http://schemas.microsoft.com/office/powerpoint/2010/main" val="307261801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2"/>
          <p:cNvSpPr>
            <a:spLocks noGrp="1" noRot="1" noChangeAspect="1" noChangeArrowheads="1" noTextEdit="1"/>
          </p:cNvSpPr>
          <p:nvPr>
            <p:ph type="sldImg"/>
          </p:nvPr>
        </p:nvSpPr>
        <p:spPr>
          <a:ln/>
        </p:spPr>
      </p:sp>
      <p:sp>
        <p:nvSpPr>
          <p:cNvPr id="33794" name="Rectangle 3"/>
          <p:cNvSpPr>
            <a:spLocks noGrp="1" noChangeArrowheads="1"/>
          </p:cNvSpPr>
          <p:nvPr>
            <p:ph type="body" idx="1"/>
          </p:nvPr>
        </p:nvSpPr>
        <p:spPr>
          <a:noFill/>
          <a:ln/>
        </p:spPr>
        <p:txBody>
          <a:bodyPr/>
          <a:lstStyle/>
          <a:p>
            <a:pPr marL="0" indent="0">
              <a:buNone/>
            </a:pPr>
            <a:r>
              <a:rPr lang="en-US" dirty="0"/>
              <a:t>Fluctuating exchange rates pose significant economic risks to a firm’s competitiveness in foreign markets.</a:t>
            </a:r>
          </a:p>
          <a:p>
            <a:pPr marL="0" indent="0">
              <a:buNone/>
            </a:pPr>
            <a:r>
              <a:rPr lang="en-US" dirty="0"/>
              <a:t>Exporters are disadvantaged when the currency of the country where goods are being manufactured grows stronger relative to the currency of the importing country.</a:t>
            </a:r>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Domestic companies facing competitive pressure from lower-cost imports benefit when their government’s currency grows weaker in relation to the currencies of the countries where the lower-cost imports are being made.</a:t>
            </a:r>
          </a:p>
        </p:txBody>
      </p:sp>
    </p:spTree>
    <p:extLst>
      <p:ext uri="{BB962C8B-B14F-4D97-AF65-F5344CB8AC3E}">
        <p14:creationId xmlns:p14="http://schemas.microsoft.com/office/powerpoint/2010/main" val="40809006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2"/>
          <p:cNvSpPr>
            <a:spLocks noGrp="1" noRot="1" noChangeAspect="1" noChangeArrowheads="1" noTextEdit="1"/>
          </p:cNvSpPr>
          <p:nvPr>
            <p:ph type="sldImg"/>
          </p:nvPr>
        </p:nvSpPr>
        <p:spPr>
          <a:ln/>
        </p:spPr>
      </p:sp>
      <p:sp>
        <p:nvSpPr>
          <p:cNvPr id="37890" name="Rectangle 3"/>
          <p:cNvSpPr>
            <a:spLocks noGrp="1" noChangeArrowheads="1"/>
          </p:cNvSpPr>
          <p:nvPr>
            <p:ph type="body" idx="1"/>
          </p:nvPr>
        </p:nvSpPr>
        <p:spPr>
          <a:noFill/>
          <a:ln/>
        </p:spPr>
        <p:txBody>
          <a:bodyPr/>
          <a:lstStyle/>
          <a:p>
            <a:r>
              <a:rPr lang="en-US" dirty="0"/>
              <a:t>Instructors may want to discuss the current and collateral effects of tariffs on international trade relationships between and among EU members and other major trading countries (e.g., the United States and China.) </a:t>
            </a:r>
          </a:p>
        </p:txBody>
      </p:sp>
    </p:spTree>
    <p:extLst>
      <p:ext uri="{BB962C8B-B14F-4D97-AF65-F5344CB8AC3E}">
        <p14:creationId xmlns:p14="http://schemas.microsoft.com/office/powerpoint/2010/main" val="13537364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baseline="0" dirty="0">
                <a:solidFill>
                  <a:srgbClr val="221E1F"/>
                </a:solidFill>
                <a:latin typeface="Arial" panose="020B0604020202020204" pitchFamily="34" charset="0"/>
              </a:rPr>
              <a:t>Buyer tastes for a particular product or service sometimes differ substantially from country to country. While making products that are closely matched to local tastes makes them more appealing to local buyers, customizing a company’s products country by country may raise production and distribution costs. The tension between the market pressures to localize a company’s product offerings country by country and the competitive pressures to lower costs is one of the big strategic issues that participants in foreign markets have to resolve. </a:t>
            </a:r>
            <a:endParaRPr lang="en-US" i="0" dirty="0"/>
          </a:p>
        </p:txBody>
      </p:sp>
    </p:spTree>
    <p:extLst>
      <p:ext uri="{BB962C8B-B14F-4D97-AF65-F5344CB8AC3E}">
        <p14:creationId xmlns:p14="http://schemas.microsoft.com/office/powerpoint/2010/main" val="13742246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Rot="1" noChangeAspect="1" noChangeArrowheads="1" noTextEdit="1"/>
          </p:cNvSpPr>
          <p:nvPr>
            <p:ph type="sldImg"/>
          </p:nvPr>
        </p:nvSpPr>
        <p:spPr>
          <a:ln/>
        </p:spPr>
      </p:sp>
      <p:sp>
        <p:nvSpPr>
          <p:cNvPr id="41986"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Once a company decides to expand beyond its domestic borders, it must consider the question of how to enter foreign markets. There are five primary modes of entry. The modes vary considerably regarding the level of investment required and the associated risks—but higher levels of investment and risk generally provide the firm with the benefits of greater ownership and control. </a:t>
            </a:r>
            <a:endParaRPr lang="en-US" dirty="0"/>
          </a:p>
        </p:txBody>
      </p:sp>
    </p:spTree>
    <p:extLst>
      <p:ext uri="{BB962C8B-B14F-4D97-AF65-F5344CB8AC3E}">
        <p14:creationId xmlns:p14="http://schemas.microsoft.com/office/powerpoint/2010/main" val="12273033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Rot="1" noChangeAspect="1" noChangeArrowheads="1" noTextEdit="1"/>
          </p:cNvSpPr>
          <p:nvPr>
            <p:ph type="sldImg"/>
          </p:nvPr>
        </p:nvSpPr>
        <p:spPr>
          <a:ln/>
        </p:spPr>
      </p:sp>
      <p:sp>
        <p:nvSpPr>
          <p:cNvPr id="44034"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Using domestic plants as a production base for exporting goods to foreign markets is an excellent initial strategy for pursuing international sales. It is a conservative way to test the international waters. Unless an exporter can keep its production and shipping costs competitive with rivals’ costs, secure adequate local distribution and marketing support of its products, and effectively hedge against unfavorable changes in currency exchange rates, its success will be limited. </a:t>
            </a:r>
            <a:endParaRPr lang="en-US" dirty="0"/>
          </a:p>
        </p:txBody>
      </p:sp>
    </p:spTree>
    <p:extLst>
      <p:ext uri="{BB962C8B-B14F-4D97-AF65-F5344CB8AC3E}">
        <p14:creationId xmlns:p14="http://schemas.microsoft.com/office/powerpoint/2010/main" val="3962268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Rot="1" noChangeAspect="1" noChangeArrowheads="1" noTextEdit="1"/>
          </p:cNvSpPr>
          <p:nvPr>
            <p:ph type="sldImg"/>
          </p:nvPr>
        </p:nvSpPr>
        <p:spPr>
          <a:ln/>
        </p:spPr>
      </p:sp>
      <p:sp>
        <p:nvSpPr>
          <p:cNvPr id="46082"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Using a licensing strategy as a mode of entry makes sense when a firm with valuable technical know-how, an appealing brand, or a unique patented product has neither the internal organizational capability nor the resources to enter foreign markets. While licensing works well for manufacturers and owners of proprietary technology, franchising is often better suited to the international expansion efforts of service and retailing enterprises. </a:t>
            </a:r>
            <a:endParaRPr lang="en-US" dirty="0"/>
          </a:p>
        </p:txBody>
      </p:sp>
    </p:spTree>
    <p:extLst>
      <p:ext uri="{BB962C8B-B14F-4D97-AF65-F5344CB8AC3E}">
        <p14:creationId xmlns:p14="http://schemas.microsoft.com/office/powerpoint/2010/main" val="2124706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Rot="1" noChangeAspect="1" noChangeArrowheads="1" noTextEdit="1"/>
          </p:cNvSpPr>
          <p:nvPr>
            <p:ph type="sldImg"/>
          </p:nvPr>
        </p:nvSpPr>
        <p:spPr>
          <a:ln/>
        </p:spPr>
      </p:sp>
      <p:sp>
        <p:nvSpPr>
          <p:cNvPr id="48130"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Companies that want to participate directly in the performance of all essential value chain activities typically establish a wholly owned subsidiary, either by acquiring a local company or by establishing its own new operating organization from the ground up. </a:t>
            </a:r>
            <a:endParaRPr lang="en-US" dirty="0"/>
          </a:p>
        </p:txBody>
      </p:sp>
    </p:spTree>
    <p:extLst>
      <p:ext uri="{BB962C8B-B14F-4D97-AF65-F5344CB8AC3E}">
        <p14:creationId xmlns:p14="http://schemas.microsoft.com/office/powerpoint/2010/main" val="15688348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A </a:t>
            </a:r>
            <a:r>
              <a:rPr lang="en-US" b="1" dirty="0"/>
              <a:t>greenfield venture </a:t>
            </a:r>
            <a:r>
              <a:rPr lang="en-US" dirty="0"/>
              <a:t>is a subsidiary business that is established by setting up the entire operation from the ground up. </a:t>
            </a:r>
            <a:r>
              <a:rPr lang="en-US" sz="1200" b="0" i="0" u="none" strike="noStrike" baseline="0" dirty="0">
                <a:solidFill>
                  <a:srgbClr val="221E1F"/>
                </a:solidFill>
                <a:latin typeface="Arial" panose="020B0604020202020204" pitchFamily="34" charset="0"/>
              </a:rPr>
              <a:t>Entering a new foreign country via a greenfield venture makes sense when a company already operates in several countries, has experience in establishing new subsidiaries and overseeing their operations, and has a sufficiently large pool of resources and capabilities to rapidly equip a new subsidiary.</a:t>
            </a:r>
            <a:endParaRPr lang="en-US" dirty="0"/>
          </a:p>
        </p:txBody>
      </p:sp>
    </p:spTree>
    <p:extLst>
      <p:ext uri="{BB962C8B-B14F-4D97-AF65-F5344CB8AC3E}">
        <p14:creationId xmlns:p14="http://schemas.microsoft.com/office/powerpoint/2010/main" val="25338657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Rot="1" noChangeAspect="1" noChangeArrowheads="1" noTextEdit="1"/>
          </p:cNvSpPr>
          <p:nvPr>
            <p:ph type="sldImg"/>
          </p:nvPr>
        </p:nvSpPr>
        <p:spPr>
          <a:ln/>
        </p:spPr>
      </p:sp>
      <p:sp>
        <p:nvSpPr>
          <p:cNvPr id="52226"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Greenfield ventures in foreign markets can also pose problems, just as other entry strategies do. They represent a costly capital investment, subject to a high level of risk. They require numerous other company resources as well, diverting them from other uses. They do not work well in countries without strong, well-functioning markets and institutions that protect the rights of foreign investors and provide other legal protections. </a:t>
            </a:r>
            <a:endParaRPr lang="en-US" dirty="0"/>
          </a:p>
        </p:txBody>
      </p:sp>
    </p:spTree>
    <p:extLst>
      <p:ext uri="{BB962C8B-B14F-4D97-AF65-F5344CB8AC3E}">
        <p14:creationId xmlns:p14="http://schemas.microsoft.com/office/powerpoint/2010/main" val="126172602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Collaborative strategies involving alliances or joint ventures with foreign partners are a popular way for companies to edge their way into the markets of foreign countries. Cross-border alliances enable a growth-minded firm to widen its geographic coverage and strengthen its competitiveness in foreign markets; at the same time, they offer flexibility and allow a firm to retain some degree of autonomy and operating control.</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endParaRPr lang="en-US" dirty="0"/>
          </a:p>
        </p:txBody>
      </p:sp>
    </p:spTree>
    <p:extLst>
      <p:ext uri="{BB962C8B-B14F-4D97-AF65-F5344CB8AC3E}">
        <p14:creationId xmlns:p14="http://schemas.microsoft.com/office/powerpoint/2010/main" val="25368104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ea typeface="+mn-ea"/>
                <a:cs typeface="+mn-cs"/>
              </a:rPr>
              <a:t>Alliances may also be used to pave the way for an intended merger; they offer a way to test the value and viability of a cooperative arrangement with a foreign partner before making a more permanent commitment. Illustration Capsule 7.1 shows how Walgreens pursued this strategy with Alliance Boots in order to facilitate its expansion abroad. </a:t>
            </a:r>
            <a:endParaRPr lang="en-US" dirty="0"/>
          </a:p>
        </p:txBody>
      </p:sp>
    </p:spTree>
    <p:extLst>
      <p:ext uri="{BB962C8B-B14F-4D97-AF65-F5344CB8AC3E}">
        <p14:creationId xmlns:p14="http://schemas.microsoft.com/office/powerpoint/2010/main" val="388074785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2"/>
          <p:cNvSpPr>
            <a:spLocks noGrp="1" noRot="1" noChangeAspect="1" noChangeArrowheads="1" noTextEdit="1"/>
          </p:cNvSpPr>
          <p:nvPr>
            <p:ph type="sldImg"/>
          </p:nvPr>
        </p:nvSpPr>
        <p:spPr>
          <a:ln/>
        </p:spPr>
      </p:sp>
      <p:sp>
        <p:nvSpPr>
          <p:cNvPr id="57346"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Alliances and joint ventures with foreign partners have their pitfalls, however. One of the lessons about cross-border partnerships is that they are more effective in helping a company establish a beachhead of new opportunity in world markets than they are in enabling a company to achieve and sustain global market leadership.</a:t>
            </a:r>
            <a:endParaRPr lang="en-US" dirty="0"/>
          </a:p>
        </p:txBody>
      </p:sp>
    </p:spTree>
    <p:extLst>
      <p:ext uri="{BB962C8B-B14F-4D97-AF65-F5344CB8AC3E}">
        <p14:creationId xmlns:p14="http://schemas.microsoft.com/office/powerpoint/2010/main" val="8374543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ln/>
        </p:spPr>
      </p:sp>
      <p:sp>
        <p:nvSpPr>
          <p:cNvPr id="62466" name="Rectangle 3"/>
          <p:cNvSpPr>
            <a:spLocks noGrp="1" noChangeArrowheads="1"/>
          </p:cNvSpPr>
          <p:nvPr>
            <p:ph type="body" idx="1"/>
          </p:nvPr>
        </p:nvSpPr>
        <p:spPr>
          <a:noFill/>
          <a:ln/>
        </p:spPr>
        <p:txBody>
          <a:bodyPr/>
          <a:lstStyle/>
          <a:p>
            <a:r>
              <a:rPr lang="en-US" dirty="0"/>
              <a:t>An </a:t>
            </a:r>
            <a:r>
              <a:rPr lang="en-US" b="1" dirty="0"/>
              <a:t>international strategy </a:t>
            </a:r>
            <a:r>
              <a:rPr lang="en-US" dirty="0"/>
              <a:t>is a strategy for competing in two or more countries simultaneously.</a:t>
            </a:r>
          </a:p>
        </p:txBody>
      </p:sp>
    </p:spTree>
    <p:extLst>
      <p:ext uri="{BB962C8B-B14F-4D97-AF65-F5344CB8AC3E}">
        <p14:creationId xmlns:p14="http://schemas.microsoft.com/office/powerpoint/2010/main" val="1225841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ln/>
        </p:spPr>
      </p:sp>
      <p:sp>
        <p:nvSpPr>
          <p:cNvPr id="66562"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Figure 7.2 shows a company’s three options for resolving this issue: choosing a </a:t>
            </a:r>
            <a:r>
              <a:rPr lang="en-US" sz="1200" b="0" i="1" u="none" strike="noStrike" baseline="0" dirty="0">
                <a:solidFill>
                  <a:srgbClr val="221E1F"/>
                </a:solidFill>
                <a:latin typeface="Arial" panose="020B0604020202020204" pitchFamily="34" charset="0"/>
              </a:rPr>
              <a:t>multidomestic, global, </a:t>
            </a:r>
            <a:r>
              <a:rPr lang="en-US" sz="1200" b="0" i="0" u="none" strike="noStrike" baseline="0" dirty="0">
                <a:solidFill>
                  <a:srgbClr val="221E1F"/>
                </a:solidFill>
                <a:latin typeface="Arial" panose="020B0604020202020204" pitchFamily="34" charset="0"/>
              </a:rPr>
              <a:t>or </a:t>
            </a:r>
            <a:r>
              <a:rPr lang="en-US" sz="1200" b="0" i="1" u="none" strike="noStrike" baseline="0" dirty="0">
                <a:solidFill>
                  <a:srgbClr val="221E1F"/>
                </a:solidFill>
                <a:latin typeface="Arial" panose="020B0604020202020204" pitchFamily="34" charset="0"/>
              </a:rPr>
              <a:t>transnational </a:t>
            </a:r>
            <a:r>
              <a:rPr lang="en-US" sz="1200" b="0" i="0" u="none" strike="noStrike" baseline="0" dirty="0">
                <a:solidFill>
                  <a:srgbClr val="221E1F"/>
                </a:solidFill>
                <a:latin typeface="Arial" panose="020B0604020202020204" pitchFamily="34" charset="0"/>
              </a:rPr>
              <a:t>strategy.</a:t>
            </a:r>
          </a:p>
          <a:p>
            <a:r>
              <a:rPr lang="en-US" sz="1200" b="0" i="0" u="none" strike="noStrike" baseline="0" dirty="0">
                <a:solidFill>
                  <a:srgbClr val="221E1F"/>
                </a:solidFill>
                <a:latin typeface="Arial" panose="020B0604020202020204" pitchFamily="34" charset="0"/>
              </a:rPr>
              <a:t> </a:t>
            </a:r>
            <a:endParaRPr lang="en-US" sz="1200" b="0" i="0" u="none" strike="noStrike" kern="1200" baseline="0" dirty="0">
              <a:solidFill>
                <a:schemeClr val="tx1"/>
              </a:solidFill>
              <a:ea typeface="+mn-ea"/>
              <a:cs typeface="+mn-cs"/>
            </a:endParaRPr>
          </a:p>
          <a:p>
            <a:r>
              <a:rPr lang="en-US" sz="1200" b="0" i="0" u="none" strike="noStrike" kern="1200" baseline="0" dirty="0">
                <a:solidFill>
                  <a:schemeClr val="tx1"/>
                </a:solidFill>
                <a:ea typeface="+mn-ea"/>
                <a:cs typeface="+mn-cs"/>
              </a:rPr>
              <a:t>A </a:t>
            </a:r>
            <a:r>
              <a:rPr lang="en-US" sz="1200" b="1" i="0" u="none" strike="noStrike" kern="1200" baseline="0" dirty="0">
                <a:solidFill>
                  <a:schemeClr val="tx1"/>
                </a:solidFill>
                <a:ea typeface="+mn-ea"/>
                <a:cs typeface="+mn-cs"/>
              </a:rPr>
              <a:t>multidomestic strategy </a:t>
            </a:r>
            <a:r>
              <a:rPr lang="en-US" sz="1200" b="0" i="0" u="none" strike="noStrike" kern="1200" baseline="0" dirty="0">
                <a:solidFill>
                  <a:schemeClr val="tx1"/>
                </a:solidFill>
                <a:ea typeface="+mn-ea"/>
                <a:cs typeface="+mn-cs"/>
              </a:rPr>
              <a:t>is one in which a company varies its product offering and competitive approach from country to country in an effort to be responsive to differing buyer preferences and market conditions. </a:t>
            </a:r>
          </a:p>
          <a:p>
            <a:r>
              <a:rPr lang="en-US" sz="1200" b="0" i="0" u="none" strike="noStrike" kern="1200" baseline="0" dirty="0">
                <a:solidFill>
                  <a:schemeClr val="tx1"/>
                </a:solidFill>
                <a:ea typeface="+mn-ea"/>
                <a:cs typeface="+mn-cs"/>
              </a:rPr>
              <a:t>A </a:t>
            </a:r>
            <a:r>
              <a:rPr lang="en-US" sz="1200" b="1" i="0" u="none" strike="noStrike" kern="1200" baseline="0" dirty="0">
                <a:solidFill>
                  <a:schemeClr val="tx1"/>
                </a:solidFill>
                <a:ea typeface="+mn-ea"/>
                <a:cs typeface="+mn-cs"/>
              </a:rPr>
              <a:t>transnational strategy </a:t>
            </a:r>
            <a:r>
              <a:rPr lang="en-US" sz="1200" b="0" i="0" u="none" strike="noStrike" kern="1200" baseline="0" dirty="0">
                <a:solidFill>
                  <a:schemeClr val="tx1"/>
                </a:solidFill>
                <a:ea typeface="+mn-ea"/>
                <a:cs typeface="+mn-cs"/>
              </a:rPr>
              <a:t>is a </a:t>
            </a:r>
            <a:r>
              <a:rPr lang="en-US" sz="1200" b="1" i="0" u="none" strike="noStrike" kern="1200" baseline="0" dirty="0">
                <a:solidFill>
                  <a:schemeClr val="tx1"/>
                </a:solidFill>
                <a:ea typeface="+mn-ea"/>
                <a:cs typeface="+mn-cs"/>
              </a:rPr>
              <a:t>think-global, act-local </a:t>
            </a:r>
            <a:r>
              <a:rPr lang="en-US" sz="1200" b="0" i="0" u="none" strike="noStrike" kern="1200" baseline="0" dirty="0">
                <a:solidFill>
                  <a:schemeClr val="tx1"/>
                </a:solidFill>
                <a:ea typeface="+mn-ea"/>
                <a:cs typeface="+mn-cs"/>
              </a:rPr>
              <a:t>approach that incorporates elements of both multidomestic and global strategies. </a:t>
            </a:r>
          </a:p>
          <a:p>
            <a:r>
              <a:rPr lang="en-US" sz="1200" b="0" i="0" u="none" strike="noStrike" kern="1200" baseline="0" dirty="0">
                <a:solidFill>
                  <a:schemeClr val="tx1"/>
                </a:solidFill>
                <a:ea typeface="+mn-ea"/>
                <a:cs typeface="+mn-cs"/>
              </a:rPr>
              <a:t>A </a:t>
            </a:r>
            <a:r>
              <a:rPr lang="en-US" sz="1200" b="1" i="0" u="none" strike="noStrike" kern="1200" baseline="0" dirty="0">
                <a:solidFill>
                  <a:schemeClr val="tx1"/>
                </a:solidFill>
                <a:ea typeface="+mn-ea"/>
                <a:cs typeface="+mn-cs"/>
              </a:rPr>
              <a:t>global strategy </a:t>
            </a:r>
            <a:r>
              <a:rPr lang="en-US" sz="1200" b="0" i="0" u="none" strike="noStrike" kern="1200" baseline="0" dirty="0">
                <a:solidFill>
                  <a:schemeClr val="tx1"/>
                </a:solidFill>
                <a:ea typeface="+mn-ea"/>
                <a:cs typeface="+mn-cs"/>
              </a:rPr>
              <a:t>is one in which a company employs the same basic competitive approach in all countries where it operates, sells standardized products globally, strives to build global brands, and coordinates its actions worldwide with strong headquarters control. It represents a </a:t>
            </a:r>
            <a:r>
              <a:rPr lang="en-US" sz="1200" b="1" i="0" u="none" strike="noStrike" kern="1200" baseline="0" dirty="0">
                <a:solidFill>
                  <a:schemeClr val="tx1"/>
                </a:solidFill>
                <a:ea typeface="+mn-ea"/>
                <a:cs typeface="+mn-cs"/>
              </a:rPr>
              <a:t>think-global, act-global </a:t>
            </a:r>
            <a:r>
              <a:rPr lang="en-US" sz="1200" b="0" i="0" u="none" strike="noStrike" kern="1200" baseline="0" dirty="0">
                <a:solidFill>
                  <a:schemeClr val="tx1"/>
                </a:solidFill>
                <a:ea typeface="+mn-ea"/>
                <a:cs typeface="+mn-cs"/>
              </a:rPr>
              <a:t>approach. </a:t>
            </a:r>
            <a:endParaRPr lang="en-US" dirty="0"/>
          </a:p>
        </p:txBody>
      </p:sp>
    </p:spTree>
    <p:extLst>
      <p:ext uri="{BB962C8B-B14F-4D97-AF65-F5344CB8AC3E}">
        <p14:creationId xmlns:p14="http://schemas.microsoft.com/office/powerpoint/2010/main" val="4637651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2"/>
          <p:cNvSpPr>
            <a:spLocks noGrp="1" noRot="1" noChangeAspect="1" noChangeArrowheads="1" noTextEdit="1"/>
          </p:cNvSpPr>
          <p:nvPr>
            <p:ph type="sldImg"/>
          </p:nvPr>
        </p:nvSpPr>
        <p:spPr>
          <a:ln/>
        </p:spPr>
      </p:sp>
      <p:sp>
        <p:nvSpPr>
          <p:cNvPr id="68610" name="Rectangle 3"/>
          <p:cNvSpPr>
            <a:spLocks noGrp="1" noChangeArrowheads="1"/>
          </p:cNvSpPr>
          <p:nvPr>
            <p:ph type="body" idx="1"/>
          </p:nvPr>
        </p:nvSpPr>
        <p:spPr>
          <a:noFill/>
          <a:ln/>
        </p:spPr>
        <p:txBody>
          <a:bodyPr/>
          <a:lstStyle/>
          <a:p>
            <a:r>
              <a:rPr lang="en-US" sz="1200" b="1" i="0" u="none" strike="noStrike" baseline="0" dirty="0">
                <a:solidFill>
                  <a:srgbClr val="221E1F"/>
                </a:solidFill>
                <a:latin typeface="Arial" panose="020B0604020202020204" pitchFamily="34" charset="0"/>
              </a:rPr>
              <a:t>Table 7.1 </a:t>
            </a:r>
            <a:r>
              <a:rPr lang="en-US" sz="1200" b="0" i="0" u="none" strike="noStrike" baseline="0" dirty="0">
                <a:solidFill>
                  <a:srgbClr val="221E1F"/>
                </a:solidFill>
                <a:latin typeface="Arial" panose="020B0604020202020204" pitchFamily="34" charset="0"/>
              </a:rPr>
              <a:t>provides a summary of the pluses and minuses of the multidomestic approach to competing internationally. </a:t>
            </a:r>
            <a:endParaRPr lang="en-US" dirty="0"/>
          </a:p>
        </p:txBody>
      </p:sp>
    </p:spTree>
    <p:extLst>
      <p:ext uri="{BB962C8B-B14F-4D97-AF65-F5344CB8AC3E}">
        <p14:creationId xmlns:p14="http://schemas.microsoft.com/office/powerpoint/2010/main" val="720487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2"/>
          <p:cNvSpPr>
            <a:spLocks noGrp="1" noRot="1" noChangeAspect="1" noChangeArrowheads="1" noTextEdit="1"/>
          </p:cNvSpPr>
          <p:nvPr>
            <p:ph type="sldImg"/>
          </p:nvPr>
        </p:nvSpPr>
        <p:spPr>
          <a:ln/>
        </p:spPr>
      </p:sp>
      <p:sp>
        <p:nvSpPr>
          <p:cNvPr id="70658" name="Rectangle 3"/>
          <p:cNvSpPr>
            <a:spLocks noGrp="1" noChangeArrowheads="1"/>
          </p:cNvSpPr>
          <p:nvPr>
            <p:ph type="body" idx="1"/>
          </p:nvPr>
        </p:nvSpPr>
        <p:spPr>
          <a:noFill/>
          <a:ln/>
        </p:spPr>
        <p:txBody>
          <a:bodyPr/>
          <a:lstStyle/>
          <a:p>
            <a:r>
              <a:rPr lang="en-US" sz="1200" b="1" i="0" u="none" strike="noStrike" baseline="0" dirty="0">
                <a:solidFill>
                  <a:srgbClr val="221E1F"/>
                </a:solidFill>
                <a:latin typeface="Arial" panose="020B0604020202020204" pitchFamily="34" charset="0"/>
              </a:rPr>
              <a:t>Table 7.1 </a:t>
            </a:r>
            <a:r>
              <a:rPr lang="en-US" sz="1200" b="0" i="0" u="none" strike="noStrike" baseline="0" dirty="0">
                <a:solidFill>
                  <a:srgbClr val="221E1F"/>
                </a:solidFill>
                <a:latin typeface="Arial" panose="020B0604020202020204" pitchFamily="34" charset="0"/>
              </a:rPr>
              <a:t>provides a summary of the pluses and minuses of the global approach to competing internationally. </a:t>
            </a:r>
            <a:endParaRPr lang="en-US" dirty="0"/>
          </a:p>
        </p:txBody>
      </p:sp>
    </p:spTree>
    <p:extLst>
      <p:ext uri="{BB962C8B-B14F-4D97-AF65-F5344CB8AC3E}">
        <p14:creationId xmlns:p14="http://schemas.microsoft.com/office/powerpoint/2010/main" val="363373075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2"/>
          <p:cNvSpPr>
            <a:spLocks noGrp="1" noRot="1" noChangeAspect="1" noChangeArrowheads="1" noTextEdit="1"/>
          </p:cNvSpPr>
          <p:nvPr>
            <p:ph type="sldImg"/>
          </p:nvPr>
        </p:nvSpPr>
        <p:spPr>
          <a:ln/>
        </p:spPr>
      </p:sp>
      <p:sp>
        <p:nvSpPr>
          <p:cNvPr id="72706" name="Rectangle 3"/>
          <p:cNvSpPr>
            <a:spLocks noGrp="1" noChangeArrowheads="1"/>
          </p:cNvSpPr>
          <p:nvPr>
            <p:ph type="body" idx="1"/>
          </p:nvPr>
        </p:nvSpPr>
        <p:spPr>
          <a:noFill/>
          <a:ln/>
        </p:spPr>
        <p:txBody>
          <a:bodyPr/>
          <a:lstStyle/>
          <a:p>
            <a:r>
              <a:rPr lang="en-US" sz="1200" b="1" i="0" u="none" strike="noStrike" baseline="0" dirty="0">
                <a:solidFill>
                  <a:srgbClr val="221E1F"/>
                </a:solidFill>
                <a:latin typeface="Arial" panose="020B0604020202020204" pitchFamily="34" charset="0"/>
              </a:rPr>
              <a:t>Table 7.1 </a:t>
            </a:r>
            <a:r>
              <a:rPr lang="en-US" sz="1200" b="0" i="0" u="none" strike="noStrike" baseline="0" dirty="0">
                <a:solidFill>
                  <a:srgbClr val="221E1F"/>
                </a:solidFill>
                <a:latin typeface="Arial" panose="020B0604020202020204" pitchFamily="34" charset="0"/>
              </a:rPr>
              <a:t>provides a summary of the pluses and minuses of the transnational approach to competing internationally. </a:t>
            </a:r>
            <a:endParaRPr lang="en-US" dirty="0"/>
          </a:p>
        </p:txBody>
      </p:sp>
    </p:spTree>
    <p:extLst>
      <p:ext uri="{BB962C8B-B14F-4D97-AF65-F5344CB8AC3E}">
        <p14:creationId xmlns:p14="http://schemas.microsoft.com/office/powerpoint/2010/main" val="1989028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Rectangle 2"/>
          <p:cNvSpPr>
            <a:spLocks noGrp="1" noRot="1" noChangeAspect="1" noChangeArrowheads="1" noTextEdit="1"/>
          </p:cNvSpPr>
          <p:nvPr>
            <p:ph type="sldImg"/>
          </p:nvPr>
        </p:nvSpPr>
        <p:spPr>
          <a:ln/>
        </p:spPr>
      </p:sp>
      <p:sp>
        <p:nvSpPr>
          <p:cNvPr id="100354" name="Rectangle 3"/>
          <p:cNvSpPr>
            <a:spLocks noGrp="1" noChangeArrowheads="1"/>
          </p:cNvSpPr>
          <p:nvPr>
            <p:ph type="body" idx="1"/>
          </p:nvPr>
        </p:nvSpPr>
        <p:spPr>
          <a:noFill/>
          <a:ln/>
        </p:spPr>
        <p:txBody>
          <a:bodyPr/>
          <a:lstStyle/>
          <a:p>
            <a:pPr eaLnBrk="1" hangingPunct="1"/>
            <a:r>
              <a:rPr lang="en-US" sz="1200" b="1" i="0" u="none" strike="noStrike" baseline="0" dirty="0">
                <a:solidFill>
                  <a:srgbClr val="221E1F"/>
                </a:solidFill>
                <a:latin typeface="Arial" panose="020B0604020202020204" pitchFamily="34" charset="0"/>
              </a:rPr>
              <a:t>Illustration Capsule 7.2 </a:t>
            </a:r>
            <a:r>
              <a:rPr lang="en-US" sz="1200" b="0" i="0" u="none" strike="noStrike" baseline="0" dirty="0">
                <a:solidFill>
                  <a:srgbClr val="221E1F"/>
                </a:solidFill>
                <a:latin typeface="Arial" panose="020B0604020202020204" pitchFamily="34" charset="0"/>
              </a:rPr>
              <a:t>explains how Four Seasons Hotels has been able to compete successfully based on a transnational strategy. </a:t>
            </a:r>
            <a:endParaRPr lang="en-US" dirty="0"/>
          </a:p>
        </p:txBody>
      </p:sp>
    </p:spTree>
    <p:extLst>
      <p:ext uri="{BB962C8B-B14F-4D97-AF65-F5344CB8AC3E}">
        <p14:creationId xmlns:p14="http://schemas.microsoft.com/office/powerpoint/2010/main" val="140632494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5" name="Rectangle 2"/>
          <p:cNvSpPr>
            <a:spLocks noGrp="1" noRot="1" noChangeAspect="1" noChangeArrowheads="1" noTextEdit="1"/>
          </p:cNvSpPr>
          <p:nvPr>
            <p:ph type="sldImg"/>
          </p:nvPr>
        </p:nvSpPr>
        <p:spPr>
          <a:ln/>
        </p:spPr>
      </p:sp>
      <p:sp>
        <p:nvSpPr>
          <p:cNvPr id="62466" name="Rectangle 3"/>
          <p:cNvSpPr>
            <a:spLocks noGrp="1" noChangeArrowheads="1"/>
          </p:cNvSpPr>
          <p:nvPr>
            <p:ph type="body" idx="1"/>
          </p:nvPr>
        </p:nvSpPr>
        <p:spPr>
          <a:noFill/>
          <a:ln/>
        </p:spPr>
        <p:txBody>
          <a:bodyPr/>
          <a:lstStyle/>
          <a:p>
            <a:r>
              <a:rPr lang="en-US" dirty="0"/>
              <a:t>An </a:t>
            </a:r>
            <a:r>
              <a:rPr lang="en-US" b="1" dirty="0"/>
              <a:t>international strategy </a:t>
            </a:r>
            <a:r>
              <a:rPr lang="en-US" dirty="0"/>
              <a:t>is a strategy for competing in two or more countries simultaneously.</a:t>
            </a:r>
          </a:p>
        </p:txBody>
      </p:sp>
    </p:spTree>
    <p:extLst>
      <p:ext uri="{BB962C8B-B14F-4D97-AF65-F5344CB8AC3E}">
        <p14:creationId xmlns:p14="http://schemas.microsoft.com/office/powerpoint/2010/main" val="297877452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2"/>
          <p:cNvSpPr>
            <a:spLocks noGrp="1" noRot="1" noChangeAspect="1" noChangeArrowheads="1" noTextEdit="1"/>
          </p:cNvSpPr>
          <p:nvPr>
            <p:ph type="sldImg"/>
          </p:nvPr>
        </p:nvSpPr>
        <p:spPr>
          <a:ln/>
        </p:spPr>
      </p:sp>
      <p:sp>
        <p:nvSpPr>
          <p:cNvPr id="76802"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Companies that compete internationally can pursue competitive advantage in world markets by locating their value chain activities in whatever nations prove most advantageous.</a:t>
            </a:r>
          </a:p>
          <a:p>
            <a:endParaRPr lang="en-US" dirty="0"/>
          </a:p>
        </p:txBody>
      </p:sp>
    </p:spTree>
    <p:extLst>
      <p:ext uri="{BB962C8B-B14F-4D97-AF65-F5344CB8AC3E}">
        <p14:creationId xmlns:p14="http://schemas.microsoft.com/office/powerpoint/2010/main" val="22491434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Rectangle 2"/>
          <p:cNvSpPr>
            <a:spLocks noGrp="1" noRot="1" noChangeAspect="1" noChangeArrowheads="1" noTextEdit="1"/>
          </p:cNvSpPr>
          <p:nvPr>
            <p:ph type="sldImg"/>
          </p:nvPr>
        </p:nvSpPr>
        <p:spPr>
          <a:ln/>
        </p:spPr>
      </p:sp>
      <p:sp>
        <p:nvSpPr>
          <p:cNvPr id="79874"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It is advantageous for a company to concentrate its activities in a limited number of locations for the reason of costs, scale, learning and experience, and availability of resources.</a:t>
            </a:r>
            <a:endParaRPr lang="en-US" dirty="0"/>
          </a:p>
        </p:txBody>
      </p:sp>
    </p:spTree>
    <p:extLst>
      <p:ext uri="{BB962C8B-B14F-4D97-AF65-F5344CB8AC3E}">
        <p14:creationId xmlns:p14="http://schemas.microsoft.com/office/powerpoint/2010/main" val="231055875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2"/>
          <p:cNvSpPr>
            <a:spLocks noGrp="1" noRot="1" noChangeAspect="1" noChangeArrowheads="1" noTextEdit="1"/>
          </p:cNvSpPr>
          <p:nvPr>
            <p:ph type="sldImg"/>
          </p:nvPr>
        </p:nvSpPr>
        <p:spPr>
          <a:ln/>
        </p:spPr>
      </p:sp>
      <p:sp>
        <p:nvSpPr>
          <p:cNvPr id="81922"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In some instances, dispersing activities across locations is more advantageous than concentrating them when costs and business risks can be lowered through localization of activities.</a:t>
            </a:r>
          </a:p>
        </p:txBody>
      </p:sp>
    </p:spTree>
    <p:extLst>
      <p:ext uri="{BB962C8B-B14F-4D97-AF65-F5344CB8AC3E}">
        <p14:creationId xmlns:p14="http://schemas.microsoft.com/office/powerpoint/2010/main" val="3466436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2"/>
          <p:cNvSpPr>
            <a:spLocks noGrp="1" noRot="1" noChangeAspect="1" noChangeArrowheads="1" noTextEdit="1"/>
          </p:cNvSpPr>
          <p:nvPr>
            <p:ph type="sldImg"/>
          </p:nvPr>
        </p:nvSpPr>
        <p:spPr>
          <a:ln/>
        </p:spPr>
      </p:sp>
      <p:sp>
        <p:nvSpPr>
          <p:cNvPr id="83970"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When a company has competitively valuable resources and capabilities, it may be able to leverage them further by expanding internationally. If its resources retain their value in foreign contexts, then entering new foreign markets can extend the company’s resource-based competitive advantage over a broader domain. Sharing and transferring resources and capabilities across country borders may also contribute to the development of broader or deeper competencies and capabilities— helping a company achieve </a:t>
            </a:r>
            <a:r>
              <a:rPr lang="en-US" sz="1200" b="0" i="1" u="none" strike="noStrike" baseline="0" dirty="0">
                <a:solidFill>
                  <a:srgbClr val="221E1F"/>
                </a:solidFill>
                <a:latin typeface="Arial" panose="020B0604020202020204" pitchFamily="34" charset="0"/>
              </a:rPr>
              <a:t>dominating depth </a:t>
            </a:r>
            <a:r>
              <a:rPr lang="en-US" sz="1200" b="0" i="0" u="none" strike="noStrike" baseline="0" dirty="0">
                <a:solidFill>
                  <a:srgbClr val="221E1F"/>
                </a:solidFill>
                <a:latin typeface="Arial" panose="020B0604020202020204" pitchFamily="34" charset="0"/>
              </a:rPr>
              <a:t>in some competitively valuable area. </a:t>
            </a:r>
            <a:endParaRPr lang="en-US" dirty="0"/>
          </a:p>
        </p:txBody>
      </p:sp>
    </p:spTree>
    <p:extLst>
      <p:ext uri="{BB962C8B-B14F-4D97-AF65-F5344CB8AC3E}">
        <p14:creationId xmlns:p14="http://schemas.microsoft.com/office/powerpoint/2010/main" val="346270910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Firms can choose either offensive or defensive options for conducting strategic operations when competing in international markets. </a:t>
            </a:r>
          </a:p>
        </p:txBody>
      </p:sp>
    </p:spTree>
    <p:extLst>
      <p:ext uri="{BB962C8B-B14F-4D97-AF65-F5344CB8AC3E}">
        <p14:creationId xmlns:p14="http://schemas.microsoft.com/office/powerpoint/2010/main" val="223225888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Rectangle 2"/>
          <p:cNvSpPr>
            <a:spLocks noGrp="1" noRot="1" noChangeAspect="1" noChangeArrowheads="1" noTextEdit="1"/>
          </p:cNvSpPr>
          <p:nvPr>
            <p:ph type="sldImg"/>
          </p:nvPr>
        </p:nvSpPr>
        <p:spPr>
          <a:ln/>
        </p:spPr>
      </p:sp>
      <p:sp>
        <p:nvSpPr>
          <p:cNvPr id="91138" name="Rectangle 3"/>
          <p:cNvSpPr>
            <a:spLocks noGrp="1" noChangeArrowheads="1"/>
          </p:cNvSpPr>
          <p:nvPr>
            <p:ph type="body" idx="1"/>
          </p:nvPr>
        </p:nvSpPr>
        <p:spPr>
          <a:noFill/>
          <a:ln/>
        </p:spPr>
        <p:txBody>
          <a:bodyPr/>
          <a:lstStyle/>
          <a:p>
            <a:r>
              <a:rPr lang="en-US" sz="1200" b="0" i="0" u="none" strike="noStrike" baseline="0" dirty="0">
                <a:solidFill>
                  <a:srgbClr val="221E1F"/>
                </a:solidFill>
                <a:latin typeface="Arial" panose="020B0604020202020204" pitchFamily="34" charset="0"/>
              </a:rPr>
              <a:t>When taken to the extreme, cut-rate pricing attacks by international competitors may draw charges of unfair “dumping.” A company is said to be </a:t>
            </a:r>
            <a:r>
              <a:rPr lang="en-US" sz="1200" b="0" i="1" u="none" strike="noStrike" baseline="0" dirty="0">
                <a:solidFill>
                  <a:srgbClr val="221E1F"/>
                </a:solidFill>
                <a:latin typeface="Arial" panose="020B0604020202020204" pitchFamily="34" charset="0"/>
              </a:rPr>
              <a:t>dumping </a:t>
            </a:r>
            <a:r>
              <a:rPr lang="en-US" sz="1200" b="0" i="0" u="none" strike="noStrike" baseline="0" dirty="0">
                <a:solidFill>
                  <a:srgbClr val="221E1F"/>
                </a:solidFill>
                <a:latin typeface="Arial" panose="020B0604020202020204" pitchFamily="34" charset="0"/>
              </a:rPr>
              <a:t>when it sells its goods in foreign markets at prices that are (1) well below the prices at which it normally sells them in its home market or (2) well below its full costs per unit. </a:t>
            </a:r>
            <a:endParaRPr lang="en-US" dirty="0"/>
          </a:p>
        </p:txBody>
      </p:sp>
    </p:spTree>
    <p:extLst>
      <p:ext uri="{BB962C8B-B14F-4D97-AF65-F5344CB8AC3E}">
        <p14:creationId xmlns:p14="http://schemas.microsoft.com/office/powerpoint/2010/main" val="381904192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Rectangle 2"/>
          <p:cNvSpPr>
            <a:spLocks noGrp="1" noRot="1" noChangeAspect="1" noChangeArrowheads="1" noTextEdit="1"/>
          </p:cNvSpPr>
          <p:nvPr>
            <p:ph type="sldImg"/>
          </p:nvPr>
        </p:nvSpPr>
        <p:spPr>
          <a:ln/>
        </p:spPr>
      </p:sp>
      <p:sp>
        <p:nvSpPr>
          <p:cNvPr id="93186"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0" i="0" u="none" strike="noStrike" baseline="0" dirty="0">
                <a:solidFill>
                  <a:srgbClr val="221E1F"/>
                </a:solidFill>
                <a:latin typeface="Arial" panose="020B0604020202020204" pitchFamily="34" charset="0"/>
              </a:rPr>
              <a:t>Cross-border tactics involving multiple country markets can be used as a means of defending against the strategic moves of rivals with multiple profitable markets of their own. If a company finds itself under competitive attack by an international rival in one country market, one way to respond is to conduct a counterattack against the rival in one of its key markets in a different country—preferably where the rival is least protected and has the most to lose. </a:t>
            </a: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dirty="0"/>
          </a:p>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When the same companies compete against one another in multiple geographic markets, the threat of cross-border counterattacks may be enough to deter aggressive competitive moves and encourage </a:t>
            </a:r>
            <a:r>
              <a:rPr lang="en-US" b="1" dirty="0"/>
              <a:t>mutual restraint </a:t>
            </a:r>
            <a:r>
              <a:rPr lang="en-US" dirty="0"/>
              <a:t>among international rivals.</a:t>
            </a:r>
          </a:p>
        </p:txBody>
      </p:sp>
    </p:spTree>
    <p:extLst>
      <p:ext uri="{BB962C8B-B14F-4D97-AF65-F5344CB8AC3E}">
        <p14:creationId xmlns:p14="http://schemas.microsoft.com/office/powerpoint/2010/main" val="357613887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Rectangle 2"/>
          <p:cNvSpPr>
            <a:spLocks noGrp="1" noRot="1" noChangeAspect="1" noChangeArrowheads="1" noTextEdit="1"/>
          </p:cNvSpPr>
          <p:nvPr>
            <p:ph type="sldImg"/>
          </p:nvPr>
        </p:nvSpPr>
        <p:spPr>
          <a:ln/>
        </p:spPr>
      </p:sp>
      <p:sp>
        <p:nvSpPr>
          <p:cNvPr id="96258"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ea typeface="+mn-ea"/>
                <a:cs typeface="+mn-cs"/>
              </a:rPr>
              <a:t>Companies racing for global leadership must consider competing in developing-economy markets like China, India, Brazil, Indonesia, Thailand, Poland, Mexico, and Russia—countries where the business risks are considerable but where the opportunities for growth are huge, especially as their economies develop and living standards climb toward levels in the industrialized world.</a:t>
            </a:r>
            <a:r>
              <a:rPr lang="en-US" sz="1200" b="0" i="0" u="none" strike="noStrike" baseline="0" dirty="0">
                <a:solidFill>
                  <a:srgbClr val="221E1F"/>
                </a:solidFill>
                <a:latin typeface="Arial" panose="020B0604020202020204" pitchFamily="34" charset="0"/>
              </a:rPr>
              <a:t> There are several options for tailoring a company’s strategy to fit the sometimes unusual or challenging circumstances presented in developing-country markets. </a:t>
            </a:r>
            <a:endParaRPr lang="en-US" dirty="0"/>
          </a:p>
        </p:txBody>
      </p:sp>
    </p:spTree>
    <p:extLst>
      <p:ext uri="{BB962C8B-B14F-4D97-AF65-F5344CB8AC3E}">
        <p14:creationId xmlns:p14="http://schemas.microsoft.com/office/powerpoint/2010/main" val="33442726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Rectangle 2"/>
          <p:cNvSpPr>
            <a:spLocks noGrp="1" noRot="1" noChangeAspect="1" noChangeArrowheads="1" noTextEdit="1"/>
          </p:cNvSpPr>
          <p:nvPr>
            <p:ph type="sldImg"/>
          </p:nvPr>
        </p:nvSpPr>
        <p:spPr>
          <a:ln/>
        </p:spPr>
      </p:sp>
      <p:sp>
        <p:nvSpPr>
          <p:cNvPr id="98306" name="Rectangle 3"/>
          <p:cNvSpPr>
            <a:spLocks noGrp="1" noChangeArrowheads="1"/>
          </p:cNvSpPr>
          <p:nvPr>
            <p:ph type="body" idx="1"/>
          </p:nvPr>
        </p:nvSpPr>
        <p:spPr>
          <a:noFill/>
          <a:ln/>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dirty="0"/>
              <a:t>Profitability in developing markets rarely comes quickly or easily—new entrants must adapt their business models to local conditions and be patient in earning a profit.</a:t>
            </a:r>
            <a:r>
              <a:rPr lang="en-US" sz="1200" b="0" i="0" u="none" strike="noStrike" baseline="0" dirty="0">
                <a:solidFill>
                  <a:srgbClr val="221E1F"/>
                </a:solidFill>
                <a:latin typeface="Arial" panose="020B0604020202020204" pitchFamily="34" charset="0"/>
              </a:rPr>
              <a:t> When opportunity-seeking, resource-rich international companies seek to enter developing-country markets; studies of local companies in developing markets have disclosed five strategies that have proved themselves in defending against globally competitive companies.</a:t>
            </a:r>
            <a:endParaRPr lang="en-US" dirty="0"/>
          </a:p>
        </p:txBody>
      </p:sp>
    </p:spTree>
    <p:extLst>
      <p:ext uri="{BB962C8B-B14F-4D97-AF65-F5344CB8AC3E}">
        <p14:creationId xmlns:p14="http://schemas.microsoft.com/office/powerpoint/2010/main" val="553895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Rectangle 2"/>
          <p:cNvSpPr>
            <a:spLocks noGrp="1" noRot="1" noChangeAspect="1" noChangeArrowheads="1" noTextEdit="1"/>
          </p:cNvSpPr>
          <p:nvPr>
            <p:ph type="sldImg"/>
          </p:nvPr>
        </p:nvSpPr>
        <p:spPr>
          <a:ln/>
        </p:spPr>
      </p:sp>
      <p:sp>
        <p:nvSpPr>
          <p:cNvPr id="103426" name="Rectangle 3"/>
          <p:cNvSpPr>
            <a:spLocks noGrp="1" noChangeArrowheads="1"/>
          </p:cNvSpPr>
          <p:nvPr>
            <p:ph type="body" idx="1"/>
          </p:nvPr>
        </p:nvSpPr>
        <p:spPr>
          <a:noFill/>
          <a:ln/>
        </p:spPr>
        <p:txBody>
          <a:bodyPr/>
          <a:lstStyle/>
          <a:p>
            <a:pPr eaLnBrk="1" hangingPunct="1"/>
            <a:r>
              <a:rPr lang="en-US" dirty="0"/>
              <a:t>WeChat has been able to surpass international rivals, because by better understanding local Chinese customer needs, it can anticipate their desires. WeChat added features that allow users to check traffic cameras during rush hour, purchase tickets to movies, and book doctors’ appointments all on the app. Due to common scheduling difficulties, booking doctors’ appointments is a feature that is wildly popular with the Chinese customer base. Essentially, WeChat created its own distribution network for sought-after information and goods in busy Chinese cities. </a:t>
            </a:r>
          </a:p>
        </p:txBody>
      </p:sp>
    </p:spTree>
    <p:extLst>
      <p:ext uri="{BB962C8B-B14F-4D97-AF65-F5344CB8AC3E}">
        <p14:creationId xmlns:p14="http://schemas.microsoft.com/office/powerpoint/2010/main" val="166688274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hapter Title">
    <p:spTree>
      <p:nvGrpSpPr>
        <p:cNvPr id="1" name=""/>
        <p:cNvGrpSpPr/>
        <p:nvPr/>
      </p:nvGrpSpPr>
      <p:grpSpPr>
        <a:xfrm>
          <a:off x="0" y="0"/>
          <a:ext cx="0" cy="0"/>
          <a:chOff x="0" y="0"/>
          <a:chExt cx="0" cy="0"/>
        </a:xfrm>
      </p:grpSpPr>
      <p:sp>
        <p:nvSpPr>
          <p:cNvPr id="13" name="Rectangle 12"/>
          <p:cNvSpPr/>
          <p:nvPr userDrawn="1"/>
        </p:nvSpPr>
        <p:spPr bwMode="auto">
          <a:xfrm>
            <a:off x="5047200" y="-500"/>
            <a:ext cx="4096800" cy="6560012"/>
          </a:xfrm>
          <a:prstGeom prst="rect">
            <a:avLst/>
          </a:prstGeom>
          <a:solidFill>
            <a:srgbClr val="BFBFBF"/>
          </a:solid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3200" b="0" i="0" u="none" strike="noStrike" cap="none" normalizeH="0" baseline="0" dirty="0">
              <a:ln>
                <a:noFill/>
              </a:ln>
              <a:solidFill>
                <a:schemeClr val="tx1"/>
              </a:solidFill>
              <a:effectLst/>
              <a:latin typeface="Arial" charset="0"/>
            </a:endParaRPr>
          </a:p>
        </p:txBody>
      </p:sp>
      <p:sp>
        <p:nvSpPr>
          <p:cNvPr id="11" name="Rectangle 10"/>
          <p:cNvSpPr/>
          <p:nvPr userDrawn="1"/>
        </p:nvSpPr>
        <p:spPr bwMode="auto">
          <a:xfrm>
            <a:off x="0" y="6062758"/>
            <a:ext cx="5047200" cy="471452"/>
          </a:xfrm>
          <a:prstGeom prst="rect">
            <a:avLst/>
          </a:prstGeom>
          <a:solidFill>
            <a:srgbClr val="FFFFFF"/>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sp>
        <p:nvSpPr>
          <p:cNvPr id="2" name="Slide Title"/>
          <p:cNvSpPr>
            <a:spLocks noGrp="1"/>
          </p:cNvSpPr>
          <p:nvPr>
            <p:ph type="ctrTitle"/>
          </p:nvPr>
        </p:nvSpPr>
        <p:spPr>
          <a:xfrm>
            <a:off x="5047200" y="0"/>
            <a:ext cx="4096800" cy="6534210"/>
          </a:xfrm>
          <a:prstGeom prst="rect">
            <a:avLst/>
          </a:prstGeom>
          <a:noFill/>
          <a:ln w="76200">
            <a:noFill/>
          </a:ln>
          <a:effectLst/>
        </p:spPr>
        <p:txBody>
          <a:bodyPr>
            <a:normAutofit/>
          </a:bodyPr>
          <a:lstStyle>
            <a:lvl1pPr algn="ctr">
              <a:defRPr sz="2800">
                <a:solidFill>
                  <a:schemeClr val="tx1"/>
                </a:solidFill>
                <a:effectLst/>
                <a:latin typeface="Arial" panose="020B0604020202020204" pitchFamily="34" charset="0"/>
              </a:defRPr>
            </a:lvl1pPr>
          </a:lstStyle>
          <a:p>
            <a:r>
              <a:rPr lang="en-US" dirty="0"/>
              <a:t>Click to edit Master title style</a:t>
            </a:r>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6085029"/>
            <a:ext cx="454485" cy="462060"/>
          </a:xfrm>
          <a:prstGeom prst="rect">
            <a:avLst/>
          </a:prstGeom>
        </p:spPr>
      </p:pic>
      <p:pic>
        <p:nvPicPr>
          <p:cNvPr id="10" name="Picture 9"/>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63842" y="6097908"/>
            <a:ext cx="3268800" cy="440717"/>
          </a:xfrm>
          <a:prstGeom prst="rect">
            <a:avLst/>
          </a:prstGeom>
        </p:spPr>
      </p:pic>
      <p:sp>
        <p:nvSpPr>
          <p:cNvPr id="12" name="TextBox 11"/>
          <p:cNvSpPr txBox="1"/>
          <p:nvPr userDrawn="1"/>
        </p:nvSpPr>
        <p:spPr>
          <a:xfrm>
            <a:off x="2707200" y="6566400"/>
            <a:ext cx="5140800" cy="215444"/>
          </a:xfrm>
          <a:prstGeom prst="rect">
            <a:avLst/>
          </a:prstGeom>
          <a:noFill/>
        </p:spPr>
        <p:txBody>
          <a:bodyPr wrap="square" rtlCol="0">
            <a:spAutoFit/>
          </a:bodyPr>
          <a:lstStyle/>
          <a:p>
            <a:r>
              <a:rPr lang="en-US" sz="800" b="1" dirty="0">
                <a:solidFill>
                  <a:schemeClr val="bg1"/>
                </a:solidFill>
              </a:rPr>
              <a:t>Copyright © McGraw-Hill Education. Permission required for reproduction or display.</a:t>
            </a:r>
          </a:p>
        </p:txBody>
      </p:sp>
      <p:sp>
        <p:nvSpPr>
          <p:cNvPr id="14" name="TextBox 13">
            <a:extLst>
              <a:ext uri="{FF2B5EF4-FFF2-40B4-BE49-F238E27FC236}">
                <a16:creationId xmlns:a16="http://schemas.microsoft.com/office/drawing/2014/main" id="{03C30342-258D-4F1C-A355-D9C0E5061F64}"/>
              </a:ext>
            </a:extLst>
          </p:cNvPr>
          <p:cNvSpPr txBox="1"/>
          <p:nvPr userDrawn="1"/>
        </p:nvSpPr>
        <p:spPr>
          <a:xfrm>
            <a:off x="-699" y="6540598"/>
            <a:ext cx="9144699" cy="320040"/>
          </a:xfrm>
          <a:prstGeom prst="rect">
            <a:avLst/>
          </a:prstGeom>
          <a:solidFill>
            <a:srgbClr val="007635"/>
          </a:solidFill>
        </p:spPr>
        <p:txBody>
          <a:bodyPr wrap="square" rtlCol="0" anchor="ctr" anchorCtr="1">
            <a:noAutofit/>
          </a:bodyPr>
          <a:lstStyle/>
          <a:p>
            <a:endParaRPr lang="en-US" sz="800" b="1" dirty="0">
              <a:solidFill>
                <a:schemeClr val="bg1"/>
              </a:solidFill>
            </a:endParaRPr>
          </a:p>
        </p:txBody>
      </p:sp>
      <p:sp>
        <p:nvSpPr>
          <p:cNvPr id="4" name="Text Placeholder 3">
            <a:extLst>
              <a:ext uri="{FF2B5EF4-FFF2-40B4-BE49-F238E27FC236}">
                <a16:creationId xmlns:a16="http://schemas.microsoft.com/office/drawing/2014/main" id="{493CD3A4-4959-C646-887B-135FFD2C3536}"/>
              </a:ext>
            </a:extLst>
          </p:cNvPr>
          <p:cNvSpPr>
            <a:spLocks noGrp="1"/>
          </p:cNvSpPr>
          <p:nvPr>
            <p:ph type="body" sz="quarter" idx="10" hasCustomPrompt="1"/>
          </p:nvPr>
        </p:nvSpPr>
        <p:spPr>
          <a:xfrm>
            <a:off x="7132638" y="6565900"/>
            <a:ext cx="2011362" cy="215900"/>
          </a:xfrm>
        </p:spPr>
        <p:txBody>
          <a:bodyPr/>
          <a:lstStyle>
            <a:lvl1pPr>
              <a:defRPr sz="800" i="1">
                <a:solidFill>
                  <a:schemeClr val="bg1"/>
                </a:solidFill>
              </a:defRPr>
            </a:lvl1pPr>
            <a:lvl2pPr>
              <a:defRPr sz="800" i="1">
                <a:solidFill>
                  <a:schemeClr val="bg1"/>
                </a:solidFill>
              </a:defRPr>
            </a:lvl2pPr>
            <a:lvl3pPr>
              <a:defRPr sz="800" i="1">
                <a:solidFill>
                  <a:schemeClr val="bg1"/>
                </a:solidFill>
              </a:defRPr>
            </a:lvl3pPr>
            <a:lvl4pPr>
              <a:defRPr sz="800" i="1">
                <a:solidFill>
                  <a:schemeClr val="bg1"/>
                </a:solidFill>
              </a:defRPr>
            </a:lvl4pPr>
            <a:lvl5pPr>
              <a:defRPr sz="800" i="1">
                <a:solidFill>
                  <a:schemeClr val="bg1"/>
                </a:solidFill>
              </a:defRPr>
            </a:lvl5pPr>
          </a:lstStyle>
          <a:p>
            <a:pPr lvl="0"/>
            <a:r>
              <a:rPr lang="en-US" dirty="0"/>
              <a:t>Photo credit to come</a:t>
            </a:r>
          </a:p>
        </p:txBody>
      </p:sp>
      <p:pic>
        <p:nvPicPr>
          <p:cNvPr id="8" name="Picture 7">
            <a:extLst>
              <a:ext uri="{FF2B5EF4-FFF2-40B4-BE49-F238E27FC236}">
                <a16:creationId xmlns:a16="http://schemas.microsoft.com/office/drawing/2014/main" id="{D7E142FD-E6F7-F549-9860-B33CB52409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 y="-500"/>
            <a:ext cx="5047199" cy="6353117"/>
          </a:xfrm>
          <a:prstGeom prst="rect">
            <a:avLst/>
          </a:prstGeom>
        </p:spPr>
      </p:pic>
      <p:sp>
        <p:nvSpPr>
          <p:cNvPr id="5" name="Content Placeholder 4">
            <a:extLst>
              <a:ext uri="{FF2B5EF4-FFF2-40B4-BE49-F238E27FC236}">
                <a16:creationId xmlns:a16="http://schemas.microsoft.com/office/drawing/2014/main" id="{AF0C3AF6-E4CC-406D-9CF8-7B9EB703084E}"/>
              </a:ext>
            </a:extLst>
          </p:cNvPr>
          <p:cNvSpPr>
            <a:spLocks noGrp="1"/>
          </p:cNvSpPr>
          <p:nvPr>
            <p:ph sz="quarter" idx="11" hasCustomPrompt="1"/>
          </p:nvPr>
        </p:nvSpPr>
        <p:spPr>
          <a:xfrm>
            <a:off x="0" y="6534150"/>
            <a:ext cx="5046663" cy="274638"/>
          </a:xfrm>
        </p:spPr>
        <p:txBody>
          <a:bodyPr/>
          <a:lstStyle>
            <a:lvl1pPr>
              <a:defRPr sz="800">
                <a:solidFill>
                  <a:schemeClr val="bg1"/>
                </a:solidFill>
              </a:defRPr>
            </a:lvl1pPr>
            <a:lvl2pPr>
              <a:defRPr sz="800">
                <a:solidFill>
                  <a:schemeClr val="bg1"/>
                </a:solidFill>
              </a:defRPr>
            </a:lvl2pPr>
            <a:lvl3pPr>
              <a:defRPr sz="800">
                <a:solidFill>
                  <a:schemeClr val="bg1"/>
                </a:solidFill>
              </a:defRPr>
            </a:lvl3pPr>
            <a:lvl4pPr>
              <a:defRPr sz="800">
                <a:solidFill>
                  <a:schemeClr val="bg1"/>
                </a:solidFill>
              </a:defRPr>
            </a:lvl4pPr>
            <a:lvl5pPr>
              <a:defRPr sz="800">
                <a:solidFill>
                  <a:schemeClr val="bg1"/>
                </a:solidFill>
              </a:defRPr>
            </a:lvl5pPr>
          </a:lstStyle>
          <a:p>
            <a:pPr lvl="0"/>
            <a:r>
              <a:rPr lang="en-US" dirty="0"/>
              <a:t>Copyright</a:t>
            </a:r>
          </a:p>
        </p:txBody>
      </p:sp>
    </p:spTree>
    <p:extLst>
      <p:ext uri="{BB962C8B-B14F-4D97-AF65-F5344CB8AC3E}">
        <p14:creationId xmlns:p14="http://schemas.microsoft.com/office/powerpoint/2010/main" val="630865851"/>
      </p:ext>
    </p:extLst>
  </p:cSld>
  <p:clrMapOvr>
    <a:overrideClrMapping bg1="lt1" tx1="dk1" bg2="lt2" tx2="dk2" accent1="accent1" accent2="accent2" accent3="accent3" accent4="accent4" accent5="accent5" accent6="accent6" hlink="hlink" folHlink="folHlink"/>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hapter Title with Bkg">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3325861"/>
      </p:ext>
    </p:extLst>
  </p:cSld>
  <p:clrMapOvr>
    <a:overrideClrMapping bg1="lt1" tx1="dk1" bg2="lt2" tx2="dk2" accent1="accent1" accent2="accent2" accent3="accent3" accent4="accent4" accent5="accent5" accent6="accent6" hlink="hlink" folHlink="folHlink"/>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ine Title with link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1800"/>
            <a:ext cx="9144000" cy="721800"/>
          </a:xfrm>
          <a:prstGeom prst="rect">
            <a:avLst/>
          </a:prstGeom>
        </p:spPr>
        <p:txBody>
          <a:bodyPr/>
          <a:lstStyle>
            <a:lvl1pPr marL="280988" indent="0">
              <a:defRPr sz="3600">
                <a:solidFill>
                  <a:schemeClr val="bg1"/>
                </a:solidFill>
              </a:defRPr>
            </a:lvl1pPr>
          </a:lstStyle>
          <a:p>
            <a:r>
              <a:rPr lang="en-US" dirty="0"/>
              <a:t>Click to edit Master title style</a:t>
            </a:r>
          </a:p>
        </p:txBody>
      </p:sp>
      <p:sp>
        <p:nvSpPr>
          <p:cNvPr id="3" name="Content Placeholder 1"/>
          <p:cNvSpPr>
            <a:spLocks noGrp="1"/>
          </p:cNvSpPr>
          <p:nvPr>
            <p:ph idx="1" hasCustomPrompt="1"/>
          </p:nvPr>
        </p:nvSpPr>
        <p:spPr>
          <a:xfrm>
            <a:off x="457200" y="990600"/>
            <a:ext cx="8229600" cy="5562600"/>
          </a:xfrm>
          <a:prstGeom prst="rect">
            <a:avLst/>
          </a:prstGeom>
        </p:spPr>
        <p:txBody>
          <a:bodyPr/>
          <a:lstStyle>
            <a:lvl1pPr>
              <a:spcBef>
                <a:spcPts val="900"/>
              </a:spcBef>
              <a:spcAft>
                <a:spcPts val="0"/>
              </a:spcAft>
              <a:defRPr sz="2800"/>
            </a:lvl1pPr>
            <a:lvl2pPr>
              <a:spcBef>
                <a:spcPts val="900"/>
              </a:spcBef>
              <a:spcAft>
                <a:spcPts val="0"/>
              </a:spcAft>
              <a:defRPr sz="2400"/>
            </a:lvl2pPr>
            <a:lvl3pPr>
              <a:spcBef>
                <a:spcPts val="900"/>
              </a:spcBef>
              <a:spcAft>
                <a:spcPts val="0"/>
              </a:spcAft>
              <a:defRPr sz="2000"/>
            </a:lvl3pPr>
            <a:lvl4pPr>
              <a:spcBef>
                <a:spcPts val="900"/>
              </a:spcBef>
              <a:spcAft>
                <a:spcPts val="0"/>
              </a:spcAft>
              <a:defRPr sz="1800"/>
            </a:lvl4pPr>
            <a:lvl5pPr>
              <a:spcBef>
                <a:spcPts val="900"/>
              </a:spcBef>
              <a:spcAft>
                <a:spcPts val="0"/>
              </a:spcAft>
              <a:defRPr sz="1800"/>
            </a:lvl5pPr>
          </a:lstStyle>
          <a:p>
            <a:pPr lvl="0"/>
            <a:r>
              <a:rPr lang="en-US" dirty="0"/>
              <a:t>Click to edit Master text styles</a:t>
            </a:r>
          </a:p>
          <a:p>
            <a:pPr lvl="1"/>
            <a:r>
              <a:rPr lang="en-US" dirty="0"/>
              <a:t>Second level</a:t>
            </a:r>
          </a:p>
          <a:p>
            <a:pPr lvl="2"/>
            <a:r>
              <a:rPr lang="en-US" dirty="0"/>
              <a:t>Third level</a:t>
            </a:r>
          </a:p>
        </p:txBody>
      </p:sp>
      <p:sp>
        <p:nvSpPr>
          <p:cNvPr id="7" name="Jump Link"/>
          <p:cNvSpPr>
            <a:spLocks noGrp="1"/>
          </p:cNvSpPr>
          <p:nvPr>
            <p:ph type="body" sz="quarter" idx="16" hasCustomPrompt="1"/>
          </p:nvPr>
        </p:nvSpPr>
        <p:spPr>
          <a:xfrm>
            <a:off x="3398400" y="6495950"/>
            <a:ext cx="2347200" cy="214450"/>
          </a:xfrm>
          <a:prstGeom prst="rect">
            <a:avLst/>
          </a:prstGeom>
        </p:spPr>
        <p:txBody>
          <a:bodyPr lIns="0" tIns="0" rIns="0" bIns="0"/>
          <a:lstStyle>
            <a:lvl1pPr marL="0" indent="0" algn="ctr">
              <a:buNone/>
              <a:defRPr sz="800"/>
            </a:lvl1pPr>
          </a:lstStyle>
          <a:p>
            <a:pPr lvl="0"/>
            <a:r>
              <a:rPr lang="en-US" dirty="0"/>
              <a:t>Jump to long image description</a:t>
            </a:r>
          </a:p>
        </p:txBody>
      </p:sp>
      <p:sp>
        <p:nvSpPr>
          <p:cNvPr id="8" name="TextBox 7"/>
          <p:cNvSpPr txBox="1"/>
          <p:nvPr userDrawn="1"/>
        </p:nvSpPr>
        <p:spPr>
          <a:xfrm>
            <a:off x="0" y="6657336"/>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616042720"/>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 Line Title and Content">
    <p:bg>
      <p:bgRef idx="1001">
        <a:schemeClr val="bg1"/>
      </p:bgRef>
    </p:bg>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9000"/>
            <a:ext cx="9144000" cy="707400"/>
          </a:xfrm>
          <a:prstGeom prst="rect">
            <a:avLst/>
          </a:prstGeom>
          <a:solidFill>
            <a:srgbClr val="717A8B"/>
          </a:solidFill>
        </p:spPr>
        <p:txBody>
          <a:bodyPr>
            <a:norm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600"/>
              </a:spcBef>
              <a:defRPr lang="en-US" sz="2800" dirty="0"/>
            </a:lvl1pPr>
            <a:lvl2pPr>
              <a:spcBef>
                <a:spcPts val="600"/>
              </a:spcBef>
              <a:defRPr lang="en-US" sz="2400" dirty="0"/>
            </a:lvl2pPr>
            <a:lvl3pPr>
              <a:spcBef>
                <a:spcPts val="600"/>
              </a:spcBef>
              <a:defRPr lang="en-US" dirty="0"/>
            </a:lvl3pPr>
            <a:lvl4pPr>
              <a:spcBef>
                <a:spcPts val="600"/>
              </a:spcBef>
              <a:defRPr lang="en-US" dirty="0"/>
            </a:lvl4pPr>
            <a:lvl5pPr>
              <a:spcBef>
                <a:spcPts val="600"/>
              </a:spcBef>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647935114"/>
      </p:ext>
    </p:extLst>
  </p:cSld>
  <p:clrMapOvr>
    <a:overrideClrMapping bg1="lt1" tx1="dk1" bg2="lt2" tx2="dk2" accent1="accent1" accent2="accent2" accent3="accent3" accent4="accent4" accent5="accent5" accent6="accent6" hlink="hlink" folHlink="folHlink"/>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Line Title and Content">
    <p:spTree>
      <p:nvGrpSpPr>
        <p:cNvPr id="1" name=""/>
        <p:cNvGrpSpPr/>
        <p:nvPr/>
      </p:nvGrpSpPr>
      <p:grpSpPr>
        <a:xfrm>
          <a:off x="0" y="0"/>
          <a:ext cx="0" cy="0"/>
          <a:chOff x="0" y="0"/>
          <a:chExt cx="0" cy="0"/>
        </a:xfrm>
      </p:grpSpPr>
      <p:sp>
        <p:nvSpPr>
          <p:cNvPr id="6" name="Slide Title"/>
          <p:cNvSpPr>
            <a:spLocks noGrp="1"/>
          </p:cNvSpPr>
          <p:nvPr>
            <p:ph type="title"/>
          </p:nvPr>
        </p:nvSpPr>
        <p:spPr>
          <a:xfrm>
            <a:off x="0" y="0"/>
            <a:ext cx="9144000" cy="838200"/>
          </a:xfrm>
          <a:prstGeom prst="rect">
            <a:avLst/>
          </a:prstGeom>
        </p:spPr>
        <p:txBody>
          <a:bodyPr>
            <a:normAutofit/>
          </a:bodyPr>
          <a:lstStyle>
            <a:lvl1pPr marL="0" indent="0">
              <a:defRPr sz="32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1093495230"/>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Line Gray 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F45739-A4A2-4C89-9FD7-22B474C84945}"/>
              </a:ext>
            </a:extLst>
          </p:cNvPr>
          <p:cNvSpPr/>
          <p:nvPr userDrawn="1"/>
        </p:nvSpPr>
        <p:spPr bwMode="auto">
          <a:xfrm>
            <a:off x="0" y="0"/>
            <a:ext cx="9144000" cy="1253612"/>
          </a:xfrm>
          <a:prstGeom prst="rect">
            <a:avLst/>
          </a:prstGeom>
          <a:solidFill>
            <a:srgbClr val="717A8A"/>
          </a:solid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lang="en-US" dirty="0"/>
          </a:p>
        </p:txBody>
      </p:sp>
      <p:sp>
        <p:nvSpPr>
          <p:cNvPr id="6" name="Slide Title"/>
          <p:cNvSpPr>
            <a:spLocks noGrp="1"/>
          </p:cNvSpPr>
          <p:nvPr>
            <p:ph type="title"/>
          </p:nvPr>
        </p:nvSpPr>
        <p:spPr>
          <a:xfrm>
            <a:off x="0" y="2"/>
            <a:ext cx="9144000" cy="1244199"/>
          </a:xfrm>
          <a:prstGeom prst="rect">
            <a:avLst/>
          </a:prstGeom>
          <a:noFill/>
          <a:ln>
            <a:noFill/>
          </a:ln>
        </p:spPr>
        <p:txBody>
          <a:bodyPr anchor="ctr" anchorCtr="1">
            <a:no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71948" y="1388534"/>
            <a:ext cx="8229600" cy="504668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600"/>
              </a:spcBef>
              <a:defRPr lang="en-US" sz="2800" dirty="0"/>
            </a:lvl1pPr>
            <a:lvl2pPr>
              <a:spcBef>
                <a:spcPts val="600"/>
              </a:spcBef>
              <a:defRPr lang="en-US" sz="2400" dirty="0"/>
            </a:lvl2pPr>
            <a:lvl3pPr>
              <a:spcBef>
                <a:spcPts val="600"/>
              </a:spcBef>
              <a:defRPr lang="en-US" dirty="0"/>
            </a:lvl3pPr>
            <a:lvl4pPr>
              <a:spcBef>
                <a:spcPts val="600"/>
              </a:spcBef>
              <a:defRPr lang="en-US" dirty="0"/>
            </a:lvl4pPr>
            <a:lvl5pPr>
              <a:spcBef>
                <a:spcPts val="600"/>
              </a:spcBef>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Box 3"/>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2551203212"/>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3-Line Gray 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0F45739-A4A2-4C89-9FD7-22B474C84945}"/>
              </a:ext>
            </a:extLst>
          </p:cNvPr>
          <p:cNvSpPr/>
          <p:nvPr userDrawn="1"/>
        </p:nvSpPr>
        <p:spPr bwMode="auto">
          <a:xfrm>
            <a:off x="0" y="-1"/>
            <a:ext cx="9144000" cy="1586753"/>
          </a:xfrm>
          <a:prstGeom prst="rect">
            <a:avLst/>
          </a:prstGeom>
          <a:solidFill>
            <a:srgbClr val="717A8A"/>
          </a:solidFill>
          <a:ln w="9525" cap="flat" cmpd="sng" algn="ctr">
            <a:noFill/>
            <a:prstDash val="solid"/>
            <a:round/>
            <a:headEnd type="none" w="med" len="med"/>
            <a:tailEnd type="none" w="med" len="med"/>
          </a:ln>
          <a:effectLst/>
        </p:spPr>
        <p:txBody>
          <a:bodyPr vert="horz" wrap="square" lIns="91440" tIns="45720" rIns="91440" bIns="45720" numCol="1" rtlCol="0" anchor="ctr" anchorCtr="1"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lang="en-US" dirty="0"/>
          </a:p>
        </p:txBody>
      </p:sp>
      <p:sp>
        <p:nvSpPr>
          <p:cNvPr id="6" name="Slide Title"/>
          <p:cNvSpPr>
            <a:spLocks noGrp="1"/>
          </p:cNvSpPr>
          <p:nvPr>
            <p:ph type="title"/>
          </p:nvPr>
        </p:nvSpPr>
        <p:spPr>
          <a:xfrm>
            <a:off x="0" y="2"/>
            <a:ext cx="9144000" cy="1586750"/>
          </a:xfrm>
          <a:prstGeom prst="rect">
            <a:avLst/>
          </a:prstGeom>
          <a:noFill/>
          <a:ln>
            <a:noFill/>
          </a:ln>
        </p:spPr>
        <p:txBody>
          <a:bodyPr anchor="ctr" anchorCtr="1">
            <a:no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idx="1" hasCustomPrompt="1"/>
          </p:nvPr>
        </p:nvSpPr>
        <p:spPr>
          <a:xfrm>
            <a:off x="471948" y="1764000"/>
            <a:ext cx="8229600" cy="46712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600"/>
              </a:spcBef>
              <a:defRPr lang="en-US" dirty="0"/>
            </a:lvl1pPr>
            <a:lvl2pPr>
              <a:spcBef>
                <a:spcPts val="600"/>
              </a:spcBef>
              <a:defRPr lang="en-US" sz="2400" dirty="0"/>
            </a:lvl2pPr>
            <a:lvl3pPr>
              <a:spcBef>
                <a:spcPts val="600"/>
              </a:spcBef>
              <a:defRPr lang="en-US" dirty="0"/>
            </a:lvl3pPr>
            <a:lvl4pPr>
              <a:spcBef>
                <a:spcPts val="600"/>
              </a:spcBef>
              <a:defRPr lang="en-US" dirty="0"/>
            </a:lvl4pPr>
            <a:lvl5pPr>
              <a:spcBef>
                <a:spcPts val="600"/>
              </a:spcBef>
              <a:defRPr lang="en-US" dirty="0"/>
            </a:lvl5pPr>
          </a:lstStyle>
          <a:p>
            <a:pPr lvl="0"/>
            <a:r>
              <a:rPr lang="en-US" dirty="0"/>
              <a:t>Click to edit Master text styles</a:t>
            </a:r>
          </a:p>
          <a:p>
            <a:pPr lvl="1"/>
            <a:r>
              <a:rPr lang="en-US" dirty="0"/>
              <a:t>Second level</a:t>
            </a:r>
          </a:p>
          <a:p>
            <a:pPr lvl="2"/>
            <a:r>
              <a:rPr lang="en-US" dirty="0"/>
              <a:t>Third level</a:t>
            </a:r>
          </a:p>
        </p:txBody>
      </p:sp>
      <p:sp>
        <p:nvSpPr>
          <p:cNvPr id="4" name="TextBox 3"/>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2794110921"/>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1-Line Question Title and Content">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8D981569-CC23-4BC5-887A-6F6329727A8C}"/>
              </a:ext>
            </a:extLst>
          </p:cNvPr>
          <p:cNvSpPr/>
          <p:nvPr userDrawn="1"/>
        </p:nvSpPr>
        <p:spPr bwMode="auto">
          <a:xfrm>
            <a:off x="0" y="2213"/>
            <a:ext cx="9143999" cy="989263"/>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p:nvPr>
        </p:nvSpPr>
        <p:spPr>
          <a:xfrm>
            <a:off x="0" y="4073"/>
            <a:ext cx="9143999" cy="987403"/>
          </a:xfrm>
          <a:prstGeom prst="rect">
            <a:avLst/>
          </a:prstGeom>
          <a:noFill/>
          <a:ln w="9525">
            <a:noFill/>
            <a:miter lim="800000"/>
            <a:headEnd/>
            <a:tailEnd/>
          </a:ln>
        </p:spPr>
        <p:txBody>
          <a:bodyPr vert="horz" wrap="square" lIns="0" tIns="45720" rIns="0" bIns="45720" numCol="1" anchor="ctr" anchorCtr="0" compatLnSpc="1">
            <a:prstTxWarp prst="textNoShape">
              <a:avLst/>
            </a:prstTxWarp>
            <a:noAutofit/>
          </a:bodyPr>
          <a:lstStyle>
            <a:lvl1pPr marL="457200" indent="-284163" algn="l">
              <a:spcBef>
                <a:spcPts val="0"/>
              </a:spcBef>
              <a:defRPr lang="en-US" sz="3600" b="0" dirty="0">
                <a:solidFill>
                  <a:schemeClr val="bg1"/>
                </a:solidFill>
                <a:effectLst/>
                <a:latin typeface="+mn-lt"/>
              </a:defRPr>
            </a:lvl1pPr>
          </a:lstStyle>
          <a:p>
            <a:pPr marL="457200" lvl="0" indent="0"/>
            <a:r>
              <a:rPr lang="en-US" dirty="0"/>
              <a:t>Click to edit Master title style</a:t>
            </a:r>
          </a:p>
        </p:txBody>
      </p:sp>
      <p:sp>
        <p:nvSpPr>
          <p:cNvPr id="3" name="Content Placeholder 2"/>
          <p:cNvSpPr>
            <a:spLocks noGrp="1"/>
          </p:cNvSpPr>
          <p:nvPr>
            <p:ph idx="1"/>
          </p:nvPr>
        </p:nvSpPr>
        <p:spPr>
          <a:xfrm>
            <a:off x="508792" y="1219736"/>
            <a:ext cx="8126413" cy="5203695"/>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616513333"/>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2-Line Question 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2B5AA0-E01E-4125-8BF8-0F36D8B2FAEB}"/>
              </a:ext>
            </a:extLst>
          </p:cNvPr>
          <p:cNvSpPr/>
          <p:nvPr userDrawn="1"/>
        </p:nvSpPr>
        <p:spPr bwMode="auto">
          <a:xfrm>
            <a:off x="0" y="8690"/>
            <a:ext cx="9144000" cy="142526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p:nvPr>
        </p:nvSpPr>
        <p:spPr>
          <a:xfrm>
            <a:off x="0" y="8512"/>
            <a:ext cx="9143999" cy="1425260"/>
          </a:xfrm>
          <a:prstGeom prst="rect">
            <a:avLst/>
          </a:prstGeom>
          <a:noFill/>
          <a:ln w="9525">
            <a:noFill/>
            <a:miter lim="800000"/>
            <a:headEnd/>
            <a:tailEnd/>
          </a:ln>
        </p:spPr>
        <p:txBody>
          <a:bodyPr vert="horz" wrap="square" lIns="91440" tIns="457200" rIns="91440" bIns="457200" numCol="1" anchor="ctr" anchorCtr="0" compatLnSpc="1">
            <a:prstTxWarp prst="textNoShape">
              <a:avLst/>
            </a:prstTxWarp>
            <a:noAutofit/>
          </a:bodyPr>
          <a:lstStyle>
            <a:lvl1pPr marL="457200" indent="-227013" algn="l">
              <a:spcBef>
                <a:spcPts val="0"/>
              </a:spcBef>
              <a:defRPr lang="en-US" sz="3600" b="0" dirty="0">
                <a:solidFill>
                  <a:schemeClr val="bg1"/>
                </a:solidFill>
                <a:effectLst/>
                <a:latin typeface="+mn-lt"/>
              </a:defRPr>
            </a:lvl1pPr>
          </a:lstStyle>
          <a:p>
            <a:pPr marL="457200" lvl="0" indent="0"/>
            <a:r>
              <a:rPr lang="en-US" dirty="0"/>
              <a:t>Click to edit Master title style</a:t>
            </a:r>
          </a:p>
        </p:txBody>
      </p:sp>
      <p:sp>
        <p:nvSpPr>
          <p:cNvPr id="3" name="Content Placeholder 2"/>
          <p:cNvSpPr>
            <a:spLocks noGrp="1"/>
          </p:cNvSpPr>
          <p:nvPr>
            <p:ph idx="1"/>
          </p:nvPr>
        </p:nvSpPr>
        <p:spPr>
          <a:xfrm>
            <a:off x="504825" y="1605599"/>
            <a:ext cx="8126413" cy="4811075"/>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2319744063"/>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2-Line Question Title and Conten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DD2B5AA0-E01E-4125-8BF8-0F36D8B2FAEB}"/>
              </a:ext>
            </a:extLst>
          </p:cNvPr>
          <p:cNvSpPr/>
          <p:nvPr userDrawn="1"/>
        </p:nvSpPr>
        <p:spPr bwMode="auto">
          <a:xfrm>
            <a:off x="0" y="8690"/>
            <a:ext cx="9144000" cy="142526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p:nvPr>
        </p:nvSpPr>
        <p:spPr>
          <a:xfrm>
            <a:off x="0" y="8512"/>
            <a:ext cx="9143999" cy="1425260"/>
          </a:xfrm>
          <a:prstGeom prst="rect">
            <a:avLst/>
          </a:prstGeom>
          <a:noFill/>
          <a:ln w="9525">
            <a:noFill/>
            <a:miter lim="800000"/>
            <a:headEnd/>
            <a:tailEnd/>
          </a:ln>
        </p:spPr>
        <p:txBody>
          <a:bodyPr vert="horz" wrap="square" lIns="91440" tIns="457200" rIns="91440" bIns="457200" numCol="1" anchor="ctr" anchorCtr="0" compatLnSpc="1">
            <a:prstTxWarp prst="textNoShape">
              <a:avLst/>
            </a:prstTxWarp>
            <a:noAutofit/>
          </a:bodyPr>
          <a:lstStyle>
            <a:lvl1pPr marL="457200" indent="-227013" algn="l">
              <a:spcBef>
                <a:spcPts val="0"/>
              </a:spcBef>
              <a:defRPr lang="en-US" sz="3600" b="0" dirty="0">
                <a:solidFill>
                  <a:schemeClr val="bg1"/>
                </a:solidFill>
                <a:effectLst/>
                <a:latin typeface="+mn-lt"/>
              </a:defRPr>
            </a:lvl1pPr>
          </a:lstStyle>
          <a:p>
            <a:pPr marL="457200" lvl="0" indent="0"/>
            <a:r>
              <a:rPr lang="en-US" dirty="0"/>
              <a:t>Click to edit Master title style</a:t>
            </a:r>
          </a:p>
        </p:txBody>
      </p:sp>
      <p:sp>
        <p:nvSpPr>
          <p:cNvPr id="3" name="Content Placeholder 2"/>
          <p:cNvSpPr>
            <a:spLocks noGrp="1"/>
          </p:cNvSpPr>
          <p:nvPr>
            <p:ph idx="1" hasCustomPrompt="1"/>
          </p:nvPr>
        </p:nvSpPr>
        <p:spPr>
          <a:xfrm>
            <a:off x="504825" y="1605600"/>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lgn="ct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
        <p:nvSpPr>
          <p:cNvPr id="8" name="Content Placeholder 2">
            <a:extLst>
              <a:ext uri="{FF2B5EF4-FFF2-40B4-BE49-F238E27FC236}">
                <a16:creationId xmlns:a16="http://schemas.microsoft.com/office/drawing/2014/main" id="{D7652426-032C-4624-ABC8-62EBF18EAD50}"/>
              </a:ext>
            </a:extLst>
          </p:cNvPr>
          <p:cNvSpPr>
            <a:spLocks noGrp="1"/>
          </p:cNvSpPr>
          <p:nvPr>
            <p:ph idx="10" hasCustomPrompt="1"/>
          </p:nvPr>
        </p:nvSpPr>
        <p:spPr>
          <a:xfrm>
            <a:off x="504824" y="2556066"/>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
        <p:nvSpPr>
          <p:cNvPr id="9" name="Content Placeholder 2">
            <a:extLst>
              <a:ext uri="{FF2B5EF4-FFF2-40B4-BE49-F238E27FC236}">
                <a16:creationId xmlns:a16="http://schemas.microsoft.com/office/drawing/2014/main" id="{84C49DC7-D60A-47E5-9E1F-FE02E12A4D26}"/>
              </a:ext>
            </a:extLst>
          </p:cNvPr>
          <p:cNvSpPr>
            <a:spLocks noGrp="1"/>
          </p:cNvSpPr>
          <p:nvPr>
            <p:ph idx="11" hasCustomPrompt="1"/>
          </p:nvPr>
        </p:nvSpPr>
        <p:spPr>
          <a:xfrm>
            <a:off x="504824" y="3402178"/>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
        <p:nvSpPr>
          <p:cNvPr id="10" name="Content Placeholder 2">
            <a:extLst>
              <a:ext uri="{FF2B5EF4-FFF2-40B4-BE49-F238E27FC236}">
                <a16:creationId xmlns:a16="http://schemas.microsoft.com/office/drawing/2014/main" id="{9AE59476-F2C8-4865-BFEA-5AB8F483B786}"/>
              </a:ext>
            </a:extLst>
          </p:cNvPr>
          <p:cNvSpPr>
            <a:spLocks noGrp="1"/>
          </p:cNvSpPr>
          <p:nvPr>
            <p:ph idx="12" hasCustomPrompt="1"/>
          </p:nvPr>
        </p:nvSpPr>
        <p:spPr>
          <a:xfrm>
            <a:off x="504824" y="4186318"/>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
        <p:nvSpPr>
          <p:cNvPr id="11" name="Content Placeholder 2">
            <a:extLst>
              <a:ext uri="{FF2B5EF4-FFF2-40B4-BE49-F238E27FC236}">
                <a16:creationId xmlns:a16="http://schemas.microsoft.com/office/drawing/2014/main" id="{30738643-A210-45F8-A283-2FDD448E35B4}"/>
              </a:ext>
            </a:extLst>
          </p:cNvPr>
          <p:cNvSpPr>
            <a:spLocks noGrp="1"/>
          </p:cNvSpPr>
          <p:nvPr>
            <p:ph idx="13" hasCustomPrompt="1"/>
          </p:nvPr>
        </p:nvSpPr>
        <p:spPr>
          <a:xfrm>
            <a:off x="504825" y="4989872"/>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
        <p:nvSpPr>
          <p:cNvPr id="12" name="Content Placeholder 2">
            <a:extLst>
              <a:ext uri="{FF2B5EF4-FFF2-40B4-BE49-F238E27FC236}">
                <a16:creationId xmlns:a16="http://schemas.microsoft.com/office/drawing/2014/main" id="{C8DDD553-4CC0-478F-80D3-0A6B29029A30}"/>
              </a:ext>
            </a:extLst>
          </p:cNvPr>
          <p:cNvSpPr>
            <a:spLocks noGrp="1"/>
          </p:cNvSpPr>
          <p:nvPr>
            <p:ph idx="14" hasCustomPrompt="1"/>
          </p:nvPr>
        </p:nvSpPr>
        <p:spPr>
          <a:xfrm>
            <a:off x="504825" y="5811068"/>
            <a:ext cx="8126413" cy="668796"/>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p:txBody>
      </p:sp>
    </p:spTree>
    <p:extLst>
      <p:ext uri="{BB962C8B-B14F-4D97-AF65-F5344CB8AC3E}">
        <p14:creationId xmlns:p14="http://schemas.microsoft.com/office/powerpoint/2010/main" val="581349316"/>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3-Line Question Title and Content">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825872BB-9404-4C42-8146-2FF8B7997BEF}"/>
              </a:ext>
            </a:extLst>
          </p:cNvPr>
          <p:cNvPicPr>
            <a:picLocks noChangeAspect="1"/>
          </p:cNvPicPr>
          <p:nvPr userDrawn="1"/>
        </p:nvPicPr>
        <p:blipFill>
          <a:blip r:embed="rId2"/>
          <a:stretch>
            <a:fillRect/>
          </a:stretch>
        </p:blipFill>
        <p:spPr bwMode="hidden">
          <a:xfrm>
            <a:off x="0" y="7955"/>
            <a:ext cx="9144000" cy="1820845"/>
          </a:xfrm>
          <a:prstGeom prst="rect">
            <a:avLst/>
          </a:prstGeom>
        </p:spPr>
      </p:pic>
      <p:cxnSp>
        <p:nvCxnSpPr>
          <p:cNvPr id="4"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5"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1"/>
          <p:cNvSpPr>
            <a:spLocks noGrp="1"/>
          </p:cNvSpPr>
          <p:nvPr>
            <p:ph type="title"/>
          </p:nvPr>
        </p:nvSpPr>
        <p:spPr>
          <a:xfrm>
            <a:off x="273600" y="26363"/>
            <a:ext cx="8870400" cy="1780838"/>
          </a:xfrm>
          <a:prstGeom prst="rect">
            <a:avLst/>
          </a:prstGeom>
          <a:noFill/>
          <a:ln w="9525">
            <a:noFill/>
            <a:miter lim="800000"/>
            <a:headEnd/>
            <a:tailEnd/>
          </a:ln>
        </p:spPr>
        <p:txBody>
          <a:bodyPr vert="horz" wrap="square" lIns="0" tIns="45720" rIns="91440" bIns="45720" numCol="1" anchor="ctr" anchorCtr="0" compatLnSpc="1">
            <a:prstTxWarp prst="textNoShape">
              <a:avLst/>
            </a:prstTxWarp>
            <a:noAutofit/>
          </a:bodyPr>
          <a:lstStyle>
            <a:lvl1pPr marL="230188" indent="227013" algn="l">
              <a:spcBef>
                <a:spcPts val="0"/>
              </a:spcBef>
              <a:defRPr lang="en-US" sz="3200" b="0" dirty="0">
                <a:solidFill>
                  <a:schemeClr val="bg1"/>
                </a:solidFill>
                <a:effectLst/>
                <a:latin typeface="+mj-lt"/>
              </a:defRPr>
            </a:lvl1pPr>
          </a:lstStyle>
          <a:p>
            <a:pPr marL="457200" lvl="0" indent="0"/>
            <a:r>
              <a:rPr lang="en-US" dirty="0"/>
              <a:t>Click to edit Master title style</a:t>
            </a:r>
          </a:p>
        </p:txBody>
      </p:sp>
      <p:sp>
        <p:nvSpPr>
          <p:cNvPr id="3" name="Content Placeholder 2"/>
          <p:cNvSpPr>
            <a:spLocks noGrp="1"/>
          </p:cNvSpPr>
          <p:nvPr>
            <p:ph idx="1"/>
          </p:nvPr>
        </p:nvSpPr>
        <p:spPr>
          <a:xfrm>
            <a:off x="504825" y="2430378"/>
            <a:ext cx="8126413" cy="3986295"/>
          </a:xfr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TextBox 5"/>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3173025383"/>
      </p:ext>
    </p:extLst>
  </p:cSld>
  <p:clrMapOvr>
    <a:masterClrMapping/>
  </p:clrMapOvr>
  <p:transition spd="med"/>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Line Figure Title and Link">
    <p:spTree>
      <p:nvGrpSpPr>
        <p:cNvPr id="1" name=""/>
        <p:cNvGrpSpPr/>
        <p:nvPr/>
      </p:nvGrpSpPr>
      <p:grpSpPr>
        <a:xfrm>
          <a:off x="0" y="0"/>
          <a:ext cx="0" cy="0"/>
          <a:chOff x="0" y="0"/>
          <a:chExt cx="0" cy="0"/>
        </a:xfrm>
      </p:grpSpPr>
      <p:sp>
        <p:nvSpPr>
          <p:cNvPr id="6" name="Slide Title"/>
          <p:cNvSpPr>
            <a:spLocks noGrp="1"/>
          </p:cNvSpPr>
          <p:nvPr>
            <p:ph type="title"/>
          </p:nvPr>
        </p:nvSpPr>
        <p:spPr>
          <a:xfrm>
            <a:off x="0" y="0"/>
            <a:ext cx="9144000" cy="691196"/>
          </a:xfrm>
          <a:prstGeom prst="rect">
            <a:avLst/>
          </a:prstGeom>
          <a:noFill/>
        </p:spPr>
        <p:txBody>
          <a:bodyPr>
            <a:normAutofit/>
          </a:bodyPr>
          <a:lstStyle>
            <a:lvl1pPr marL="115888" indent="0" algn="l">
              <a:defRPr sz="2800">
                <a:solidFill>
                  <a:srgbClr val="397036"/>
                </a:solidFill>
              </a:defRPr>
            </a:lvl1pPr>
          </a:lstStyle>
          <a:p>
            <a:r>
              <a:rPr lang="en-US" dirty="0"/>
              <a:t>Click to edit Master title style</a:t>
            </a:r>
          </a:p>
        </p:txBody>
      </p:sp>
      <p:sp>
        <p:nvSpPr>
          <p:cNvPr id="3" name="TextBox 2"/>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cxnSp>
        <p:nvCxnSpPr>
          <p:cNvPr id="4" name="Straight Connector 3">
            <a:extLst>
              <a:ext uri="{FF2B5EF4-FFF2-40B4-BE49-F238E27FC236}">
                <a16:creationId xmlns:a16="http://schemas.microsoft.com/office/drawing/2014/main" id="{526807BA-3501-448B-AD4F-2C2F989176D6}"/>
              </a:ext>
            </a:extLst>
          </p:cNvPr>
          <p:cNvCxnSpPr/>
          <p:nvPr userDrawn="1"/>
        </p:nvCxnSpPr>
        <p:spPr bwMode="auto">
          <a:xfrm>
            <a:off x="0" y="743538"/>
            <a:ext cx="9144000" cy="0"/>
          </a:xfrm>
          <a:prstGeom prst="line">
            <a:avLst/>
          </a:prstGeom>
          <a:solidFill>
            <a:srgbClr val="E5D5B4"/>
          </a:solidFill>
          <a:ln w="76200" cap="flat" cmpd="sng" algn="ctr">
            <a:solidFill>
              <a:srgbClr val="C3D39F"/>
            </a:solidFill>
            <a:prstDash val="solid"/>
            <a:round/>
            <a:headEnd type="none" w="med" len="med"/>
            <a:tailEnd type="none" w="med" len="med"/>
          </a:ln>
          <a:effectLst/>
        </p:spPr>
      </p:cxnSp>
      <p:sp>
        <p:nvSpPr>
          <p:cNvPr id="5" name="Jump Link">
            <a:extLst>
              <a:ext uri="{FF2B5EF4-FFF2-40B4-BE49-F238E27FC236}">
                <a16:creationId xmlns:a16="http://schemas.microsoft.com/office/drawing/2014/main" id="{63022A46-682D-4C52-9CDD-C70D52B88840}"/>
              </a:ext>
            </a:extLst>
          </p:cNvPr>
          <p:cNvSpPr>
            <a:spLocks noGrp="1"/>
          </p:cNvSpPr>
          <p:nvPr>
            <p:ph type="body" sz="quarter" idx="16" hasCustomPrompt="1"/>
          </p:nvPr>
        </p:nvSpPr>
        <p:spPr>
          <a:xfrm>
            <a:off x="3499200" y="6553200"/>
            <a:ext cx="2145600" cy="99950"/>
          </a:xfrm>
          <a:prstGeom prst="rect">
            <a:avLst/>
          </a:prstGeom>
        </p:spPr>
        <p:txBody>
          <a:bodyPr lIns="0" tIns="0" rIns="0" bIns="0"/>
          <a:lstStyle>
            <a:lvl1pPr marL="0" indent="0" algn="ctr">
              <a:buNone/>
              <a:defRPr sz="800">
                <a:latin typeface="Arial" panose="020B0604020202020204" pitchFamily="34" charset="0"/>
              </a:defRPr>
            </a:lvl1pPr>
          </a:lstStyle>
          <a:p>
            <a:pPr lvl="0"/>
            <a:r>
              <a:rPr lang="en-US" dirty="0"/>
              <a:t>Jump to long image description</a:t>
            </a:r>
          </a:p>
        </p:txBody>
      </p:sp>
      <p:sp>
        <p:nvSpPr>
          <p:cNvPr id="7" name="Content Placeholder 6">
            <a:extLst>
              <a:ext uri="{FF2B5EF4-FFF2-40B4-BE49-F238E27FC236}">
                <a16:creationId xmlns:a16="http://schemas.microsoft.com/office/drawing/2014/main" id="{C7161E9D-A211-4C21-AC2B-3F99004D424C}"/>
              </a:ext>
            </a:extLst>
          </p:cNvPr>
          <p:cNvSpPr>
            <a:spLocks noGrp="1"/>
          </p:cNvSpPr>
          <p:nvPr>
            <p:ph sz="quarter" idx="17" hasCustomPrompt="1"/>
          </p:nvPr>
        </p:nvSpPr>
        <p:spPr>
          <a:xfrm>
            <a:off x="6116638" y="6586538"/>
            <a:ext cx="2986087" cy="307975"/>
          </a:xfrm>
        </p:spPr>
        <p:txBody>
          <a:bodyPr/>
          <a:lstStyle>
            <a:lvl1pPr>
              <a:defRPr sz="800"/>
            </a:lvl1pPr>
          </a:lstStyle>
          <a:p>
            <a:pPr lvl="0"/>
            <a:r>
              <a:rPr lang="en-US" dirty="0"/>
              <a:t>credit</a:t>
            </a:r>
          </a:p>
        </p:txBody>
      </p:sp>
    </p:spTree>
    <p:extLst>
      <p:ext uri="{BB962C8B-B14F-4D97-AF65-F5344CB8AC3E}">
        <p14:creationId xmlns:p14="http://schemas.microsoft.com/office/powerpoint/2010/main" val="3362210465"/>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Line Figure Title and Link">
    <p:spTree>
      <p:nvGrpSpPr>
        <p:cNvPr id="1" name=""/>
        <p:cNvGrpSpPr/>
        <p:nvPr/>
      </p:nvGrpSpPr>
      <p:grpSpPr>
        <a:xfrm>
          <a:off x="0" y="0"/>
          <a:ext cx="0" cy="0"/>
          <a:chOff x="0" y="0"/>
          <a:chExt cx="0" cy="0"/>
        </a:xfrm>
      </p:grpSpPr>
      <p:sp>
        <p:nvSpPr>
          <p:cNvPr id="6" name="Slide Title"/>
          <p:cNvSpPr>
            <a:spLocks noGrp="1"/>
          </p:cNvSpPr>
          <p:nvPr>
            <p:ph type="title"/>
          </p:nvPr>
        </p:nvSpPr>
        <p:spPr>
          <a:xfrm>
            <a:off x="0" y="0"/>
            <a:ext cx="9144000" cy="950398"/>
          </a:xfrm>
          <a:prstGeom prst="rect">
            <a:avLst/>
          </a:prstGeom>
          <a:noFill/>
        </p:spPr>
        <p:txBody>
          <a:bodyPr>
            <a:normAutofit/>
          </a:bodyPr>
          <a:lstStyle>
            <a:lvl1pPr marL="228600" indent="0" algn="l">
              <a:defRPr sz="2800">
                <a:solidFill>
                  <a:srgbClr val="397036"/>
                </a:solidFill>
              </a:defRPr>
            </a:lvl1pPr>
          </a:lstStyle>
          <a:p>
            <a:r>
              <a:rPr lang="en-US" dirty="0"/>
              <a:t>Click to edit Master title style</a:t>
            </a:r>
          </a:p>
        </p:txBody>
      </p:sp>
      <p:sp>
        <p:nvSpPr>
          <p:cNvPr id="3" name="TextBox 2"/>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cxnSp>
        <p:nvCxnSpPr>
          <p:cNvPr id="4" name="Straight Connector 3">
            <a:extLst>
              <a:ext uri="{FF2B5EF4-FFF2-40B4-BE49-F238E27FC236}">
                <a16:creationId xmlns:a16="http://schemas.microsoft.com/office/drawing/2014/main" id="{526807BA-3501-448B-AD4F-2C2F989176D6}"/>
              </a:ext>
            </a:extLst>
          </p:cNvPr>
          <p:cNvCxnSpPr/>
          <p:nvPr userDrawn="1"/>
        </p:nvCxnSpPr>
        <p:spPr bwMode="auto">
          <a:xfrm>
            <a:off x="0" y="1008936"/>
            <a:ext cx="9144000" cy="0"/>
          </a:xfrm>
          <a:prstGeom prst="line">
            <a:avLst/>
          </a:prstGeom>
          <a:solidFill>
            <a:srgbClr val="E5D5B4"/>
          </a:solidFill>
          <a:ln w="76200" cap="flat" cmpd="sng" algn="ctr">
            <a:solidFill>
              <a:srgbClr val="C3D39F"/>
            </a:solidFill>
            <a:prstDash val="solid"/>
            <a:round/>
            <a:headEnd type="none" w="med" len="med"/>
            <a:tailEnd type="none" w="med" len="med"/>
          </a:ln>
          <a:effectLst/>
        </p:spPr>
      </p:cxnSp>
      <p:sp>
        <p:nvSpPr>
          <p:cNvPr id="5" name="Jump Link">
            <a:extLst>
              <a:ext uri="{FF2B5EF4-FFF2-40B4-BE49-F238E27FC236}">
                <a16:creationId xmlns:a16="http://schemas.microsoft.com/office/drawing/2014/main" id="{63022A46-682D-4C52-9CDD-C70D52B88840}"/>
              </a:ext>
            </a:extLst>
          </p:cNvPr>
          <p:cNvSpPr>
            <a:spLocks noGrp="1"/>
          </p:cNvSpPr>
          <p:nvPr>
            <p:ph type="body" sz="quarter" idx="16" hasCustomPrompt="1"/>
          </p:nvPr>
        </p:nvSpPr>
        <p:spPr>
          <a:xfrm>
            <a:off x="3499200" y="6553200"/>
            <a:ext cx="2145600" cy="99950"/>
          </a:xfrm>
          <a:prstGeom prst="rect">
            <a:avLst/>
          </a:prstGeom>
        </p:spPr>
        <p:txBody>
          <a:bodyPr lIns="0" tIns="0" rIns="0" bIns="0"/>
          <a:lstStyle>
            <a:lvl1pPr marL="0" indent="0" algn="ctr">
              <a:buNone/>
              <a:defRPr sz="800">
                <a:latin typeface="Arial" panose="020B0604020202020204" pitchFamily="34" charset="0"/>
              </a:defRPr>
            </a:lvl1pPr>
          </a:lstStyle>
          <a:p>
            <a:pPr lvl="0"/>
            <a:r>
              <a:rPr lang="en-US" dirty="0"/>
              <a:t>Jump to long image description</a:t>
            </a:r>
          </a:p>
        </p:txBody>
      </p:sp>
    </p:spTree>
    <p:extLst>
      <p:ext uri="{BB962C8B-B14F-4D97-AF65-F5344CB8AC3E}">
        <p14:creationId xmlns:p14="http://schemas.microsoft.com/office/powerpoint/2010/main" val="3310494555"/>
      </p:ext>
    </p:extLst>
  </p:cSld>
  <p:clrMapOvr>
    <a:masterClrMapping/>
  </p:clrMapOvr>
  <p:transition spd="med"/>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1800"/>
            <a:ext cx="9144001" cy="729000"/>
          </a:xfrm>
          <a:prstGeom prst="rect">
            <a:avLst/>
          </a:prstGeom>
          <a:ln>
            <a:noFill/>
          </a:ln>
        </p:spPr>
        <p:txBody>
          <a:bodyPr anchor="ctr" anchorCtr="1">
            <a:no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sz="half" idx="1"/>
          </p:nvPr>
        </p:nvSpPr>
        <p:spPr>
          <a:xfrm>
            <a:off x="457200" y="914400"/>
            <a:ext cx="4038600" cy="56159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600"/>
              </a:spcBef>
              <a:defRPr lang="en-US" dirty="0"/>
            </a:lvl1pPr>
            <a:lvl2pPr>
              <a:spcBef>
                <a:spcPts val="600"/>
              </a:spcBef>
              <a:defRPr lang="en-US" dirty="0"/>
            </a:lvl2pPr>
            <a:lvl3pPr>
              <a:spcBef>
                <a:spcPts val="600"/>
              </a:spcBef>
              <a:defRPr lang="en-US" dirty="0"/>
            </a:lvl3pPr>
            <a:lvl4pPr>
              <a:spcBef>
                <a:spcPts val="600"/>
              </a:spcBef>
              <a:defRPr lang="en-US" dirty="0"/>
            </a:lvl4pPr>
            <a:lvl5pPr>
              <a:spcBef>
                <a:spcPts val="600"/>
              </a:spcBef>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914400"/>
            <a:ext cx="4038600" cy="561594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spcBef>
                <a:spcPts val="600"/>
              </a:spcBef>
              <a:defRPr lang="en-US" dirty="0"/>
            </a:lvl1pPr>
            <a:lvl2pPr>
              <a:spcBef>
                <a:spcPts val="600"/>
              </a:spcBef>
              <a:defRPr lang="en-US" dirty="0"/>
            </a:lvl2pPr>
            <a:lvl3pPr>
              <a:spcBef>
                <a:spcPts val="600"/>
              </a:spcBef>
              <a:defRPr lang="en-US" dirty="0"/>
            </a:lvl3pPr>
            <a:lvl4pPr>
              <a:spcBef>
                <a:spcPts val="600"/>
              </a:spcBef>
              <a:defRPr lang="en-US" dirty="0"/>
            </a:lvl4pPr>
            <a:lvl5pPr>
              <a:spcBef>
                <a:spcPts val="600"/>
              </a:spcBef>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3033899724"/>
      </p:ext>
    </p:extLst>
  </p:cSld>
  <p:clrMapOvr>
    <a:masterClrMapping/>
  </p:clrMapOvr>
  <p:transition spd="med"/>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 line title_NoBar-Two Content">
    <p:spTree>
      <p:nvGrpSpPr>
        <p:cNvPr id="1" name=""/>
        <p:cNvGrpSpPr/>
        <p:nvPr/>
      </p:nvGrpSpPr>
      <p:grpSpPr>
        <a:xfrm>
          <a:off x="0" y="0"/>
          <a:ext cx="0" cy="0"/>
          <a:chOff x="0" y="0"/>
          <a:chExt cx="0" cy="0"/>
        </a:xfrm>
      </p:grpSpPr>
      <p:sp>
        <p:nvSpPr>
          <p:cNvPr id="7" name="Slide Title"/>
          <p:cNvSpPr>
            <a:spLocks noGrp="1"/>
          </p:cNvSpPr>
          <p:nvPr>
            <p:ph type="title"/>
          </p:nvPr>
        </p:nvSpPr>
        <p:spPr>
          <a:xfrm>
            <a:off x="-1" y="-1801"/>
            <a:ext cx="9144001" cy="1115897"/>
          </a:xfrm>
          <a:prstGeom prst="rect">
            <a:avLst/>
          </a:prstGeom>
          <a:ln>
            <a:noFill/>
          </a:ln>
        </p:spPr>
        <p:txBody>
          <a:bodyPr anchor="ctr" anchorCtr="1">
            <a:noAutofit/>
          </a:bodyPr>
          <a:lstStyle>
            <a:lvl1pPr marL="0" indent="0" algn="ctr">
              <a:defRPr sz="3600">
                <a:solidFill>
                  <a:schemeClr val="bg1"/>
                </a:solidFill>
              </a:defRPr>
            </a:lvl1pPr>
          </a:lstStyle>
          <a:p>
            <a:r>
              <a:rPr lang="en-US" dirty="0"/>
              <a:t>Click to edit Master title style</a:t>
            </a:r>
          </a:p>
        </p:txBody>
      </p:sp>
      <p:sp>
        <p:nvSpPr>
          <p:cNvPr id="3" name="Content Placeholder 1"/>
          <p:cNvSpPr>
            <a:spLocks noGrp="1"/>
          </p:cNvSpPr>
          <p:nvPr>
            <p:ph sz="half" idx="1"/>
          </p:nvPr>
        </p:nvSpPr>
        <p:spPr>
          <a:xfrm>
            <a:off x="457200" y="1345324"/>
            <a:ext cx="4038600" cy="51850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2"/>
          <p:cNvSpPr>
            <a:spLocks noGrp="1"/>
          </p:cNvSpPr>
          <p:nvPr>
            <p:ph sz="half" idx="2"/>
          </p:nvPr>
        </p:nvSpPr>
        <p:spPr>
          <a:xfrm>
            <a:off x="4648200" y="1345324"/>
            <a:ext cx="4038600" cy="5185016"/>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lang="en-US" dirty="0"/>
            </a:lvl1pPr>
            <a:lvl2pPr>
              <a:defRPr lang="en-US" dirty="0"/>
            </a:lvl2pPr>
            <a:lvl3pPr>
              <a:defRPr lang="en-US" dirty="0"/>
            </a:lvl3pPr>
            <a:lvl4pPr>
              <a:defRPr lang="en-US" dirty="0"/>
            </a:lvl4pPr>
            <a:lvl5pPr>
              <a:defRPr lang="en-US" dirty="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3174135590"/>
      </p:ext>
    </p:extLst>
  </p:cSld>
  <p:clrMapOvr>
    <a:masterClrMapping/>
  </p:clrMapOvr>
  <p:transition spd="med"/>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 Line Title and Jump Link">
    <p:spTree>
      <p:nvGrpSpPr>
        <p:cNvPr id="1" name=""/>
        <p:cNvGrpSpPr/>
        <p:nvPr/>
      </p:nvGrpSpPr>
      <p:grpSpPr>
        <a:xfrm>
          <a:off x="0" y="0"/>
          <a:ext cx="0" cy="0"/>
          <a:chOff x="0" y="0"/>
          <a:chExt cx="0" cy="0"/>
        </a:xfrm>
      </p:grpSpPr>
      <p:sp>
        <p:nvSpPr>
          <p:cNvPr id="6" name="Slide Title"/>
          <p:cNvSpPr>
            <a:spLocks noGrp="1"/>
          </p:cNvSpPr>
          <p:nvPr>
            <p:ph type="title" hasCustomPrompt="1"/>
          </p:nvPr>
        </p:nvSpPr>
        <p:spPr>
          <a:xfrm>
            <a:off x="0" y="1"/>
            <a:ext cx="9144000" cy="882485"/>
          </a:xfrm>
          <a:prstGeom prst="rect">
            <a:avLst/>
          </a:prstGeom>
        </p:spPr>
        <p:txBody>
          <a:bodyPr/>
          <a:lstStyle>
            <a:lvl1pPr marL="0" indent="0">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990600"/>
            <a:ext cx="8229600" cy="5562600"/>
          </a:xfrm>
          <a:prstGeom prst="rect">
            <a:avLst/>
          </a:prstGeom>
        </p:spPr>
        <p:txBody>
          <a:bodyPr/>
          <a:lstStyle>
            <a:lvl1pPr>
              <a:spcAft>
                <a:spcPts val="800"/>
              </a:spcAft>
              <a:defRPr sz="2800"/>
            </a:lvl1pPr>
            <a:lvl2pPr>
              <a:spcAft>
                <a:spcPts val="800"/>
              </a:spcAft>
              <a:defRPr sz="2400">
                <a:solidFill>
                  <a:schemeClr val="tx1"/>
                </a:solidFill>
              </a:defRPr>
            </a:lvl2pPr>
            <a:lvl3pPr>
              <a:spcAft>
                <a:spcPts val="800"/>
              </a:spcAft>
              <a:defRPr sz="2000"/>
            </a:lvl3pPr>
            <a:lvl4pPr>
              <a:spcAft>
                <a:spcPts val="800"/>
              </a:spcAft>
              <a:defRPr sz="1800"/>
            </a:lvl4pPr>
            <a:lvl5pPr>
              <a:spcAft>
                <a:spcPts val="8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2718707" y="6553200"/>
            <a:ext cx="3706586" cy="247650"/>
          </a:xfrm>
          <a:prstGeom prst="rect">
            <a:avLst/>
          </a:prstGeom>
        </p:spPr>
        <p:txBody>
          <a:bodyPr lIns="0" tIns="0" rIns="0" bIns="0" anchor="b" anchorCtr="1"/>
          <a:lstStyle>
            <a:lvl1pPr marL="0" indent="0" algn="ctr">
              <a:buNone/>
              <a:defRPr sz="1050" b="1"/>
            </a:lvl1pPr>
          </a:lstStyle>
          <a:p>
            <a:pPr lvl="0"/>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lumMod val="50000"/>
                    <a:lumOff val="50000"/>
                  </a:schemeClr>
                </a:solidFill>
              </a:rPr>
              <a:t>© McGraw-Hill Education.</a:t>
            </a:r>
            <a:endParaRPr lang="en-US" sz="1800" dirty="0">
              <a:solidFill>
                <a:schemeClr val="tx1">
                  <a:lumMod val="50000"/>
                  <a:lumOff val="50000"/>
                </a:schemeClr>
              </a:solidFill>
            </a:endParaRPr>
          </a:p>
        </p:txBody>
      </p:sp>
    </p:spTree>
    <p:extLst>
      <p:ext uri="{BB962C8B-B14F-4D97-AF65-F5344CB8AC3E}">
        <p14:creationId xmlns:p14="http://schemas.microsoft.com/office/powerpoint/2010/main" val="5807575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 Line Title and Jump Link">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F08716-6406-40F8-8E47-BEF602B7D808}"/>
              </a:ext>
            </a:extLst>
          </p:cNvPr>
          <p:cNvSpPr/>
          <p:nvPr userDrawn="1"/>
        </p:nvSpPr>
        <p:spPr bwMode="auto">
          <a:xfrm>
            <a:off x="0" y="13142"/>
            <a:ext cx="9144000" cy="1153505"/>
          </a:xfrm>
          <a:prstGeom prst="rect">
            <a:avLst/>
          </a:prstGeom>
          <a:solidFill>
            <a:srgbClr val="717A8B"/>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pPr>
            <a:endParaRPr kumimoji="0" lang="en-US" sz="2600" b="0" i="0" u="none" strike="noStrike" cap="none" normalizeH="0" baseline="0" dirty="0">
              <a:ln>
                <a:noFill/>
              </a:ln>
              <a:solidFill>
                <a:schemeClr val="tx1"/>
              </a:solidFill>
              <a:effectLst/>
              <a:latin typeface="Arial" charset="0"/>
            </a:endParaRPr>
          </a:p>
        </p:txBody>
      </p:sp>
      <p:sp>
        <p:nvSpPr>
          <p:cNvPr id="6" name="Slide Title"/>
          <p:cNvSpPr>
            <a:spLocks noGrp="1"/>
          </p:cNvSpPr>
          <p:nvPr>
            <p:ph type="title" hasCustomPrompt="1"/>
          </p:nvPr>
        </p:nvSpPr>
        <p:spPr>
          <a:xfrm>
            <a:off x="0" y="1"/>
            <a:ext cx="9144000" cy="1166647"/>
          </a:xfrm>
          <a:prstGeom prst="rect">
            <a:avLst/>
          </a:prstGeom>
          <a:noFill/>
        </p:spPr>
        <p:txBody>
          <a:bodyPr/>
          <a:lstStyle>
            <a:lvl1pPr marL="0" indent="0">
              <a:defRPr sz="3600">
                <a:solidFill>
                  <a:schemeClr val="bg1"/>
                </a:solidFill>
              </a:defRPr>
            </a:lvl1pPr>
          </a:lstStyle>
          <a:p>
            <a:r>
              <a:rPr lang="en-US" dirty="0"/>
              <a:t>Click To Edit Master Title Style</a:t>
            </a:r>
          </a:p>
        </p:txBody>
      </p:sp>
      <p:sp>
        <p:nvSpPr>
          <p:cNvPr id="3" name="Content Placeholder 1"/>
          <p:cNvSpPr>
            <a:spLocks noGrp="1"/>
          </p:cNvSpPr>
          <p:nvPr>
            <p:ph idx="1"/>
          </p:nvPr>
        </p:nvSpPr>
        <p:spPr>
          <a:xfrm>
            <a:off x="457200" y="1324306"/>
            <a:ext cx="8229600" cy="4966138"/>
          </a:xfrm>
          <a:prstGeom prst="rect">
            <a:avLst/>
          </a:prstGeom>
        </p:spPr>
        <p:txBody>
          <a:bodyPr/>
          <a:lstStyle>
            <a:lvl1pPr>
              <a:spcAft>
                <a:spcPts val="800"/>
              </a:spcAft>
              <a:defRPr sz="2800"/>
            </a:lvl1pPr>
            <a:lvl2pPr>
              <a:spcAft>
                <a:spcPts val="800"/>
              </a:spcAft>
              <a:defRPr sz="2400">
                <a:solidFill>
                  <a:schemeClr val="tx1"/>
                </a:solidFill>
              </a:defRPr>
            </a:lvl2pPr>
            <a:lvl3pPr>
              <a:spcAft>
                <a:spcPts val="800"/>
              </a:spcAft>
              <a:defRPr sz="2000"/>
            </a:lvl3pPr>
            <a:lvl4pPr>
              <a:spcAft>
                <a:spcPts val="800"/>
              </a:spcAft>
              <a:defRPr sz="1800"/>
            </a:lvl4pPr>
            <a:lvl5pPr>
              <a:spcAft>
                <a:spcPts val="800"/>
              </a:spcAft>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Jump Link"/>
          <p:cNvSpPr>
            <a:spLocks noGrp="1"/>
          </p:cNvSpPr>
          <p:nvPr>
            <p:ph type="body" sz="quarter" idx="16" hasCustomPrompt="1"/>
          </p:nvPr>
        </p:nvSpPr>
        <p:spPr>
          <a:xfrm>
            <a:off x="2718707" y="6563710"/>
            <a:ext cx="3706586" cy="247650"/>
          </a:xfrm>
          <a:prstGeom prst="rect">
            <a:avLst/>
          </a:prstGeom>
        </p:spPr>
        <p:txBody>
          <a:bodyPr lIns="0" tIns="0" rIns="0" bIns="0" anchor="b" anchorCtr="1"/>
          <a:lstStyle>
            <a:lvl1pPr marL="0" indent="0" algn="ctr">
              <a:buNone/>
              <a:defRPr sz="1050" b="1"/>
            </a:lvl1pPr>
          </a:lstStyle>
          <a:p>
            <a:pPr lvl="0"/>
            <a:r>
              <a:rPr lang="en-US" dirty="0"/>
              <a:t>Jump to long image description</a:t>
            </a:r>
          </a:p>
        </p:txBody>
      </p:sp>
      <p:sp>
        <p:nvSpPr>
          <p:cNvPr id="5" name="TextBox 4"/>
          <p:cNvSpPr txBox="1"/>
          <p:nvPr userDrawn="1"/>
        </p:nvSpPr>
        <p:spPr>
          <a:xfrm>
            <a:off x="0" y="6651692"/>
            <a:ext cx="1230164" cy="200055"/>
          </a:xfrm>
          <a:prstGeom prst="rect">
            <a:avLst/>
          </a:prstGeom>
          <a:noFill/>
        </p:spPr>
        <p:txBody>
          <a:bodyPr wrap="square" rtlCol="0">
            <a:spAutoFit/>
          </a:bodyPr>
          <a:lstStyle/>
          <a:p>
            <a:r>
              <a:rPr lang="en-US" sz="700" dirty="0">
                <a:solidFill>
                  <a:schemeClr val="tx1"/>
                </a:solidFill>
              </a:rPr>
              <a:t>© McGraw-Hill Education.</a:t>
            </a:r>
            <a:endParaRPr lang="en-US" sz="1800" dirty="0">
              <a:solidFill>
                <a:schemeClr val="tx1"/>
              </a:solidFill>
            </a:endParaRPr>
          </a:p>
        </p:txBody>
      </p:sp>
    </p:spTree>
    <p:extLst>
      <p:ext uri="{BB962C8B-B14F-4D97-AF65-F5344CB8AC3E}">
        <p14:creationId xmlns:p14="http://schemas.microsoft.com/office/powerpoint/2010/main" val="14032345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solidFill>
          <a:schemeClr val="bg1"/>
        </a:solidFill>
        <a:effectLst/>
      </p:bgPr>
    </p:bg>
    <p:spTree>
      <p:nvGrpSpPr>
        <p:cNvPr id="1" name=""/>
        <p:cNvGrpSpPr/>
        <p:nvPr/>
      </p:nvGrpSpPr>
      <p:grpSpPr>
        <a:xfrm>
          <a:off x="0" y="0"/>
          <a:ext cx="0" cy="0"/>
          <a:chOff x="0" y="0"/>
          <a:chExt cx="0" cy="0"/>
        </a:xfrm>
      </p:grpSpPr>
      <p:sp>
        <p:nvSpPr>
          <p:cNvPr id="3076" name="Rectangle 4"/>
          <p:cNvSpPr>
            <a:spLocks noGrp="1" noChangeArrowheads="1"/>
          </p:cNvSpPr>
          <p:nvPr>
            <p:ph type="body" idx="1"/>
          </p:nvPr>
        </p:nvSpPr>
        <p:spPr bwMode="auto">
          <a:xfrm>
            <a:off x="504825" y="1447799"/>
            <a:ext cx="8126413" cy="49688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p:txBody>
      </p:sp>
      <p:cxnSp>
        <p:nvCxnSpPr>
          <p:cNvPr id="10" name="Straight Connector 9"/>
          <p:cNvCxnSpPr/>
          <p:nvPr/>
        </p:nvCxnSpPr>
        <p:spPr bwMode="auto">
          <a:xfrm rot="16200000" flipH="1">
            <a:off x="1143000" y="3048000"/>
            <a:ext cx="16764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cxnSp>
        <p:nvCxnSpPr>
          <p:cNvPr id="13" name="Straight Connector 12"/>
          <p:cNvCxnSpPr/>
          <p:nvPr/>
        </p:nvCxnSpPr>
        <p:spPr bwMode="auto">
          <a:xfrm rot="5400000" flipH="1" flipV="1">
            <a:off x="647700" y="5067300"/>
            <a:ext cx="2667000" cy="914400"/>
          </a:xfrm>
          <a:prstGeom prst="line">
            <a:avLst/>
          </a:prstGeom>
          <a:gradFill rotWithShape="1">
            <a:gsLst>
              <a:gs pos="0">
                <a:schemeClr val="accent1"/>
              </a:gs>
              <a:gs pos="50000">
                <a:schemeClr val="accent1">
                  <a:gamma/>
                  <a:tint val="20000"/>
                  <a:invGamma/>
                </a:schemeClr>
              </a:gs>
              <a:gs pos="100000">
                <a:schemeClr val="accent1"/>
              </a:gs>
            </a:gsLst>
            <a:lin ang="5400000" scaled="1"/>
          </a:gradFill>
          <a:ln w="9525" cap="flat" cmpd="sng" algn="ctr">
            <a:noFill/>
            <a:prstDash val="solid"/>
            <a:round/>
            <a:headEnd type="none" w="med" len="med"/>
            <a:tailEnd type="none" w="med" len="med"/>
          </a:ln>
          <a:effectLst/>
        </p:spPr>
      </p:cxnSp>
      <p:sp>
        <p:nvSpPr>
          <p:cNvPr id="2" name="Title Placeholder 1"/>
          <p:cNvSpPr>
            <a:spLocks noGrp="1"/>
          </p:cNvSpPr>
          <p:nvPr>
            <p:ph type="title"/>
          </p:nvPr>
        </p:nvSpPr>
        <p:spPr>
          <a:xfrm>
            <a:off x="0" y="5125"/>
            <a:ext cx="9144000" cy="1325563"/>
          </a:xfrm>
          <a:prstGeom prst="rect">
            <a:avLst/>
          </a:prstGeom>
          <a:solidFill>
            <a:srgbClr val="717A8B"/>
          </a:solidFill>
        </p:spPr>
        <p:txBody>
          <a:bodyPr vert="horz" lIns="91440" tIns="45720" rIns="91440" bIns="45720" rtlCol="0" anchor="ctr" anchorCtr="0">
            <a:noAutofit/>
          </a:bodyPr>
          <a:lstStyle/>
          <a:p>
            <a:r>
              <a:rPr lang="en-US" dirty="0"/>
              <a:t>Click to edit Master title style</a:t>
            </a:r>
          </a:p>
        </p:txBody>
      </p:sp>
    </p:spTree>
    <p:extLst>
      <p:ext uri="{BB962C8B-B14F-4D97-AF65-F5344CB8AC3E}">
        <p14:creationId xmlns:p14="http://schemas.microsoft.com/office/powerpoint/2010/main" val="2354558938"/>
      </p:ext>
    </p:extLst>
  </p:cSld>
  <p:clrMap bg1="lt1" tx1="dk1" bg2="lt2" tx2="dk2" accent1="accent1" accent2="accent2" accent3="accent3" accent4="accent4" accent5="accent5" accent6="accent6" hlink="hlink" folHlink="folHlink"/>
  <p:sldLayoutIdLst>
    <p:sldLayoutId id="2147483870" r:id="rId1"/>
    <p:sldLayoutId id="2147483847" r:id="rId2"/>
    <p:sldLayoutId id="2147483848" r:id="rId3"/>
    <p:sldLayoutId id="2147483859" r:id="rId4"/>
    <p:sldLayoutId id="2147483851" r:id="rId5"/>
    <p:sldLayoutId id="2147483860" r:id="rId6"/>
    <p:sldLayoutId id="2147483861" r:id="rId7"/>
    <p:sldLayoutId id="2147483862" r:id="rId8"/>
    <p:sldLayoutId id="2147483863" r:id="rId9"/>
    <p:sldLayoutId id="2147483871" r:id="rId10"/>
    <p:sldLayoutId id="2147483864" r:id="rId11"/>
    <p:sldLayoutId id="2147483865" r:id="rId12"/>
    <p:sldLayoutId id="2147483866" r:id="rId13"/>
    <p:sldLayoutId id="2147483867" r:id="rId14"/>
    <p:sldLayoutId id="2147483868" r:id="rId15"/>
    <p:sldLayoutId id="2147483840" r:id="rId16"/>
    <p:sldLayoutId id="2147483869" r:id="rId17"/>
  </p:sldLayoutIdLst>
  <p:transition spd="med"/>
  <p:hf hdr="0" dt="0"/>
  <p:txStyles>
    <p:titleStyle>
      <a:lvl1pPr marL="0" indent="-457200" algn="ctr" defTabSz="0" rtl="0" eaLnBrk="0" fontAlgn="base" hangingPunct="0">
        <a:lnSpc>
          <a:spcPct val="100000"/>
        </a:lnSpc>
        <a:spcBef>
          <a:spcPct val="0"/>
        </a:spcBef>
        <a:spcAft>
          <a:spcPct val="0"/>
        </a:spcAft>
        <a:defRPr lang="en-US" sz="3200" b="0" smtClean="0">
          <a:solidFill>
            <a:schemeClr val="bg1"/>
          </a:solidFill>
          <a:effectLst/>
          <a:latin typeface="+mn-lt"/>
          <a:ea typeface="+mj-ea"/>
          <a:cs typeface="+mj-cs"/>
        </a:defRPr>
      </a:lvl1pPr>
      <a:lvl2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2pPr>
      <a:lvl3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3pPr>
      <a:lvl4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4pPr>
      <a:lvl5pPr marL="461963" indent="-4763" algn="l" rtl="0" eaLnBrk="0" fontAlgn="base" hangingPunct="0">
        <a:lnSpc>
          <a:spcPct val="85000"/>
        </a:lnSpc>
        <a:spcBef>
          <a:spcPct val="0"/>
        </a:spcBef>
        <a:spcAft>
          <a:spcPct val="0"/>
        </a:spcAft>
        <a:defRPr sz="3200" b="1">
          <a:solidFill>
            <a:srgbClr val="336699"/>
          </a:solidFill>
          <a:effectLst>
            <a:outerShdw blurRad="38100" dist="38100" dir="2700000" algn="tl">
              <a:srgbClr val="C0C0C0"/>
            </a:outerShdw>
          </a:effectLst>
          <a:latin typeface="Arial" charset="0"/>
        </a:defRPr>
      </a:lvl5pPr>
      <a:lvl6pPr marL="457200" algn="ctr" rtl="0" fontAlgn="base">
        <a:lnSpc>
          <a:spcPct val="85000"/>
        </a:lnSpc>
        <a:spcBef>
          <a:spcPct val="0"/>
        </a:spcBef>
        <a:spcAft>
          <a:spcPct val="0"/>
        </a:spcAft>
        <a:defRPr sz="3600" b="1">
          <a:solidFill>
            <a:srgbClr val="216471"/>
          </a:solidFill>
          <a:latin typeface="Arial" charset="0"/>
        </a:defRPr>
      </a:lvl6pPr>
      <a:lvl7pPr marL="914400" algn="ctr" rtl="0" fontAlgn="base">
        <a:lnSpc>
          <a:spcPct val="85000"/>
        </a:lnSpc>
        <a:spcBef>
          <a:spcPct val="0"/>
        </a:spcBef>
        <a:spcAft>
          <a:spcPct val="0"/>
        </a:spcAft>
        <a:defRPr sz="3600" b="1">
          <a:solidFill>
            <a:srgbClr val="216471"/>
          </a:solidFill>
          <a:latin typeface="Arial" charset="0"/>
        </a:defRPr>
      </a:lvl7pPr>
      <a:lvl8pPr marL="1371600" algn="ctr" rtl="0" fontAlgn="base">
        <a:lnSpc>
          <a:spcPct val="85000"/>
        </a:lnSpc>
        <a:spcBef>
          <a:spcPct val="0"/>
        </a:spcBef>
        <a:spcAft>
          <a:spcPct val="0"/>
        </a:spcAft>
        <a:defRPr sz="3600" b="1">
          <a:solidFill>
            <a:srgbClr val="216471"/>
          </a:solidFill>
          <a:latin typeface="Arial" charset="0"/>
        </a:defRPr>
      </a:lvl8pPr>
      <a:lvl9pPr marL="1828800" algn="ctr" rtl="0" fontAlgn="base">
        <a:lnSpc>
          <a:spcPct val="85000"/>
        </a:lnSpc>
        <a:spcBef>
          <a:spcPct val="0"/>
        </a:spcBef>
        <a:spcAft>
          <a:spcPct val="0"/>
        </a:spcAft>
        <a:defRPr sz="3600" b="1">
          <a:solidFill>
            <a:srgbClr val="216471"/>
          </a:solidFill>
          <a:latin typeface="Arial" charset="0"/>
        </a:defRPr>
      </a:lvl9pPr>
    </p:titleStyle>
    <p:bodyStyle>
      <a:lvl1pPr marL="0" indent="0" algn="l" rtl="0" eaLnBrk="0" fontAlgn="base" hangingPunct="0">
        <a:spcBef>
          <a:spcPts val="600"/>
        </a:spcBef>
        <a:spcAft>
          <a:spcPct val="0"/>
        </a:spcAft>
        <a:buClrTx/>
        <a:buSzPct val="100000"/>
        <a:buFont typeface="Arial" panose="020B0604020202020204" pitchFamily="34" charset="0"/>
        <a:buNone/>
        <a:defRPr lang="en-US" sz="2800" dirty="0">
          <a:solidFill>
            <a:schemeClr val="tx1"/>
          </a:solidFill>
          <a:effectLst/>
          <a:latin typeface="+mn-lt"/>
          <a:ea typeface="+mn-ea"/>
          <a:cs typeface="+mn-cs"/>
        </a:defRPr>
      </a:lvl1pPr>
      <a:lvl2pPr marL="403225" indent="-174625" algn="l" rtl="0" eaLnBrk="0" fontAlgn="base" hangingPunct="0">
        <a:spcBef>
          <a:spcPts val="600"/>
        </a:spcBef>
        <a:spcAft>
          <a:spcPct val="0"/>
        </a:spcAft>
        <a:buClrTx/>
        <a:buSzPct val="80000"/>
        <a:buFont typeface="Arial" panose="020B0604020202020204" pitchFamily="34" charset="0"/>
        <a:buChar char="•"/>
        <a:defRPr lang="en-US" sz="2400" dirty="0">
          <a:solidFill>
            <a:schemeClr val="tx1"/>
          </a:solidFill>
          <a:effectLst/>
          <a:latin typeface="+mn-lt"/>
        </a:defRPr>
      </a:lvl2pPr>
      <a:lvl3pPr marL="627063" indent="-169863" algn="l" rtl="0" eaLnBrk="0" fontAlgn="base" hangingPunct="0">
        <a:spcBef>
          <a:spcPts val="600"/>
        </a:spcBef>
        <a:spcAft>
          <a:spcPct val="0"/>
        </a:spcAft>
        <a:buClrTx/>
        <a:buSzPct val="65000"/>
        <a:buFont typeface="Arial" panose="020B0604020202020204" pitchFamily="34" charset="0"/>
        <a:buChar char="•"/>
        <a:defRPr lang="en-US" sz="1800" dirty="0">
          <a:solidFill>
            <a:schemeClr val="tx1"/>
          </a:solidFill>
          <a:effectLst/>
          <a:latin typeface="+mn-lt"/>
        </a:defRPr>
      </a:lvl3pPr>
      <a:lvl4pPr marL="1600200" indent="-282575" algn="l" rtl="0" eaLnBrk="0" fontAlgn="base" hangingPunct="0">
        <a:spcBef>
          <a:spcPct val="20000"/>
        </a:spcBef>
        <a:spcAft>
          <a:spcPct val="0"/>
        </a:spcAft>
        <a:buClr>
          <a:srgbClr val="CC6600"/>
        </a:buClr>
        <a:buSzPct val="65000"/>
        <a:buFont typeface="Arial" panose="020B0604020202020204" pitchFamily="34" charset="0"/>
        <a:buChar char="•"/>
        <a:defRPr lang="en-US" sz="1800" dirty="0">
          <a:solidFill>
            <a:schemeClr val="tx1"/>
          </a:solidFill>
          <a:effectLst/>
          <a:latin typeface="+mn-lt"/>
        </a:defRPr>
      </a:lvl4pPr>
      <a:lvl5pPr marL="2068513" indent="-284163" algn="l" rtl="0" eaLnBrk="0" fontAlgn="base" hangingPunct="0">
        <a:spcBef>
          <a:spcPct val="20000"/>
        </a:spcBef>
        <a:spcAft>
          <a:spcPct val="0"/>
        </a:spcAft>
        <a:buClr>
          <a:srgbClr val="CC6600"/>
        </a:buClr>
        <a:buSzPct val="65000"/>
        <a:buFont typeface="Arial" panose="020B0604020202020204" pitchFamily="34" charset="0"/>
        <a:buChar char="•"/>
        <a:defRPr lang="en-US" sz="1600" dirty="0">
          <a:solidFill>
            <a:schemeClr val="tx1"/>
          </a:solidFill>
          <a:effectLst/>
          <a:latin typeface="+mn-lt"/>
        </a:defRPr>
      </a:lvl5pPr>
      <a:lvl6pPr marL="2692400" indent="-290513" algn="l" rtl="0" fontAlgn="base">
        <a:spcBef>
          <a:spcPct val="20000"/>
        </a:spcBef>
        <a:spcAft>
          <a:spcPct val="0"/>
        </a:spcAft>
        <a:buClr>
          <a:srgbClr val="CC6C18"/>
        </a:buClr>
        <a:buFont typeface="Arial" charset="0"/>
        <a:buChar char="»"/>
        <a:defRPr sz="2000">
          <a:solidFill>
            <a:srgbClr val="216471"/>
          </a:solidFill>
          <a:latin typeface="+mn-lt"/>
        </a:defRPr>
      </a:lvl6pPr>
      <a:lvl7pPr marL="3149600" indent="-290513" algn="l" rtl="0" fontAlgn="base">
        <a:spcBef>
          <a:spcPct val="20000"/>
        </a:spcBef>
        <a:spcAft>
          <a:spcPct val="0"/>
        </a:spcAft>
        <a:buClr>
          <a:srgbClr val="CC6C18"/>
        </a:buClr>
        <a:buFont typeface="Arial" charset="0"/>
        <a:buChar char="»"/>
        <a:defRPr sz="2000">
          <a:solidFill>
            <a:srgbClr val="216471"/>
          </a:solidFill>
          <a:latin typeface="+mn-lt"/>
        </a:defRPr>
      </a:lvl7pPr>
      <a:lvl8pPr marL="3606800" indent="-290513" algn="l" rtl="0" fontAlgn="base">
        <a:spcBef>
          <a:spcPct val="20000"/>
        </a:spcBef>
        <a:spcAft>
          <a:spcPct val="0"/>
        </a:spcAft>
        <a:buClr>
          <a:srgbClr val="CC6C18"/>
        </a:buClr>
        <a:buFont typeface="Arial" charset="0"/>
        <a:buChar char="»"/>
        <a:defRPr sz="2000">
          <a:solidFill>
            <a:srgbClr val="216471"/>
          </a:solidFill>
          <a:latin typeface="+mn-lt"/>
        </a:defRPr>
      </a:lvl8pPr>
      <a:lvl9pPr marL="4064000" indent="-290513" algn="l" rtl="0" fontAlgn="base">
        <a:spcBef>
          <a:spcPct val="20000"/>
        </a:spcBef>
        <a:spcAft>
          <a:spcPct val="0"/>
        </a:spcAft>
        <a:buClr>
          <a:srgbClr val="CC6C18"/>
        </a:buClr>
        <a:buFont typeface="Arial" charset="0"/>
        <a:buChar char="»"/>
        <a:defRPr sz="2000">
          <a:solidFill>
            <a:srgbClr val="21647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slide" Target="slide3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12.xml"/><Relationship Id="rId4" Type="http://schemas.openxmlformats.org/officeDocument/2006/relationships/slide" Target="slide4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slide" Target="slide5.xml"/><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slide" Target="slide22.xml"/><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noFill/>
        </p:spPr>
        <p:txBody>
          <a:bodyPr/>
          <a:lstStyle/>
          <a:p>
            <a:pPr marL="0" indent="0"/>
            <a:r>
              <a:rPr lang="en-US" sz="4000" b="1" dirty="0">
                <a:solidFill>
                  <a:schemeClr val="tx1"/>
                </a:solidFill>
                <a:cs typeface="Tahoma" pitchFamily="34" charset="0"/>
              </a:rPr>
              <a:t>CHAPTER 7 </a:t>
            </a:r>
            <a:r>
              <a:rPr lang="en-US" dirty="0">
                <a:solidFill>
                  <a:schemeClr val="tx1"/>
                </a:solidFill>
                <a:cs typeface="Tahoma" pitchFamily="34" charset="0"/>
              </a:rPr>
              <a:t>Strategies for Competing in International Markets</a:t>
            </a:r>
            <a:endParaRPr lang="en-US" dirty="0">
              <a:solidFill>
                <a:schemeClr val="tx1"/>
              </a:solidFill>
            </a:endParaRPr>
          </a:p>
        </p:txBody>
      </p:sp>
      <p:sp>
        <p:nvSpPr>
          <p:cNvPr id="5" name="Text Placeholder 4">
            <a:extLst>
              <a:ext uri="{FF2B5EF4-FFF2-40B4-BE49-F238E27FC236}">
                <a16:creationId xmlns:a16="http://schemas.microsoft.com/office/drawing/2014/main" id="{56D4809A-19DD-4620-AC07-9F06A3F13606}"/>
              </a:ext>
            </a:extLst>
          </p:cNvPr>
          <p:cNvSpPr>
            <a:spLocks noGrp="1"/>
          </p:cNvSpPr>
          <p:nvPr>
            <p:ph type="body" sz="quarter" idx="10"/>
          </p:nvPr>
        </p:nvSpPr>
        <p:spPr/>
        <p:txBody>
          <a:bodyPr/>
          <a:lstStyle/>
          <a:p>
            <a:r>
              <a:rPr lang="en-US" i="0" dirty="0"/>
              <a:t>©alice-photo/Shutterstock.com</a:t>
            </a:r>
            <a:endParaRPr lang="en-US" dirty="0"/>
          </a:p>
        </p:txBody>
      </p:sp>
      <p:sp>
        <p:nvSpPr>
          <p:cNvPr id="6" name="Content Placeholder 5">
            <a:extLst>
              <a:ext uri="{FF2B5EF4-FFF2-40B4-BE49-F238E27FC236}">
                <a16:creationId xmlns:a16="http://schemas.microsoft.com/office/drawing/2014/main" id="{BD6BB1F2-A6C5-4168-B2A5-A0393DF5B87A}"/>
              </a:ext>
            </a:extLst>
          </p:cNvPr>
          <p:cNvSpPr>
            <a:spLocks noGrp="1"/>
          </p:cNvSpPr>
          <p:nvPr>
            <p:ph sz="quarter" idx="11"/>
          </p:nvPr>
        </p:nvSpPr>
        <p:spPr/>
        <p:txBody>
          <a:bodyPr/>
          <a:lstStyle/>
          <a:p>
            <a:r>
              <a:rPr lang="en-US" dirty="0"/>
              <a:t>©McGraw-Hill Education. All rights reserved. Authorized only for instructor use in the classroom.  No reproduction or further distribution permitted without the prior written consent of McGraw-Hill Education.</a:t>
            </a:r>
          </a:p>
        </p:txBody>
      </p:sp>
    </p:spTree>
    <p:extLst>
      <p:ext uri="{BB962C8B-B14F-4D97-AF65-F5344CB8AC3E}">
        <p14:creationId xmlns:p14="http://schemas.microsoft.com/office/powerpoint/2010/main" val="15875873"/>
      </p:ext>
    </p:extLst>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pPr marL="0"/>
            <a:r>
              <a:rPr lang="en-US" dirty="0"/>
              <a:t>Learning Objectives</a:t>
            </a:r>
          </a:p>
        </p:txBody>
      </p:sp>
      <p:sp>
        <p:nvSpPr>
          <p:cNvPr id="11" name="Content Placeholder 10"/>
          <p:cNvSpPr>
            <a:spLocks noGrp="1"/>
          </p:cNvSpPr>
          <p:nvPr>
            <p:ph idx="1"/>
          </p:nvPr>
        </p:nvSpPr>
        <p:spPr>
          <a:xfrm>
            <a:off x="457200" y="874990"/>
            <a:ext cx="8229600" cy="5562600"/>
          </a:xfrm>
        </p:spPr>
        <p:txBody>
          <a:bodyPr/>
          <a:lstStyle/>
          <a:p>
            <a:pPr marL="0" indent="0">
              <a:spcBef>
                <a:spcPts val="600"/>
              </a:spcBef>
              <a:buClr>
                <a:srgbClr val="663300"/>
              </a:buClr>
              <a:buNone/>
            </a:pPr>
            <a:r>
              <a:rPr lang="en-US" b="1" dirty="0">
                <a:solidFill>
                  <a:schemeClr val="accent1">
                    <a:lumMod val="50000"/>
                  </a:schemeClr>
                </a:solidFill>
              </a:rPr>
              <a:t>This chapter will help you understand:</a:t>
            </a:r>
          </a:p>
          <a:p>
            <a:pPr marL="400050" indent="-400050">
              <a:spcBef>
                <a:spcPts val="600"/>
              </a:spcBef>
              <a:buClr>
                <a:srgbClr val="663300"/>
              </a:buClr>
              <a:buFont typeface="+mj-lt"/>
              <a:buAutoNum type="arabicPeriod"/>
            </a:pPr>
            <a:r>
              <a:rPr lang="en-US" sz="2200" dirty="0"/>
              <a:t>The primary reasons companies choose to compete in international markets.</a:t>
            </a:r>
          </a:p>
          <a:p>
            <a:pPr marL="400050" indent="-400050">
              <a:spcBef>
                <a:spcPts val="600"/>
              </a:spcBef>
              <a:buClr>
                <a:srgbClr val="663300"/>
              </a:buClr>
              <a:buFont typeface="+mj-lt"/>
              <a:buAutoNum type="arabicPeriod"/>
            </a:pPr>
            <a:r>
              <a:rPr lang="en-US" sz="2200" dirty="0"/>
              <a:t>How and why differing market conditions across countries influence a company’s strategy choices in international markets.</a:t>
            </a:r>
          </a:p>
          <a:p>
            <a:pPr marL="400050" indent="-400050">
              <a:spcBef>
                <a:spcPts val="600"/>
              </a:spcBef>
              <a:buClr>
                <a:srgbClr val="663300"/>
              </a:buClr>
              <a:buFont typeface="+mj-lt"/>
              <a:buAutoNum type="arabicPeriod"/>
            </a:pPr>
            <a:r>
              <a:rPr lang="en-US" sz="2200" dirty="0"/>
              <a:t>The differences among the five primary modes of entry into foreign markets.</a:t>
            </a:r>
          </a:p>
          <a:p>
            <a:pPr marL="400050" indent="-400050">
              <a:spcBef>
                <a:spcPts val="600"/>
              </a:spcBef>
              <a:buClr>
                <a:srgbClr val="663300"/>
              </a:buClr>
              <a:buFont typeface="+mj-lt"/>
              <a:buAutoNum type="arabicPeriod"/>
            </a:pPr>
            <a:r>
              <a:rPr lang="en-US" sz="2200" dirty="0"/>
              <a:t>The three main strategic approaches for competing internationally.</a:t>
            </a:r>
          </a:p>
          <a:p>
            <a:pPr marL="400050" indent="-400050">
              <a:spcBef>
                <a:spcPts val="600"/>
              </a:spcBef>
              <a:buClr>
                <a:srgbClr val="663300"/>
              </a:buClr>
              <a:buFont typeface="+mj-lt"/>
              <a:buAutoNum type="arabicPeriod"/>
            </a:pPr>
            <a:r>
              <a:rPr lang="en-US" sz="2200" dirty="0"/>
              <a:t>How companies can to use international operations to improve overall competitiveness.</a:t>
            </a:r>
          </a:p>
          <a:p>
            <a:pPr marL="400050" indent="-400050">
              <a:spcBef>
                <a:spcPts val="600"/>
              </a:spcBef>
              <a:buClr>
                <a:srgbClr val="663300"/>
              </a:buClr>
              <a:buFont typeface="+mj-lt"/>
              <a:buAutoNum type="arabicPeriod"/>
            </a:pPr>
            <a:r>
              <a:rPr lang="en-US" sz="2200" dirty="0"/>
              <a:t>The unique characteristics of competing in developing-country markets.</a:t>
            </a:r>
          </a:p>
        </p:txBody>
      </p:sp>
    </p:spTree>
    <p:extLst>
      <p:ext uri="{BB962C8B-B14F-4D97-AF65-F5344CB8AC3E}">
        <p14:creationId xmlns:p14="http://schemas.microsoft.com/office/powerpoint/2010/main" val="805278226"/>
      </p:ext>
    </p:extLst>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03030-4CE4-4E20-978A-D05D123295E1}"/>
              </a:ext>
            </a:extLst>
          </p:cNvPr>
          <p:cNvSpPr>
            <a:spLocks noGrp="1"/>
          </p:cNvSpPr>
          <p:nvPr>
            <p:ph type="title"/>
          </p:nvPr>
        </p:nvSpPr>
        <p:spPr>
          <a:xfrm>
            <a:off x="0" y="8512"/>
            <a:ext cx="6039293" cy="1425260"/>
          </a:xfrm>
        </p:spPr>
        <p:txBody>
          <a:bodyPr/>
          <a:lstStyle/>
          <a:p>
            <a:pPr indent="0"/>
            <a:r>
              <a:rPr lang="en-US" dirty="0"/>
              <a:t>Why Companies Decide to Enter Foreign Markets</a:t>
            </a:r>
          </a:p>
        </p:txBody>
      </p:sp>
      <p:sp>
        <p:nvSpPr>
          <p:cNvPr id="5" name="Content Placeholder 4">
            <a:extLst>
              <a:ext uri="{FF2B5EF4-FFF2-40B4-BE49-F238E27FC236}">
                <a16:creationId xmlns:a16="http://schemas.microsoft.com/office/drawing/2014/main" id="{A616BE1A-8B06-47C0-9F08-C92C461DF8D9}"/>
              </a:ext>
            </a:extLst>
          </p:cNvPr>
          <p:cNvSpPr>
            <a:spLocks noGrp="1"/>
          </p:cNvSpPr>
          <p:nvPr>
            <p:ph idx="1"/>
          </p:nvPr>
        </p:nvSpPr>
        <p:spPr/>
        <p:txBody>
          <a:bodyPr/>
          <a:lstStyle/>
          <a:p>
            <a:pPr marL="514350" indent="-514350">
              <a:spcBef>
                <a:spcPts val="1200"/>
              </a:spcBef>
              <a:buFont typeface="+mj-lt"/>
              <a:buAutoNum type="arabicPeriod"/>
            </a:pPr>
            <a:r>
              <a:rPr lang="en-US" dirty="0"/>
              <a:t>To gain access to new customers</a:t>
            </a:r>
          </a:p>
          <a:p>
            <a:pPr marL="514350" indent="-514350">
              <a:spcBef>
                <a:spcPts val="1200"/>
              </a:spcBef>
              <a:buFont typeface="+mj-lt"/>
              <a:buAutoNum type="arabicPeriod"/>
            </a:pPr>
            <a:r>
              <a:rPr lang="en-US" dirty="0"/>
              <a:t>To achieve lower costs through economies of scale, experience, and increased purchasing power</a:t>
            </a:r>
          </a:p>
          <a:p>
            <a:pPr marL="514350" indent="-514350">
              <a:spcBef>
                <a:spcPts val="1200"/>
              </a:spcBef>
              <a:buFont typeface="+mj-lt"/>
              <a:buAutoNum type="arabicPeriod"/>
            </a:pPr>
            <a:r>
              <a:rPr lang="en-US" dirty="0"/>
              <a:t>To gain access to low-cost inputs of production</a:t>
            </a:r>
          </a:p>
          <a:p>
            <a:pPr marL="514350" indent="-514350">
              <a:spcBef>
                <a:spcPts val="1200"/>
              </a:spcBef>
              <a:buFont typeface="+mj-lt"/>
              <a:buAutoNum type="arabicPeriod"/>
            </a:pPr>
            <a:r>
              <a:rPr lang="en-US" dirty="0"/>
              <a:t>To further exploit its core competencies</a:t>
            </a:r>
          </a:p>
          <a:p>
            <a:pPr marL="514350" indent="-514350">
              <a:spcBef>
                <a:spcPts val="1200"/>
              </a:spcBef>
              <a:buFont typeface="+mj-lt"/>
              <a:buAutoNum type="arabicPeriod"/>
            </a:pPr>
            <a:r>
              <a:rPr lang="en-US" dirty="0"/>
              <a:t>To gain access to resources and capabilities located in foreign markets</a:t>
            </a:r>
          </a:p>
        </p:txBody>
      </p:sp>
    </p:spTree>
    <p:extLst>
      <p:ext uri="{BB962C8B-B14F-4D97-AF65-F5344CB8AC3E}">
        <p14:creationId xmlns:p14="http://schemas.microsoft.com/office/powerpoint/2010/main" val="252417315"/>
      </p:ext>
    </p:extLst>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alpha val="65000"/>
          </a:schemeClr>
        </a:solidFill>
        <a:effectLst/>
      </p:bgPr>
    </p:bg>
    <p:spTree>
      <p:nvGrpSpPr>
        <p:cNvPr id="1" name=""/>
        <p:cNvGrpSpPr/>
        <p:nvPr/>
      </p:nvGrpSpPr>
      <p:grpSpPr>
        <a:xfrm>
          <a:off x="0" y="0"/>
          <a:ext cx="0" cy="0"/>
          <a:chOff x="0" y="0"/>
          <a:chExt cx="0" cy="0"/>
        </a:xfrm>
      </p:grpSpPr>
      <p:sp>
        <p:nvSpPr>
          <p:cNvPr id="10" name="Title 9">
            <a:extLst>
              <a:ext uri="{FF2B5EF4-FFF2-40B4-BE49-F238E27FC236}">
                <a16:creationId xmlns:a16="http://schemas.microsoft.com/office/drawing/2014/main" id="{E163CFFC-4C81-4CC2-9BEE-64998313E2AD}"/>
              </a:ext>
            </a:extLst>
          </p:cNvPr>
          <p:cNvSpPr>
            <a:spLocks noGrp="1"/>
          </p:cNvSpPr>
          <p:nvPr>
            <p:ph type="title"/>
          </p:nvPr>
        </p:nvSpPr>
        <p:spPr/>
        <p:txBody>
          <a:bodyPr/>
          <a:lstStyle/>
          <a:p>
            <a:r>
              <a:rPr lang="en-US" dirty="0"/>
              <a:t>Why Competing Across National Borders Makes Strategy Making More Complex</a:t>
            </a:r>
          </a:p>
        </p:txBody>
      </p:sp>
      <p:sp>
        <p:nvSpPr>
          <p:cNvPr id="3" name="Content Placeholder 2">
            <a:extLst>
              <a:ext uri="{FF2B5EF4-FFF2-40B4-BE49-F238E27FC236}">
                <a16:creationId xmlns:a16="http://schemas.microsoft.com/office/drawing/2014/main" id="{06BBCB51-939F-4EBD-B782-1A6F60E8FFF2}"/>
              </a:ext>
            </a:extLst>
          </p:cNvPr>
          <p:cNvSpPr>
            <a:spLocks noGrp="1"/>
          </p:cNvSpPr>
          <p:nvPr>
            <p:ph idx="10"/>
          </p:nvPr>
        </p:nvSpPr>
        <p:spPr>
          <a:xfrm>
            <a:off x="504824" y="1618747"/>
            <a:ext cx="8126413" cy="1051755"/>
          </a:xfrm>
          <a:solidFill>
            <a:schemeClr val="accent5">
              <a:lumMod val="90000"/>
            </a:schemeClr>
          </a:solidFill>
        </p:spPr>
        <p:txBody>
          <a:bodyPr/>
          <a:lstStyle/>
          <a:p>
            <a:pPr marL="341313" indent="-341313"/>
            <a:r>
              <a:rPr lang="en-US" dirty="0"/>
              <a:t>1.	Different countries with different home-country advantages in different industries.</a:t>
            </a:r>
          </a:p>
        </p:txBody>
      </p:sp>
      <p:sp>
        <p:nvSpPr>
          <p:cNvPr id="5" name="Content Placeholder 4">
            <a:extLst>
              <a:ext uri="{FF2B5EF4-FFF2-40B4-BE49-F238E27FC236}">
                <a16:creationId xmlns:a16="http://schemas.microsoft.com/office/drawing/2014/main" id="{5A0D44A1-889B-46B0-B5C0-C2916B3971C8}"/>
              </a:ext>
            </a:extLst>
          </p:cNvPr>
          <p:cNvSpPr>
            <a:spLocks noGrp="1"/>
          </p:cNvSpPr>
          <p:nvPr>
            <p:ph idx="11"/>
          </p:nvPr>
        </p:nvSpPr>
        <p:spPr>
          <a:xfrm>
            <a:off x="504824" y="2670502"/>
            <a:ext cx="8126413" cy="1004599"/>
          </a:xfrm>
          <a:solidFill>
            <a:schemeClr val="accent5"/>
          </a:solidFill>
        </p:spPr>
        <p:txBody>
          <a:bodyPr/>
          <a:lstStyle/>
          <a:p>
            <a:pPr marL="341313" indent="-341313"/>
            <a:r>
              <a:rPr lang="en-US" dirty="0"/>
              <a:t>2.	Location-based value chain advantages for certain countries</a:t>
            </a:r>
          </a:p>
        </p:txBody>
      </p:sp>
      <p:sp>
        <p:nvSpPr>
          <p:cNvPr id="6" name="Content Placeholder 5">
            <a:extLst>
              <a:ext uri="{FF2B5EF4-FFF2-40B4-BE49-F238E27FC236}">
                <a16:creationId xmlns:a16="http://schemas.microsoft.com/office/drawing/2014/main" id="{8284E3E1-DF9C-4E74-8A6B-32F99D078604}"/>
              </a:ext>
            </a:extLst>
          </p:cNvPr>
          <p:cNvSpPr>
            <a:spLocks noGrp="1"/>
          </p:cNvSpPr>
          <p:nvPr>
            <p:ph idx="12"/>
          </p:nvPr>
        </p:nvSpPr>
        <p:spPr>
          <a:xfrm>
            <a:off x="504824" y="3675102"/>
            <a:ext cx="8126413" cy="1051754"/>
          </a:xfrm>
          <a:solidFill>
            <a:schemeClr val="accent5">
              <a:lumMod val="90000"/>
            </a:schemeClr>
          </a:solidFill>
        </p:spPr>
        <p:txBody>
          <a:bodyPr/>
          <a:lstStyle/>
          <a:p>
            <a:pPr marL="341313" indent="-341313"/>
            <a:r>
              <a:rPr lang="en-US" dirty="0"/>
              <a:t>3.	Differences in government policies, tax rates, and economic conditions</a:t>
            </a:r>
          </a:p>
        </p:txBody>
      </p:sp>
      <p:sp>
        <p:nvSpPr>
          <p:cNvPr id="7" name="Content Placeholder 6">
            <a:extLst>
              <a:ext uri="{FF2B5EF4-FFF2-40B4-BE49-F238E27FC236}">
                <a16:creationId xmlns:a16="http://schemas.microsoft.com/office/drawing/2014/main" id="{B74DB0DF-A104-428B-8B51-7679B15E80F3}"/>
              </a:ext>
            </a:extLst>
          </p:cNvPr>
          <p:cNvSpPr>
            <a:spLocks noGrp="1"/>
          </p:cNvSpPr>
          <p:nvPr>
            <p:ph idx="13"/>
          </p:nvPr>
        </p:nvSpPr>
        <p:spPr>
          <a:xfrm>
            <a:off x="508793" y="4726856"/>
            <a:ext cx="8126413" cy="668796"/>
          </a:xfrm>
          <a:solidFill>
            <a:schemeClr val="accent5"/>
          </a:solidFill>
        </p:spPr>
        <p:txBody>
          <a:bodyPr/>
          <a:lstStyle/>
          <a:p>
            <a:pPr marL="341313" indent="-341313"/>
            <a:r>
              <a:rPr lang="en-US" dirty="0"/>
              <a:t>4.	Currency exchange rate risks</a:t>
            </a:r>
          </a:p>
        </p:txBody>
      </p:sp>
      <p:sp>
        <p:nvSpPr>
          <p:cNvPr id="8" name="Content Placeholder 7">
            <a:extLst>
              <a:ext uri="{FF2B5EF4-FFF2-40B4-BE49-F238E27FC236}">
                <a16:creationId xmlns:a16="http://schemas.microsoft.com/office/drawing/2014/main" id="{699F1E15-0C17-4699-A22F-800EC1ECACA6}"/>
              </a:ext>
            </a:extLst>
          </p:cNvPr>
          <p:cNvSpPr>
            <a:spLocks noGrp="1"/>
          </p:cNvSpPr>
          <p:nvPr>
            <p:ph idx="14"/>
          </p:nvPr>
        </p:nvSpPr>
        <p:spPr>
          <a:xfrm>
            <a:off x="512762" y="5395652"/>
            <a:ext cx="8126413" cy="1182948"/>
          </a:xfrm>
          <a:solidFill>
            <a:schemeClr val="accent5">
              <a:lumMod val="90000"/>
            </a:schemeClr>
          </a:solidFill>
        </p:spPr>
        <p:txBody>
          <a:bodyPr/>
          <a:lstStyle/>
          <a:p>
            <a:pPr marL="341313" indent="-341313"/>
            <a:r>
              <a:rPr lang="en-US" dirty="0"/>
              <a:t>5.	Differences in buyer tastes and preferences for products and services</a:t>
            </a:r>
          </a:p>
        </p:txBody>
      </p:sp>
    </p:spTree>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dirty="0"/>
              <a:t>FIGURE 7.1	 </a:t>
            </a:r>
            <a:r>
              <a:rPr lang="en-US" sz="2800" dirty="0">
                <a:solidFill>
                  <a:schemeClr val="tx1"/>
                </a:solidFill>
              </a:rPr>
              <a:t>The Diamond of National Advantage</a:t>
            </a:r>
          </a:p>
        </p:txBody>
      </p:sp>
      <p:pic>
        <p:nvPicPr>
          <p:cNvPr id="6" name="Content Placeholder 3" descr="A graphic shows the relationships in the diamond of national advantage.">
            <a:extLst>
              <a:ext uri="{FF2B5EF4-FFF2-40B4-BE49-F238E27FC236}">
                <a16:creationId xmlns:a16="http://schemas.microsoft.com/office/drawing/2014/main" id="{ECD782CD-B9B4-44C6-BDD7-E324FFE6164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734207" y="895100"/>
            <a:ext cx="5218386" cy="5554442"/>
          </a:xfrm>
          <a:prstGeom prst="rect">
            <a:avLst/>
          </a:prstGeom>
          <a:noFill/>
          <a:ln w="9525">
            <a:noFill/>
            <a:miter lim="800000"/>
            <a:headEnd/>
            <a:tailEnd/>
          </a:ln>
        </p:spPr>
      </p:pic>
      <p:sp>
        <p:nvSpPr>
          <p:cNvPr id="7" name="Text Placeholder 6"/>
          <p:cNvSpPr>
            <a:spLocks noGrp="1"/>
          </p:cNvSpPr>
          <p:nvPr>
            <p:ph type="body" sz="quarter" idx="16"/>
          </p:nvPr>
        </p:nvSpPr>
        <p:spPr>
          <a:xfrm>
            <a:off x="1138752" y="6455766"/>
            <a:ext cx="2515520" cy="216261"/>
          </a:xfrm>
        </p:spPr>
        <p:txBody>
          <a:bodyPr/>
          <a:lstStyle/>
          <a:p>
            <a:pPr marL="0" indent="0">
              <a:buNone/>
            </a:pPr>
            <a:r>
              <a:rPr lang="en-US" sz="800" dirty="0">
                <a:hlinkClick r:id="rId4" action="ppaction://hlinksldjump"/>
              </a:rPr>
              <a:t>Access the text alternative for these images.</a:t>
            </a:r>
          </a:p>
        </p:txBody>
      </p:sp>
      <p:sp>
        <p:nvSpPr>
          <p:cNvPr id="3" name="Content Placeholder 2">
            <a:extLst>
              <a:ext uri="{FF2B5EF4-FFF2-40B4-BE49-F238E27FC236}">
                <a16:creationId xmlns:a16="http://schemas.microsoft.com/office/drawing/2014/main" id="{4612BF08-AB3F-4D72-AB68-D3D719125855}"/>
              </a:ext>
            </a:extLst>
          </p:cNvPr>
          <p:cNvSpPr>
            <a:spLocks noGrp="1"/>
          </p:cNvSpPr>
          <p:nvPr>
            <p:ph sz="quarter" idx="17"/>
          </p:nvPr>
        </p:nvSpPr>
        <p:spPr>
          <a:xfrm>
            <a:off x="5080000" y="6203317"/>
            <a:ext cx="4022725" cy="691196"/>
          </a:xfrm>
        </p:spPr>
        <p:txBody>
          <a:bodyPr/>
          <a:lstStyle/>
          <a:p>
            <a:pPr algn="ctr"/>
            <a:r>
              <a:rPr lang="en-US" dirty="0"/>
              <a:t>Source: Adapted from Michael E. Porter, “The Competitive Advantage of Nations,” Harvard Business Review, March-April 1990, pp. 73-93.</a:t>
            </a:r>
          </a:p>
          <a:p>
            <a:pPr algn="ctr"/>
            <a:r>
              <a:rPr lang="en-US" dirty="0"/>
              <a:t>Copyright ©McGraw-Hill Education. Permission required for reproduction or display.</a:t>
            </a:r>
          </a:p>
        </p:txBody>
      </p:sp>
    </p:spTree>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4FEF057-DA5E-481B-9F71-5373F02A6711}"/>
              </a:ext>
            </a:extLst>
          </p:cNvPr>
          <p:cNvSpPr>
            <a:spLocks noGrp="1"/>
          </p:cNvSpPr>
          <p:nvPr>
            <p:ph type="title"/>
          </p:nvPr>
        </p:nvSpPr>
        <p:spPr/>
        <p:txBody>
          <a:bodyPr/>
          <a:lstStyle/>
          <a:p>
            <a:r>
              <a:rPr lang="en-US" dirty="0"/>
              <a:t>The Diamond Framework</a:t>
            </a:r>
          </a:p>
        </p:txBody>
      </p:sp>
      <p:sp>
        <p:nvSpPr>
          <p:cNvPr id="5" name="Content Placeholder 4">
            <a:extLst>
              <a:ext uri="{FF2B5EF4-FFF2-40B4-BE49-F238E27FC236}">
                <a16:creationId xmlns:a16="http://schemas.microsoft.com/office/drawing/2014/main" id="{673CEAD5-7D67-4153-BC74-9FB3178CE482}"/>
              </a:ext>
            </a:extLst>
          </p:cNvPr>
          <p:cNvSpPr>
            <a:spLocks noGrp="1"/>
          </p:cNvSpPr>
          <p:nvPr>
            <p:ph idx="1"/>
          </p:nvPr>
        </p:nvSpPr>
        <p:spPr/>
        <p:txBody>
          <a:bodyPr/>
          <a:lstStyle/>
          <a:p>
            <a:pPr>
              <a:spcBef>
                <a:spcPts val="1200"/>
              </a:spcBef>
              <a:defRPr/>
            </a:pPr>
            <a:r>
              <a:rPr lang="en-US" dirty="0"/>
              <a:t>The Diamond Framework can be used to:</a:t>
            </a:r>
          </a:p>
          <a:p>
            <a:pPr marL="514350" indent="-514350">
              <a:spcBef>
                <a:spcPts val="1200"/>
              </a:spcBef>
              <a:buFont typeface="+mj-lt"/>
              <a:buAutoNum type="arabicPeriod"/>
              <a:defRPr/>
            </a:pPr>
            <a:r>
              <a:rPr lang="en-US" dirty="0"/>
              <a:t>Predict from which countries foreign entrants are most likely to come.</a:t>
            </a:r>
          </a:p>
          <a:p>
            <a:pPr marL="514350" indent="-514350">
              <a:spcBef>
                <a:spcPts val="1200"/>
              </a:spcBef>
              <a:buFont typeface="+mj-lt"/>
              <a:buAutoNum type="arabicPeriod"/>
              <a:defRPr/>
            </a:pPr>
            <a:r>
              <a:rPr lang="en-US" dirty="0"/>
              <a:t>Decide which foreign markets to enter first.</a:t>
            </a:r>
          </a:p>
          <a:p>
            <a:pPr marL="514350" indent="-514350">
              <a:spcBef>
                <a:spcPts val="1200"/>
              </a:spcBef>
              <a:buFont typeface="+mj-lt"/>
              <a:buAutoNum type="arabicPeriod"/>
              <a:defRPr/>
            </a:pPr>
            <a:r>
              <a:rPr lang="en-US" dirty="0"/>
              <a:t>Choose the best country location for different value chain activities. </a:t>
            </a:r>
          </a:p>
          <a:p>
            <a:endParaRPr lang="en-US" dirty="0"/>
          </a:p>
        </p:txBody>
      </p:sp>
    </p:spTree>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89FF98-0E64-483D-9D8D-14B771464AA2}"/>
              </a:ext>
            </a:extLst>
          </p:cNvPr>
          <p:cNvSpPr>
            <a:spLocks noGrp="1"/>
          </p:cNvSpPr>
          <p:nvPr>
            <p:ph type="title"/>
          </p:nvPr>
        </p:nvSpPr>
        <p:spPr/>
        <p:txBody>
          <a:bodyPr/>
          <a:lstStyle/>
          <a:p>
            <a:r>
              <a:rPr lang="en-US" sz="3200" dirty="0"/>
              <a:t>Opportunities for Location-Based Advantages</a:t>
            </a:r>
          </a:p>
        </p:txBody>
      </p:sp>
      <p:sp>
        <p:nvSpPr>
          <p:cNvPr id="6" name="Content Placeholder 5">
            <a:extLst>
              <a:ext uri="{FF2B5EF4-FFF2-40B4-BE49-F238E27FC236}">
                <a16:creationId xmlns:a16="http://schemas.microsoft.com/office/drawing/2014/main" id="{B2BBBE4B-1B43-445E-BD9A-376D87153D7B}"/>
              </a:ext>
            </a:extLst>
          </p:cNvPr>
          <p:cNvSpPr>
            <a:spLocks noGrp="1"/>
          </p:cNvSpPr>
          <p:nvPr>
            <p:ph sz="half" idx="1"/>
          </p:nvPr>
        </p:nvSpPr>
        <p:spPr/>
        <p:txBody>
          <a:bodyPr/>
          <a:lstStyle/>
          <a:p>
            <a:pPr marL="457200" indent="-457200">
              <a:spcBef>
                <a:spcPts val="1200"/>
              </a:spcBef>
              <a:buFont typeface="Arial" panose="020B0604020202020204" pitchFamily="34" charset="0"/>
              <a:buChar char="•"/>
            </a:pPr>
            <a:r>
              <a:rPr lang="en-US" dirty="0"/>
              <a:t>Lower wage rates</a:t>
            </a:r>
          </a:p>
          <a:p>
            <a:pPr marL="457200" indent="-457200">
              <a:spcBef>
                <a:spcPts val="1200"/>
              </a:spcBef>
              <a:buFont typeface="Arial" panose="020B0604020202020204" pitchFamily="34" charset="0"/>
              <a:buChar char="•"/>
            </a:pPr>
            <a:r>
              <a:rPr lang="en-US" dirty="0"/>
              <a:t>Higher worker productivity</a:t>
            </a:r>
          </a:p>
          <a:p>
            <a:pPr marL="457200" indent="-457200">
              <a:spcBef>
                <a:spcPts val="1200"/>
              </a:spcBef>
              <a:buFont typeface="Arial" panose="020B0604020202020204" pitchFamily="34" charset="0"/>
              <a:buChar char="•"/>
            </a:pPr>
            <a:r>
              <a:rPr lang="en-US" dirty="0"/>
              <a:t>Lower energy costs</a:t>
            </a:r>
          </a:p>
          <a:p>
            <a:pPr marL="457200" indent="-457200">
              <a:spcBef>
                <a:spcPts val="1200"/>
              </a:spcBef>
              <a:buFont typeface="Arial" panose="020B0604020202020204" pitchFamily="34" charset="0"/>
              <a:buChar char="•"/>
            </a:pPr>
            <a:r>
              <a:rPr lang="en-US" dirty="0"/>
              <a:t>Fewer environmental regulations</a:t>
            </a:r>
          </a:p>
          <a:p>
            <a:pPr marL="457200" indent="-457200">
              <a:spcBef>
                <a:spcPts val="1200"/>
              </a:spcBef>
              <a:buFont typeface="Arial" panose="020B0604020202020204" pitchFamily="34" charset="0"/>
              <a:buChar char="•"/>
            </a:pPr>
            <a:r>
              <a:rPr lang="en-US" dirty="0"/>
              <a:t>Lower tax rates</a:t>
            </a:r>
          </a:p>
          <a:p>
            <a:pPr marL="457200" indent="-457200">
              <a:spcBef>
                <a:spcPts val="1200"/>
              </a:spcBef>
              <a:buFont typeface="Arial" panose="020B0604020202020204" pitchFamily="34" charset="0"/>
              <a:buChar char="•"/>
            </a:pPr>
            <a:r>
              <a:rPr lang="en-US" dirty="0"/>
              <a:t>Lower inflation rates</a:t>
            </a:r>
          </a:p>
          <a:p>
            <a:endParaRPr lang="en-US" dirty="0"/>
          </a:p>
        </p:txBody>
      </p:sp>
      <p:sp>
        <p:nvSpPr>
          <p:cNvPr id="8" name="Content Placeholder 7">
            <a:extLst>
              <a:ext uri="{FF2B5EF4-FFF2-40B4-BE49-F238E27FC236}">
                <a16:creationId xmlns:a16="http://schemas.microsoft.com/office/drawing/2014/main" id="{880BC7F3-644F-46B6-9C6A-93E09E3B84E0}"/>
              </a:ext>
            </a:extLst>
          </p:cNvPr>
          <p:cNvSpPr>
            <a:spLocks noGrp="1"/>
          </p:cNvSpPr>
          <p:nvPr>
            <p:ph sz="half" idx="2"/>
          </p:nvPr>
        </p:nvSpPr>
        <p:spPr/>
        <p:txBody>
          <a:bodyPr/>
          <a:lstStyle/>
          <a:p>
            <a:pPr marL="457200" indent="-457200">
              <a:spcBef>
                <a:spcPts val="1200"/>
              </a:spcBef>
              <a:buFont typeface="Arial" panose="020B0604020202020204" pitchFamily="34" charset="0"/>
              <a:buChar char="•"/>
            </a:pPr>
            <a:r>
              <a:rPr lang="en-US" dirty="0"/>
              <a:t>Proximity to suppliers and technologically related industries</a:t>
            </a:r>
          </a:p>
          <a:p>
            <a:pPr marL="457200" indent="-457200">
              <a:spcBef>
                <a:spcPts val="1200"/>
              </a:spcBef>
              <a:buFont typeface="Arial" panose="020B0604020202020204" pitchFamily="34" charset="0"/>
              <a:buChar char="•"/>
            </a:pPr>
            <a:r>
              <a:rPr lang="en-US" dirty="0"/>
              <a:t>Proximity to customers</a:t>
            </a:r>
          </a:p>
          <a:p>
            <a:pPr marL="457200" indent="-457200">
              <a:spcBef>
                <a:spcPts val="1200"/>
              </a:spcBef>
              <a:buFont typeface="Arial" panose="020B0604020202020204" pitchFamily="34" charset="0"/>
              <a:buChar char="•"/>
            </a:pPr>
            <a:r>
              <a:rPr lang="en-US" dirty="0"/>
              <a:t>Lower distribution costs</a:t>
            </a:r>
          </a:p>
          <a:p>
            <a:pPr marL="457200" indent="-457200">
              <a:spcBef>
                <a:spcPts val="1200"/>
              </a:spcBef>
              <a:buFont typeface="Arial" panose="020B0604020202020204" pitchFamily="34" charset="0"/>
              <a:buChar char="•"/>
            </a:pPr>
            <a:r>
              <a:rPr lang="en-US" dirty="0"/>
              <a:t>Available or unique natural resources</a:t>
            </a:r>
          </a:p>
          <a:p>
            <a:endParaRPr lang="en-US" dirty="0"/>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D2EA5A7-19A6-4825-981E-80FBA1575482}"/>
              </a:ext>
            </a:extLst>
          </p:cNvPr>
          <p:cNvSpPr>
            <a:spLocks noGrp="1"/>
          </p:cNvSpPr>
          <p:nvPr>
            <p:ph type="title"/>
          </p:nvPr>
        </p:nvSpPr>
        <p:spPr/>
        <p:txBody>
          <a:bodyPr/>
          <a:lstStyle/>
          <a:p>
            <a:r>
              <a:rPr lang="en-US" dirty="0"/>
              <a:t>The Impact of Government Policies and Economic Conditions in Host Countries</a:t>
            </a:r>
          </a:p>
        </p:txBody>
      </p:sp>
      <p:sp>
        <p:nvSpPr>
          <p:cNvPr id="6" name="Content Placeholder 5">
            <a:extLst>
              <a:ext uri="{FF2B5EF4-FFF2-40B4-BE49-F238E27FC236}">
                <a16:creationId xmlns:a16="http://schemas.microsoft.com/office/drawing/2014/main" id="{2EDEC8A1-7574-455E-BBBD-3ACE5DE3E4E0}"/>
              </a:ext>
            </a:extLst>
          </p:cNvPr>
          <p:cNvSpPr>
            <a:spLocks noGrp="1"/>
          </p:cNvSpPr>
          <p:nvPr>
            <p:ph sz="half" idx="1"/>
          </p:nvPr>
        </p:nvSpPr>
        <p:spPr/>
        <p:txBody>
          <a:bodyPr/>
          <a:lstStyle/>
          <a:p>
            <a:r>
              <a:rPr lang="en-US" dirty="0"/>
              <a:t>Positives</a:t>
            </a:r>
          </a:p>
          <a:p>
            <a:pPr lvl="1"/>
            <a:r>
              <a:rPr lang="en-US" dirty="0"/>
              <a:t>Tax incentives</a:t>
            </a:r>
          </a:p>
          <a:p>
            <a:pPr lvl="1"/>
            <a:r>
              <a:rPr lang="en-US" dirty="0"/>
              <a:t>Low tax rates</a:t>
            </a:r>
          </a:p>
          <a:p>
            <a:pPr lvl="1"/>
            <a:r>
              <a:rPr lang="en-US" dirty="0"/>
              <a:t>Low-cost loans</a:t>
            </a:r>
          </a:p>
          <a:p>
            <a:pPr lvl="1"/>
            <a:r>
              <a:rPr lang="en-US" dirty="0"/>
              <a:t>Site location and development</a:t>
            </a:r>
          </a:p>
          <a:p>
            <a:pPr lvl="1"/>
            <a:r>
              <a:rPr lang="en-US" dirty="0"/>
              <a:t>Worker training</a:t>
            </a:r>
          </a:p>
          <a:p>
            <a:endParaRPr lang="en-US" dirty="0"/>
          </a:p>
        </p:txBody>
      </p:sp>
      <p:sp>
        <p:nvSpPr>
          <p:cNvPr id="2" name="Content Placeholder 1"/>
          <p:cNvSpPr>
            <a:spLocks noGrp="1"/>
          </p:cNvSpPr>
          <p:nvPr>
            <p:ph sz="half" idx="2"/>
          </p:nvPr>
        </p:nvSpPr>
        <p:spPr>
          <a:xfrm>
            <a:off x="4424855" y="1345324"/>
            <a:ext cx="4261945" cy="5185016"/>
          </a:xfrm>
        </p:spPr>
        <p:txBody>
          <a:bodyPr/>
          <a:lstStyle/>
          <a:p>
            <a:r>
              <a:rPr lang="en-US" sz="2800" dirty="0"/>
              <a:t>Negatives</a:t>
            </a:r>
          </a:p>
          <a:p>
            <a:pPr lvl="1"/>
            <a:r>
              <a:rPr lang="en-US" sz="2400" dirty="0"/>
              <a:t>Environmental regulations</a:t>
            </a:r>
          </a:p>
          <a:p>
            <a:pPr lvl="1"/>
            <a:r>
              <a:rPr lang="en-US" sz="2400" dirty="0"/>
              <a:t>Subsidies and loans to domestic competitors</a:t>
            </a:r>
          </a:p>
          <a:p>
            <a:pPr lvl="1"/>
            <a:r>
              <a:rPr lang="en-US" sz="2400" dirty="0"/>
              <a:t>Import restrictions</a:t>
            </a:r>
          </a:p>
          <a:p>
            <a:pPr lvl="1"/>
            <a:r>
              <a:rPr lang="en-US" sz="2400" dirty="0"/>
              <a:t>Tariffs and quotas</a:t>
            </a:r>
          </a:p>
          <a:p>
            <a:pPr lvl="1"/>
            <a:r>
              <a:rPr lang="en-US" sz="2400" dirty="0"/>
              <a:t>Local-content requirements</a:t>
            </a:r>
          </a:p>
          <a:p>
            <a:pPr lvl="1"/>
            <a:r>
              <a:rPr lang="en-US" sz="2400" dirty="0"/>
              <a:t>Regulatory approvals</a:t>
            </a:r>
          </a:p>
          <a:p>
            <a:pPr lvl="1"/>
            <a:r>
              <a:rPr lang="en-US" sz="2400" dirty="0"/>
              <a:t>Profit repatriation limits</a:t>
            </a:r>
          </a:p>
          <a:p>
            <a:pPr lvl="1"/>
            <a:r>
              <a:rPr lang="en-US" sz="2400" dirty="0"/>
              <a:t>Minority ownership limits</a:t>
            </a:r>
          </a:p>
        </p:txBody>
      </p:sp>
    </p:spTree>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6F6822B-1682-4649-A451-B4AFF5F3B287}"/>
              </a:ext>
            </a:extLst>
          </p:cNvPr>
          <p:cNvSpPr>
            <a:spLocks noGrp="1"/>
          </p:cNvSpPr>
          <p:nvPr>
            <p:ph type="title"/>
          </p:nvPr>
        </p:nvSpPr>
        <p:spPr/>
        <p:txBody>
          <a:bodyPr/>
          <a:lstStyle/>
          <a:p>
            <a:r>
              <a:rPr lang="en-US" dirty="0"/>
              <a:t>The Risks of Adverse Exchange Rate Shifts</a:t>
            </a:r>
          </a:p>
        </p:txBody>
      </p:sp>
      <p:sp>
        <p:nvSpPr>
          <p:cNvPr id="5" name="Content Placeholder 4">
            <a:extLst>
              <a:ext uri="{FF2B5EF4-FFF2-40B4-BE49-F238E27FC236}">
                <a16:creationId xmlns:a16="http://schemas.microsoft.com/office/drawing/2014/main" id="{C330E6B9-8759-4073-A081-AA0B8EB21603}"/>
              </a:ext>
            </a:extLst>
          </p:cNvPr>
          <p:cNvSpPr>
            <a:spLocks noGrp="1"/>
          </p:cNvSpPr>
          <p:nvPr>
            <p:ph idx="1"/>
          </p:nvPr>
        </p:nvSpPr>
        <p:spPr/>
        <p:txBody>
          <a:bodyPr/>
          <a:lstStyle/>
          <a:p>
            <a:pPr>
              <a:spcBef>
                <a:spcPts val="1200"/>
              </a:spcBef>
              <a:defRPr/>
            </a:pPr>
            <a:r>
              <a:rPr lang="en-US" dirty="0"/>
              <a:t>Effects of exchange rate shifts:</a:t>
            </a:r>
          </a:p>
          <a:p>
            <a:pPr marL="571500" lvl="1" indent="-342900">
              <a:spcBef>
                <a:spcPts val="1200"/>
              </a:spcBef>
              <a:defRPr/>
            </a:pPr>
            <a:r>
              <a:rPr lang="en-US" sz="2800" dirty="0"/>
              <a:t>Exporters experience a rising demand for their goods whenever their currency grows weaker relative to the importing country’s currency.</a:t>
            </a:r>
          </a:p>
          <a:p>
            <a:pPr marL="571500" lvl="1" indent="-342900">
              <a:spcBef>
                <a:spcPts val="1200"/>
              </a:spcBef>
              <a:defRPr/>
            </a:pPr>
            <a:r>
              <a:rPr lang="en-US" sz="2800" dirty="0"/>
              <a:t>Exporters experience a falling demand for their goods whenever their currency grows stronger relative to the importing country’s currency.</a:t>
            </a:r>
          </a:p>
          <a:p>
            <a:endParaRPr lang="en-US" dirty="0"/>
          </a:p>
        </p:txBody>
      </p:sp>
    </p:spTree>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Thinking Strategically</a:t>
            </a:r>
          </a:p>
        </p:txBody>
      </p:sp>
      <p:sp>
        <p:nvSpPr>
          <p:cNvPr id="5" name="Content Placeholder 4"/>
          <p:cNvSpPr>
            <a:spLocks noGrp="1"/>
          </p:cNvSpPr>
          <p:nvPr>
            <p:ph idx="1"/>
          </p:nvPr>
        </p:nvSpPr>
        <p:spPr/>
        <p:txBody>
          <a:bodyPr/>
          <a:lstStyle/>
          <a:p>
            <a:pPr>
              <a:spcBef>
                <a:spcPts val="1200"/>
              </a:spcBef>
              <a:spcAft>
                <a:spcPts val="1200"/>
              </a:spcAft>
              <a:defRPr/>
            </a:pPr>
            <a:r>
              <a:rPr lang="en-US" dirty="0"/>
              <a:t>What effects has the adoption of the euro had on the ability of European Union (EU) countries and firms to respond to changes in intra-national economic and trade conditions, given that they now share a common currency?</a:t>
            </a:r>
          </a:p>
          <a:p>
            <a:pPr>
              <a:spcBef>
                <a:spcPts val="1200"/>
              </a:spcBef>
              <a:spcAft>
                <a:spcPts val="1200"/>
              </a:spcAft>
              <a:defRPr/>
            </a:pPr>
            <a:r>
              <a:rPr lang="en-US" dirty="0"/>
              <a:t>What should an EU firm do to respond to an adverse currency exchange rate shift in a non-EU country?</a:t>
            </a:r>
          </a:p>
          <a:p>
            <a:pPr>
              <a:spcBef>
                <a:spcPts val="1200"/>
              </a:spcBef>
              <a:defRPr/>
            </a:pPr>
            <a:r>
              <a:rPr lang="en-US" dirty="0"/>
              <a:t>How will exiting the EU affect the United Kingdom’s ability to compete in world markets?</a:t>
            </a:r>
          </a:p>
        </p:txBody>
      </p:sp>
    </p:spTree>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B26C715-A1B4-46FE-89E6-78E9842BC9DB}"/>
              </a:ext>
            </a:extLst>
          </p:cNvPr>
          <p:cNvSpPr>
            <a:spLocks noGrp="1"/>
          </p:cNvSpPr>
          <p:nvPr>
            <p:ph type="title"/>
          </p:nvPr>
        </p:nvSpPr>
        <p:spPr/>
        <p:txBody>
          <a:bodyPr/>
          <a:lstStyle/>
          <a:p>
            <a:r>
              <a:rPr lang="en-US" dirty="0"/>
              <a:t>Cross-Country Differences in Demographic, Cultural, and Market Conditions</a:t>
            </a:r>
          </a:p>
        </p:txBody>
      </p:sp>
      <p:sp>
        <p:nvSpPr>
          <p:cNvPr id="5" name="Content Placeholder 4">
            <a:extLst>
              <a:ext uri="{FF2B5EF4-FFF2-40B4-BE49-F238E27FC236}">
                <a16:creationId xmlns:a16="http://schemas.microsoft.com/office/drawing/2014/main" id="{C23ACBDD-3194-415D-A47C-7F53A7C5C1C5}"/>
              </a:ext>
            </a:extLst>
          </p:cNvPr>
          <p:cNvSpPr>
            <a:spLocks noGrp="1"/>
          </p:cNvSpPr>
          <p:nvPr>
            <p:ph idx="1"/>
          </p:nvPr>
        </p:nvSpPr>
        <p:spPr/>
        <p:txBody>
          <a:bodyPr/>
          <a:lstStyle/>
          <a:p>
            <a:pPr>
              <a:spcBef>
                <a:spcPts val="1200"/>
              </a:spcBef>
            </a:pPr>
            <a:r>
              <a:rPr lang="en-US" dirty="0"/>
              <a:t>Key Strategic Considerations</a:t>
            </a:r>
          </a:p>
          <a:p>
            <a:pPr marL="515938" lvl="1" indent="-287338">
              <a:spcBef>
                <a:spcPts val="1200"/>
              </a:spcBef>
            </a:pPr>
            <a:r>
              <a:rPr lang="en-US" dirty="0"/>
              <a:t>Whether to customize offerings in each country market to match the tastes and the preferences of local buyers</a:t>
            </a:r>
          </a:p>
          <a:p>
            <a:pPr marL="515938" lvl="1" indent="-287338">
              <a:spcBef>
                <a:spcPts val="1200"/>
              </a:spcBef>
            </a:pPr>
            <a:r>
              <a:rPr lang="en-US" dirty="0"/>
              <a:t>Whether to pursue a strategy of offering a mostly standardized product worldwide</a:t>
            </a:r>
          </a:p>
        </p:txBody>
      </p:sp>
    </p:spTree>
    <p:extLst>
      <p:ext uri="{BB962C8B-B14F-4D97-AF65-F5344CB8AC3E}">
        <p14:creationId xmlns:p14="http://schemas.microsoft.com/office/powerpoint/2010/main" val="4202695256"/>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E8E4E4F-A8D2-42BA-A967-4AC359A69D0C}"/>
              </a:ext>
            </a:extLst>
          </p:cNvPr>
          <p:cNvSpPr>
            <a:spLocks noGrp="1"/>
          </p:cNvSpPr>
          <p:nvPr>
            <p:ph type="title"/>
          </p:nvPr>
        </p:nvSpPr>
        <p:spPr/>
        <p:txBody>
          <a:bodyPr/>
          <a:lstStyle/>
          <a:p>
            <a:r>
              <a:rPr lang="en-US" dirty="0"/>
              <a:t>Primary Modes of Entry into </a:t>
            </a:r>
            <a:br>
              <a:rPr lang="en-US" dirty="0"/>
            </a:br>
            <a:r>
              <a:rPr lang="en-US" dirty="0"/>
              <a:t>Foreign Markets</a:t>
            </a:r>
          </a:p>
        </p:txBody>
      </p:sp>
      <p:sp>
        <p:nvSpPr>
          <p:cNvPr id="5" name="Content Placeholder 4">
            <a:extLst>
              <a:ext uri="{FF2B5EF4-FFF2-40B4-BE49-F238E27FC236}">
                <a16:creationId xmlns:a16="http://schemas.microsoft.com/office/drawing/2014/main" id="{B94BE088-B563-49A0-B776-7BB839DC02CA}"/>
              </a:ext>
            </a:extLst>
          </p:cNvPr>
          <p:cNvSpPr>
            <a:spLocks noGrp="1"/>
          </p:cNvSpPr>
          <p:nvPr>
            <p:ph idx="1"/>
          </p:nvPr>
        </p:nvSpPr>
        <p:spPr/>
        <p:txBody>
          <a:bodyPr/>
          <a:lstStyle/>
          <a:p>
            <a:pPr marL="457200" indent="-457200">
              <a:spcBef>
                <a:spcPts val="1200"/>
              </a:spcBef>
              <a:buFont typeface="Arial" panose="020B0604020202020204" pitchFamily="34" charset="0"/>
              <a:buChar char="•"/>
            </a:pPr>
            <a:r>
              <a:rPr lang="en-US" dirty="0"/>
              <a:t>Maintain a home country production base and export goods to foreign markets.</a:t>
            </a:r>
          </a:p>
          <a:p>
            <a:pPr marL="457200" indent="-457200">
              <a:spcBef>
                <a:spcPts val="1200"/>
              </a:spcBef>
              <a:buFont typeface="Arial" panose="020B0604020202020204" pitchFamily="34" charset="0"/>
              <a:buChar char="•"/>
            </a:pPr>
            <a:r>
              <a:rPr lang="en-US" dirty="0"/>
              <a:t>License foreign firms to produce and distribute the firm’s products abroad.</a:t>
            </a:r>
          </a:p>
          <a:p>
            <a:pPr marL="457200" indent="-457200">
              <a:spcBef>
                <a:spcPts val="1200"/>
              </a:spcBef>
              <a:buFont typeface="Arial" panose="020B0604020202020204" pitchFamily="34" charset="0"/>
              <a:buChar char="•"/>
            </a:pPr>
            <a:r>
              <a:rPr lang="en-US" dirty="0"/>
              <a:t>Employ a franchising strategy in foreign markets.</a:t>
            </a:r>
          </a:p>
          <a:p>
            <a:pPr marL="457200" indent="-457200">
              <a:spcBef>
                <a:spcPts val="1200"/>
              </a:spcBef>
              <a:buFont typeface="Arial" panose="020B0604020202020204" pitchFamily="34" charset="0"/>
              <a:buChar char="•"/>
            </a:pPr>
            <a:r>
              <a:rPr lang="en-US" dirty="0"/>
              <a:t>Establish a subsidiary in a foreign market via acquisition or internal development.</a:t>
            </a:r>
          </a:p>
          <a:p>
            <a:pPr marL="457200" indent="-457200">
              <a:spcBef>
                <a:spcPts val="1200"/>
              </a:spcBef>
              <a:buFont typeface="Arial" panose="020B0604020202020204" pitchFamily="34" charset="0"/>
              <a:buChar char="•"/>
            </a:pPr>
            <a:r>
              <a:rPr lang="en-US" dirty="0"/>
              <a:t>Rely on strategic alliances or joint ventures with foreign companies.</a:t>
            </a:r>
          </a:p>
          <a:p>
            <a:endParaRPr lang="en-US" dirty="0"/>
          </a:p>
        </p:txBody>
      </p:sp>
    </p:spTree>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A15A651-C81B-4FCF-BB97-C77250CF9E6D}"/>
              </a:ext>
            </a:extLst>
          </p:cNvPr>
          <p:cNvSpPr>
            <a:spLocks noGrp="1"/>
          </p:cNvSpPr>
          <p:nvPr>
            <p:ph type="title"/>
          </p:nvPr>
        </p:nvSpPr>
        <p:spPr/>
        <p:txBody>
          <a:bodyPr/>
          <a:lstStyle/>
          <a:p>
            <a:r>
              <a:rPr lang="en-US" dirty="0"/>
              <a:t>Export Strategies</a:t>
            </a:r>
          </a:p>
        </p:txBody>
      </p:sp>
      <p:sp>
        <p:nvSpPr>
          <p:cNvPr id="6" name="Content Placeholder 5">
            <a:extLst>
              <a:ext uri="{FF2B5EF4-FFF2-40B4-BE49-F238E27FC236}">
                <a16:creationId xmlns:a16="http://schemas.microsoft.com/office/drawing/2014/main" id="{DA9DC1C8-3EE7-43A7-A482-BA90FAD043F4}"/>
              </a:ext>
            </a:extLst>
          </p:cNvPr>
          <p:cNvSpPr>
            <a:spLocks noGrp="1"/>
          </p:cNvSpPr>
          <p:nvPr>
            <p:ph sz="half" idx="1"/>
          </p:nvPr>
        </p:nvSpPr>
        <p:spPr/>
        <p:txBody>
          <a:bodyPr/>
          <a:lstStyle/>
          <a:p>
            <a:pPr>
              <a:spcBef>
                <a:spcPts val="1200"/>
              </a:spcBef>
            </a:pPr>
            <a:r>
              <a:rPr lang="en-US" dirty="0"/>
              <a:t>Advantages</a:t>
            </a:r>
          </a:p>
          <a:p>
            <a:pPr marL="460375" lvl="1" indent="-231775">
              <a:spcBef>
                <a:spcPts val="1200"/>
              </a:spcBef>
            </a:pPr>
            <a:r>
              <a:rPr lang="en-US" dirty="0"/>
              <a:t>Low capital requirements</a:t>
            </a:r>
          </a:p>
          <a:p>
            <a:pPr marL="460375" lvl="1" indent="-231775">
              <a:spcBef>
                <a:spcPts val="1200"/>
              </a:spcBef>
            </a:pPr>
            <a:r>
              <a:rPr lang="en-US" dirty="0"/>
              <a:t>Economies of scale in utilizing existing production capacity</a:t>
            </a:r>
          </a:p>
          <a:p>
            <a:pPr marL="460375" lvl="1" indent="-231775">
              <a:spcBef>
                <a:spcPts val="1200"/>
              </a:spcBef>
            </a:pPr>
            <a:r>
              <a:rPr lang="en-US" dirty="0"/>
              <a:t>No distribution risk </a:t>
            </a:r>
          </a:p>
          <a:p>
            <a:pPr marL="460375" lvl="1" indent="-231775">
              <a:spcBef>
                <a:spcPts val="1200"/>
              </a:spcBef>
            </a:pPr>
            <a:r>
              <a:rPr lang="en-US" dirty="0"/>
              <a:t>No direct investment risk</a:t>
            </a:r>
          </a:p>
          <a:p>
            <a:endParaRPr lang="en-US" dirty="0"/>
          </a:p>
        </p:txBody>
      </p:sp>
      <p:sp>
        <p:nvSpPr>
          <p:cNvPr id="2" name="Content Placeholder 1"/>
          <p:cNvSpPr>
            <a:spLocks noGrp="1"/>
          </p:cNvSpPr>
          <p:nvPr>
            <p:ph sz="half" idx="2"/>
          </p:nvPr>
        </p:nvSpPr>
        <p:spPr/>
        <p:txBody>
          <a:bodyPr/>
          <a:lstStyle/>
          <a:p>
            <a:pPr>
              <a:spcBef>
                <a:spcPts val="1200"/>
              </a:spcBef>
            </a:pPr>
            <a:r>
              <a:rPr lang="en-US" sz="2800" dirty="0"/>
              <a:t>Disadvantages</a:t>
            </a:r>
          </a:p>
          <a:p>
            <a:pPr lvl="1">
              <a:spcBef>
                <a:spcPts val="1200"/>
              </a:spcBef>
            </a:pPr>
            <a:r>
              <a:rPr lang="en-US" sz="2400" dirty="0"/>
              <a:t>Maintaining relative cost advantage of home-based production</a:t>
            </a:r>
          </a:p>
          <a:p>
            <a:pPr lvl="1">
              <a:spcBef>
                <a:spcPts val="1200"/>
              </a:spcBef>
            </a:pPr>
            <a:r>
              <a:rPr lang="en-US" sz="2400" dirty="0"/>
              <a:t>Transportation and shipping costs</a:t>
            </a:r>
          </a:p>
          <a:p>
            <a:pPr lvl="1">
              <a:spcBef>
                <a:spcPts val="1200"/>
              </a:spcBef>
            </a:pPr>
            <a:r>
              <a:rPr lang="en-US" sz="2400" dirty="0"/>
              <a:t>Exchange rates risks</a:t>
            </a:r>
          </a:p>
          <a:p>
            <a:pPr lvl="1">
              <a:spcBef>
                <a:spcPts val="1200"/>
              </a:spcBef>
            </a:pPr>
            <a:r>
              <a:rPr lang="en-US" sz="2400" dirty="0"/>
              <a:t>Tariffs and import duties</a:t>
            </a:r>
          </a:p>
          <a:p>
            <a:pPr lvl="1">
              <a:spcBef>
                <a:spcPts val="1200"/>
              </a:spcBef>
            </a:pPr>
            <a:r>
              <a:rPr lang="en-US" sz="2400" dirty="0"/>
              <a:t>Loss of channel control</a:t>
            </a:r>
          </a:p>
        </p:txBody>
      </p:sp>
    </p:spTree>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2A8EAC7-282D-46E5-9C35-333530E44C33}"/>
              </a:ext>
            </a:extLst>
          </p:cNvPr>
          <p:cNvSpPr>
            <a:spLocks noGrp="1"/>
          </p:cNvSpPr>
          <p:nvPr>
            <p:ph type="title"/>
          </p:nvPr>
        </p:nvSpPr>
        <p:spPr/>
        <p:txBody>
          <a:bodyPr/>
          <a:lstStyle/>
          <a:p>
            <a:r>
              <a:rPr lang="en-US" dirty="0"/>
              <a:t>Licensing and Franchising Strategies</a:t>
            </a:r>
          </a:p>
        </p:txBody>
      </p:sp>
      <p:sp>
        <p:nvSpPr>
          <p:cNvPr id="6" name="Content Placeholder 5">
            <a:extLst>
              <a:ext uri="{FF2B5EF4-FFF2-40B4-BE49-F238E27FC236}">
                <a16:creationId xmlns:a16="http://schemas.microsoft.com/office/drawing/2014/main" id="{5FB91AC2-D9C2-4953-9E9E-799A9933426F}"/>
              </a:ext>
            </a:extLst>
          </p:cNvPr>
          <p:cNvSpPr>
            <a:spLocks noGrp="1"/>
          </p:cNvSpPr>
          <p:nvPr>
            <p:ph sz="half" idx="1"/>
          </p:nvPr>
        </p:nvSpPr>
        <p:spPr/>
        <p:txBody>
          <a:bodyPr/>
          <a:lstStyle/>
          <a:p>
            <a:pPr>
              <a:spcBef>
                <a:spcPts val="1200"/>
              </a:spcBef>
            </a:pPr>
            <a:r>
              <a:rPr lang="en-US" sz="3200" dirty="0"/>
              <a:t>Advantages</a:t>
            </a:r>
          </a:p>
          <a:p>
            <a:pPr marL="460375" lvl="1" indent="-231775">
              <a:spcBef>
                <a:spcPts val="1200"/>
              </a:spcBef>
            </a:pPr>
            <a:r>
              <a:rPr lang="en-US" sz="2800" dirty="0"/>
              <a:t>Low resource requirements</a:t>
            </a:r>
          </a:p>
          <a:p>
            <a:pPr marL="460375" lvl="1" indent="-231775">
              <a:spcBef>
                <a:spcPts val="1200"/>
              </a:spcBef>
            </a:pPr>
            <a:r>
              <a:rPr lang="en-US" sz="2800" dirty="0"/>
              <a:t>Income from royalties and franchising fees</a:t>
            </a:r>
          </a:p>
          <a:p>
            <a:pPr marL="460375" lvl="1" indent="-231775">
              <a:spcBef>
                <a:spcPts val="1200"/>
              </a:spcBef>
            </a:pPr>
            <a:r>
              <a:rPr lang="en-US" sz="2800" dirty="0"/>
              <a:t>Rapid expansion into many markets</a:t>
            </a:r>
          </a:p>
          <a:p>
            <a:endParaRPr lang="en-US" dirty="0"/>
          </a:p>
        </p:txBody>
      </p:sp>
      <p:sp>
        <p:nvSpPr>
          <p:cNvPr id="2" name="Content Placeholder 1"/>
          <p:cNvSpPr>
            <a:spLocks noGrp="1"/>
          </p:cNvSpPr>
          <p:nvPr>
            <p:ph sz="half" idx="2"/>
          </p:nvPr>
        </p:nvSpPr>
        <p:spPr/>
        <p:txBody>
          <a:bodyPr/>
          <a:lstStyle/>
          <a:p>
            <a:pPr>
              <a:spcBef>
                <a:spcPts val="1200"/>
              </a:spcBef>
            </a:pPr>
            <a:r>
              <a:rPr lang="en-US" sz="3200" dirty="0"/>
              <a:t>Disadvantages</a:t>
            </a:r>
          </a:p>
          <a:p>
            <a:pPr marL="460375" lvl="1" indent="-231775">
              <a:spcBef>
                <a:spcPts val="1200"/>
              </a:spcBef>
            </a:pPr>
            <a:r>
              <a:rPr lang="en-US" sz="2800" dirty="0"/>
              <a:t>Maintaining control of proprietary know-how</a:t>
            </a:r>
          </a:p>
          <a:p>
            <a:pPr marL="460375" lvl="1" indent="-231775">
              <a:spcBef>
                <a:spcPts val="1200"/>
              </a:spcBef>
            </a:pPr>
            <a:r>
              <a:rPr lang="en-US" sz="2800" dirty="0"/>
              <a:t>Loss of operational and quality control</a:t>
            </a:r>
          </a:p>
          <a:p>
            <a:pPr marL="460375" lvl="1" indent="-231775">
              <a:spcBef>
                <a:spcPts val="1200"/>
              </a:spcBef>
            </a:pPr>
            <a:r>
              <a:rPr lang="en-US" sz="2800" dirty="0"/>
              <a:t>Adapting to local market tastes and expectations</a:t>
            </a:r>
          </a:p>
        </p:txBody>
      </p:sp>
    </p:spTree>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D4FCE95-5C53-4972-9F5B-035F2F5098E3}"/>
              </a:ext>
            </a:extLst>
          </p:cNvPr>
          <p:cNvSpPr>
            <a:spLocks noGrp="1"/>
          </p:cNvSpPr>
          <p:nvPr>
            <p:ph type="title"/>
          </p:nvPr>
        </p:nvSpPr>
        <p:spPr/>
        <p:txBody>
          <a:bodyPr/>
          <a:lstStyle/>
          <a:p>
            <a:r>
              <a:rPr lang="en-US" dirty="0"/>
              <a:t>Foreign Subsidiary Strategies</a:t>
            </a:r>
          </a:p>
        </p:txBody>
      </p:sp>
      <p:sp>
        <p:nvSpPr>
          <p:cNvPr id="5" name="Content Placeholder 4"/>
          <p:cNvSpPr>
            <a:spLocks noGrp="1"/>
          </p:cNvSpPr>
          <p:nvPr>
            <p:ph sz="half" idx="1"/>
          </p:nvPr>
        </p:nvSpPr>
        <p:spPr/>
        <p:txBody>
          <a:bodyPr/>
          <a:lstStyle/>
          <a:p>
            <a:pPr>
              <a:spcBef>
                <a:spcPct val="40000"/>
              </a:spcBef>
              <a:defRPr/>
            </a:pPr>
            <a:r>
              <a:rPr lang="en-US" sz="3200" dirty="0"/>
              <a:t>Advantages</a:t>
            </a:r>
          </a:p>
          <a:p>
            <a:pPr marL="630238" lvl="1" indent="-227013">
              <a:spcBef>
                <a:spcPct val="40000"/>
              </a:spcBef>
              <a:defRPr/>
            </a:pPr>
            <a:r>
              <a:rPr lang="en-US" sz="2800" dirty="0"/>
              <a:t>High level of control</a:t>
            </a:r>
          </a:p>
          <a:p>
            <a:pPr marL="630238" lvl="1" indent="-227013">
              <a:spcBef>
                <a:spcPct val="40000"/>
              </a:spcBef>
              <a:defRPr/>
            </a:pPr>
            <a:r>
              <a:rPr lang="en-US" sz="2800" dirty="0"/>
              <a:t>Quick large-scale market entry</a:t>
            </a:r>
          </a:p>
          <a:p>
            <a:pPr marL="630238" lvl="1" indent="-227013">
              <a:spcBef>
                <a:spcPct val="40000"/>
              </a:spcBef>
              <a:defRPr/>
            </a:pPr>
            <a:r>
              <a:rPr lang="en-US" sz="2800" dirty="0"/>
              <a:t>Avoids entry barriers</a:t>
            </a:r>
          </a:p>
          <a:p>
            <a:pPr marL="630238" lvl="1" indent="-227013">
              <a:spcBef>
                <a:spcPct val="40000"/>
              </a:spcBef>
              <a:defRPr/>
            </a:pPr>
            <a:r>
              <a:rPr lang="en-US" sz="2800" dirty="0"/>
              <a:t>Access to acquired firm’s skills</a:t>
            </a:r>
          </a:p>
        </p:txBody>
      </p:sp>
      <p:sp>
        <p:nvSpPr>
          <p:cNvPr id="3" name="Content Placeholder 2"/>
          <p:cNvSpPr>
            <a:spLocks noGrp="1"/>
          </p:cNvSpPr>
          <p:nvPr>
            <p:ph sz="half" idx="2"/>
          </p:nvPr>
        </p:nvSpPr>
        <p:spPr/>
        <p:txBody>
          <a:bodyPr/>
          <a:lstStyle/>
          <a:p>
            <a:pPr marL="227013" indent="-227013">
              <a:spcBef>
                <a:spcPct val="40000"/>
              </a:spcBef>
              <a:defRPr/>
            </a:pPr>
            <a:r>
              <a:rPr lang="en-US" sz="3200" dirty="0"/>
              <a:t>Disadvantages</a:t>
            </a:r>
          </a:p>
          <a:p>
            <a:pPr marL="574675" lvl="1" indent="-233363">
              <a:spcBef>
                <a:spcPct val="40000"/>
              </a:spcBef>
              <a:defRPr/>
            </a:pPr>
            <a:r>
              <a:rPr lang="en-US" sz="2800" dirty="0"/>
              <a:t>Costs of acquisition</a:t>
            </a:r>
          </a:p>
          <a:p>
            <a:pPr marL="574675" lvl="1" indent="-233363">
              <a:spcBef>
                <a:spcPct val="40000"/>
              </a:spcBef>
              <a:defRPr/>
            </a:pPr>
            <a:r>
              <a:rPr lang="en-US" sz="2800" dirty="0"/>
              <a:t>Complexity of acquisition process</a:t>
            </a:r>
          </a:p>
          <a:p>
            <a:pPr marL="574675" lvl="1" indent="-233363">
              <a:spcBef>
                <a:spcPct val="40000"/>
              </a:spcBef>
              <a:defRPr/>
            </a:pPr>
            <a:r>
              <a:rPr lang="en-US" sz="2800" dirty="0"/>
              <a:t>Integration of the firms’ structures, cultures, operations, and personnel</a:t>
            </a:r>
          </a:p>
        </p:txBody>
      </p:sp>
    </p:spTree>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7559" y="2"/>
            <a:ext cx="8008882" cy="1244199"/>
          </a:xfrm>
        </p:spPr>
        <p:txBody>
          <a:bodyPr/>
          <a:lstStyle/>
          <a:p>
            <a:pPr>
              <a:defRPr/>
            </a:pPr>
            <a:r>
              <a:rPr lang="en-US" dirty="0"/>
              <a:t>Using a Greenfield Strategy for Developing a Foreign Subsidiary</a:t>
            </a:r>
            <a:endParaRPr lang="en-US" sz="1800" dirty="0"/>
          </a:p>
        </p:txBody>
      </p:sp>
      <p:sp>
        <p:nvSpPr>
          <p:cNvPr id="3" name="Content Placeholder 2"/>
          <p:cNvSpPr>
            <a:spLocks noGrp="1"/>
          </p:cNvSpPr>
          <p:nvPr>
            <p:ph idx="1"/>
          </p:nvPr>
        </p:nvSpPr>
        <p:spPr/>
        <p:txBody>
          <a:bodyPr/>
          <a:lstStyle/>
          <a:p>
            <a:pPr marL="0" indent="0">
              <a:spcBef>
                <a:spcPts val="900"/>
              </a:spcBef>
              <a:buNone/>
              <a:defRPr/>
            </a:pPr>
            <a:r>
              <a:rPr sz="2800" dirty="0"/>
              <a:t>A greenfield strategy is appealing when:</a:t>
            </a:r>
          </a:p>
          <a:p>
            <a:pPr marL="515938" lvl="1" indent="-287338">
              <a:spcBef>
                <a:spcPts val="900"/>
              </a:spcBef>
              <a:defRPr/>
            </a:pPr>
            <a:r>
              <a:rPr dirty="0"/>
              <a:t>Creating an internal startup is cheaper than making </a:t>
            </a:r>
            <a:br>
              <a:rPr dirty="0"/>
            </a:br>
            <a:r>
              <a:rPr dirty="0"/>
              <a:t>an acquisition</a:t>
            </a:r>
            <a:r>
              <a:rPr lang="en-US" dirty="0"/>
              <a:t>.</a:t>
            </a:r>
            <a:endParaRPr dirty="0"/>
          </a:p>
          <a:p>
            <a:pPr marL="515938" lvl="1" indent="-287338">
              <a:spcBef>
                <a:spcPts val="900"/>
              </a:spcBef>
              <a:defRPr/>
            </a:pPr>
            <a:r>
              <a:rPr dirty="0"/>
              <a:t>Adding new production capacity will not adversely impact the supply-demand balance in the local market</a:t>
            </a:r>
            <a:r>
              <a:rPr lang="en-US" dirty="0"/>
              <a:t>.</a:t>
            </a:r>
            <a:endParaRPr dirty="0"/>
          </a:p>
          <a:p>
            <a:pPr marL="515938" lvl="1" indent="-287338">
              <a:spcBef>
                <a:spcPts val="900"/>
              </a:spcBef>
              <a:defRPr/>
            </a:pPr>
            <a:r>
              <a:rPr dirty="0"/>
              <a:t>A startup subsidiary has the ability to gain good distribution access</a:t>
            </a:r>
            <a:r>
              <a:rPr lang="en-US" dirty="0"/>
              <a:t>.</a:t>
            </a:r>
            <a:endParaRPr dirty="0"/>
          </a:p>
          <a:p>
            <a:pPr marL="515938" lvl="1" indent="-287338">
              <a:spcBef>
                <a:spcPts val="900"/>
              </a:spcBef>
              <a:defRPr/>
            </a:pPr>
            <a:r>
              <a:rPr dirty="0"/>
              <a:t>A startup subsidiary will have the size, cost structure, and resource strengths to compete head-to-head against local rivals</a:t>
            </a:r>
            <a:r>
              <a:rPr lang="en-US" dirty="0"/>
              <a:t>.</a:t>
            </a:r>
            <a:endParaRPr dirty="0"/>
          </a:p>
        </p:txBody>
      </p:sp>
    </p:spTree>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BBE34C-D570-46C3-9A9F-27B9E15076F8}"/>
              </a:ext>
            </a:extLst>
          </p:cNvPr>
          <p:cNvSpPr>
            <a:spLocks noGrp="1"/>
          </p:cNvSpPr>
          <p:nvPr>
            <p:ph type="title"/>
          </p:nvPr>
        </p:nvSpPr>
        <p:spPr/>
        <p:txBody>
          <a:bodyPr/>
          <a:lstStyle/>
          <a:p>
            <a:r>
              <a:rPr lang="en-US" dirty="0"/>
              <a:t>Pursuing a Greenfield Strategy</a:t>
            </a:r>
          </a:p>
        </p:txBody>
      </p:sp>
      <p:sp>
        <p:nvSpPr>
          <p:cNvPr id="2" name="Content Placeholder 1"/>
          <p:cNvSpPr>
            <a:spLocks noGrp="1"/>
          </p:cNvSpPr>
          <p:nvPr>
            <p:ph sz="half" idx="1"/>
          </p:nvPr>
        </p:nvSpPr>
        <p:spPr>
          <a:xfrm>
            <a:off x="457200" y="914400"/>
            <a:ext cx="3894083" cy="5615940"/>
          </a:xfrm>
        </p:spPr>
        <p:txBody>
          <a:bodyPr/>
          <a:lstStyle/>
          <a:p>
            <a:r>
              <a:rPr lang="en-US" sz="2800" dirty="0"/>
              <a:t>Advantages</a:t>
            </a:r>
          </a:p>
          <a:p>
            <a:pPr marL="460375" lvl="1" indent="-231775"/>
            <a:r>
              <a:rPr lang="en-US" sz="2400" dirty="0"/>
              <a:t>High level of control over venture</a:t>
            </a:r>
          </a:p>
          <a:p>
            <a:pPr marL="460375" lvl="1" indent="-231775"/>
            <a:r>
              <a:rPr lang="en-US" sz="2400" dirty="0"/>
              <a:t>“Learning by doing” </a:t>
            </a:r>
            <a:br>
              <a:rPr lang="en-US" sz="2400" dirty="0"/>
            </a:br>
            <a:r>
              <a:rPr lang="en-US" sz="2400" dirty="0"/>
              <a:t>in the local market</a:t>
            </a:r>
          </a:p>
          <a:p>
            <a:pPr marL="460375" lvl="1" indent="-231775"/>
            <a:r>
              <a:rPr lang="en-US" sz="2400" dirty="0"/>
              <a:t>Direct transfer of the firm’s technology, skills, business practices, and culture</a:t>
            </a:r>
          </a:p>
        </p:txBody>
      </p:sp>
      <p:sp>
        <p:nvSpPr>
          <p:cNvPr id="3" name="Content Placeholder 2"/>
          <p:cNvSpPr>
            <a:spLocks noGrp="1"/>
          </p:cNvSpPr>
          <p:nvPr>
            <p:ph sz="half" idx="2"/>
          </p:nvPr>
        </p:nvSpPr>
        <p:spPr/>
        <p:txBody>
          <a:bodyPr/>
          <a:lstStyle/>
          <a:p>
            <a:r>
              <a:rPr lang="en-US" sz="2800" dirty="0"/>
              <a:t>Disadvantages</a:t>
            </a:r>
          </a:p>
          <a:p>
            <a:pPr marL="460375" lvl="1" indent="-231775"/>
            <a:r>
              <a:rPr lang="en-US" sz="2400" dirty="0"/>
              <a:t>Capital costs of initial development</a:t>
            </a:r>
          </a:p>
          <a:p>
            <a:pPr marL="460375" lvl="1" indent="-231775"/>
            <a:r>
              <a:rPr lang="en-US" sz="2400" dirty="0"/>
              <a:t>Risks of loss due to political instability or lack of legal protection of ownership</a:t>
            </a:r>
          </a:p>
          <a:p>
            <a:pPr marL="460375" lvl="1" indent="-231775"/>
            <a:r>
              <a:rPr lang="en-US" sz="2400" dirty="0"/>
              <a:t>Slowest form of entry due to extended time required to construct facility</a:t>
            </a:r>
          </a:p>
        </p:txBody>
      </p:sp>
    </p:spTree>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7D169E9-44C7-449A-B572-24BFCE4BAF59}"/>
              </a:ext>
            </a:extLst>
          </p:cNvPr>
          <p:cNvSpPr>
            <a:spLocks noGrp="1"/>
          </p:cNvSpPr>
          <p:nvPr>
            <p:ph type="title"/>
          </p:nvPr>
        </p:nvSpPr>
        <p:spPr/>
        <p:txBody>
          <a:bodyPr/>
          <a:lstStyle/>
          <a:p>
            <a:r>
              <a:rPr lang="en-US" dirty="0"/>
              <a:t>Benefits of Alliance and </a:t>
            </a:r>
            <a:br>
              <a:rPr lang="en-US" dirty="0"/>
            </a:br>
            <a:r>
              <a:rPr lang="en-US" dirty="0"/>
              <a:t>Joint Venture Strategies</a:t>
            </a:r>
          </a:p>
        </p:txBody>
      </p:sp>
      <p:sp>
        <p:nvSpPr>
          <p:cNvPr id="2" name="Content Placeholder 1"/>
          <p:cNvSpPr>
            <a:spLocks noGrp="1"/>
          </p:cNvSpPr>
          <p:nvPr>
            <p:ph idx="1"/>
          </p:nvPr>
        </p:nvSpPr>
        <p:spPr/>
        <p:txBody>
          <a:bodyPr/>
          <a:lstStyle/>
          <a:p>
            <a:pPr marL="342900" indent="-342900">
              <a:spcBef>
                <a:spcPts val="1200"/>
              </a:spcBef>
              <a:buFont typeface="Arial" panose="020B0604020202020204" pitchFamily="34" charset="0"/>
              <a:buChar char="•"/>
            </a:pPr>
            <a:r>
              <a:rPr lang="en-US" sz="2400" dirty="0"/>
              <a:t>Gaining partner’s knowledge of local market conditions</a:t>
            </a:r>
          </a:p>
          <a:p>
            <a:pPr marL="342900" indent="-342900">
              <a:spcBef>
                <a:spcPts val="1200"/>
              </a:spcBef>
              <a:buFont typeface="Arial" panose="020B0604020202020204" pitchFamily="34" charset="0"/>
              <a:buChar char="•"/>
            </a:pPr>
            <a:r>
              <a:rPr lang="en-US" sz="2400" dirty="0"/>
              <a:t>Achieving economies of scale through joint operations</a:t>
            </a:r>
          </a:p>
          <a:p>
            <a:pPr marL="342900" indent="-342900">
              <a:spcBef>
                <a:spcPts val="1200"/>
              </a:spcBef>
              <a:buFont typeface="Arial" panose="020B0604020202020204" pitchFamily="34" charset="0"/>
              <a:buChar char="•"/>
            </a:pPr>
            <a:r>
              <a:rPr lang="en-US" sz="2400" dirty="0"/>
              <a:t>Gaining technical expertise and local market knowledge</a:t>
            </a:r>
          </a:p>
          <a:p>
            <a:pPr marL="342900" indent="-342900">
              <a:spcBef>
                <a:spcPts val="1200"/>
              </a:spcBef>
              <a:buFont typeface="Arial" panose="020B0604020202020204" pitchFamily="34" charset="0"/>
              <a:buChar char="•"/>
            </a:pPr>
            <a:r>
              <a:rPr lang="en-US" sz="2400" dirty="0"/>
              <a:t>Sharing distribution facilities and dealer networks and mutually strengthening each partner’s access to buyers</a:t>
            </a:r>
          </a:p>
          <a:p>
            <a:pPr marL="342900" indent="-342900">
              <a:spcBef>
                <a:spcPts val="1200"/>
              </a:spcBef>
              <a:buFont typeface="Arial" panose="020B0604020202020204" pitchFamily="34" charset="0"/>
              <a:buChar char="•"/>
            </a:pPr>
            <a:r>
              <a:rPr lang="en-US" sz="2400" dirty="0"/>
              <a:t>Directing competitive energies more toward mutual rivals and less toward one another</a:t>
            </a:r>
          </a:p>
          <a:p>
            <a:pPr marL="342900" indent="-342900">
              <a:spcBef>
                <a:spcPts val="1200"/>
              </a:spcBef>
              <a:buFont typeface="Arial" panose="020B0604020202020204" pitchFamily="34" charset="0"/>
              <a:buChar char="•"/>
            </a:pPr>
            <a:r>
              <a:rPr lang="en-US" sz="2400" dirty="0"/>
              <a:t>Establishing working relationships with key officials in the host country government</a:t>
            </a:r>
          </a:p>
        </p:txBody>
      </p:sp>
    </p:spTree>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200" dirty="0"/>
              <a:t>Walgreens Boots Alliance, Inc.: Entering Foreign Markets via Alliance Followed by Merger</a:t>
            </a:r>
          </a:p>
        </p:txBody>
      </p:sp>
      <p:sp>
        <p:nvSpPr>
          <p:cNvPr id="3" name="Content Placeholder 2"/>
          <p:cNvSpPr>
            <a:spLocks noGrp="1"/>
          </p:cNvSpPr>
          <p:nvPr>
            <p:ph idx="1"/>
          </p:nvPr>
        </p:nvSpPr>
        <p:spPr/>
        <p:txBody>
          <a:bodyPr/>
          <a:lstStyle/>
          <a:p>
            <a:pPr>
              <a:spcBef>
                <a:spcPts val="1200"/>
              </a:spcBef>
              <a:spcAft>
                <a:spcPts val="1200"/>
              </a:spcAft>
            </a:pPr>
            <a:r>
              <a:rPr lang="en-US" dirty="0"/>
              <a:t>Did industry consolidation provoke Walgreens to make its strategic international acquisition?</a:t>
            </a:r>
          </a:p>
          <a:p>
            <a:pPr>
              <a:spcBef>
                <a:spcPts val="1200"/>
              </a:spcBef>
              <a:spcAft>
                <a:spcPts val="1200"/>
              </a:spcAft>
            </a:pPr>
            <a:r>
              <a:rPr lang="en-US" dirty="0"/>
              <a:t>What strategic advantages does the alliance between Walgreens and Alliance Boots bring to both partners?</a:t>
            </a:r>
          </a:p>
          <a:p>
            <a:pPr>
              <a:spcBef>
                <a:spcPts val="1200"/>
              </a:spcBef>
            </a:pPr>
            <a:r>
              <a:rPr lang="en-US" dirty="0"/>
              <a:t>What internal problems could the merger create for Walgreens as it strives to integrate and adjust to the risks of entry into international markets?</a:t>
            </a:r>
          </a:p>
        </p:txBody>
      </p:sp>
    </p:spTree>
    <p:extLst>
      <p:ext uri="{BB962C8B-B14F-4D97-AF65-F5344CB8AC3E}">
        <p14:creationId xmlns:p14="http://schemas.microsoft.com/office/powerpoint/2010/main" val="2036432006"/>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09BA1FF9-EBE4-430A-B1C1-447274F20157}"/>
              </a:ext>
            </a:extLst>
          </p:cNvPr>
          <p:cNvSpPr>
            <a:spLocks noGrp="1"/>
          </p:cNvSpPr>
          <p:nvPr>
            <p:ph type="title"/>
          </p:nvPr>
        </p:nvSpPr>
        <p:spPr/>
        <p:txBody>
          <a:bodyPr/>
          <a:lstStyle/>
          <a:p>
            <a:r>
              <a:rPr lang="en-US" dirty="0"/>
              <a:t>The Risks of Strategic Alliances with Foreign Partners</a:t>
            </a:r>
          </a:p>
        </p:txBody>
      </p:sp>
      <p:sp>
        <p:nvSpPr>
          <p:cNvPr id="2" name="Content Placeholder 1"/>
          <p:cNvSpPr>
            <a:spLocks noGrp="1"/>
          </p:cNvSpPr>
          <p:nvPr>
            <p:ph idx="1"/>
          </p:nvPr>
        </p:nvSpPr>
        <p:spPr/>
        <p:txBody>
          <a:bodyPr/>
          <a:lstStyle/>
          <a:p>
            <a:pPr marL="342900" indent="-342900">
              <a:spcBef>
                <a:spcPts val="1200"/>
              </a:spcBef>
              <a:buFont typeface="Arial" panose="020B0604020202020204" pitchFamily="34" charset="0"/>
              <a:buChar char="•"/>
            </a:pPr>
            <a:r>
              <a:rPr lang="en-US" sz="2400" dirty="0"/>
              <a:t>Outdated knowledge and expertise of local partners</a:t>
            </a:r>
          </a:p>
          <a:p>
            <a:pPr marL="342900" indent="-342900">
              <a:spcBef>
                <a:spcPts val="1200"/>
              </a:spcBef>
              <a:buFont typeface="Arial" panose="020B0604020202020204" pitchFamily="34" charset="0"/>
              <a:buChar char="•"/>
            </a:pPr>
            <a:r>
              <a:rPr lang="en-US" sz="2400" dirty="0"/>
              <a:t>Cultural and language barriers</a:t>
            </a:r>
          </a:p>
          <a:p>
            <a:pPr marL="342900" indent="-342900">
              <a:spcBef>
                <a:spcPts val="1200"/>
              </a:spcBef>
              <a:buFont typeface="Arial" panose="020B0604020202020204" pitchFamily="34" charset="0"/>
              <a:buChar char="•"/>
            </a:pPr>
            <a:r>
              <a:rPr lang="en-US" sz="2400" dirty="0"/>
              <a:t>Costs of establishing the working arrangement</a:t>
            </a:r>
          </a:p>
          <a:p>
            <a:pPr marL="342900" indent="-342900">
              <a:spcBef>
                <a:spcPts val="1200"/>
              </a:spcBef>
              <a:buFont typeface="Arial" panose="020B0604020202020204" pitchFamily="34" charset="0"/>
              <a:buChar char="•"/>
            </a:pPr>
            <a:r>
              <a:rPr lang="en-US" sz="2400" dirty="0"/>
              <a:t>Conflicting objectives and strategies or deep differences of opinion about joint control</a:t>
            </a:r>
          </a:p>
          <a:p>
            <a:pPr marL="342900" indent="-342900">
              <a:spcBef>
                <a:spcPts val="1200"/>
              </a:spcBef>
              <a:buFont typeface="Arial" panose="020B0604020202020204" pitchFamily="34" charset="0"/>
              <a:buChar char="•"/>
            </a:pPr>
            <a:r>
              <a:rPr lang="en-US" sz="2400" dirty="0"/>
              <a:t>Differences in corporate values and ethical standards</a:t>
            </a:r>
          </a:p>
          <a:p>
            <a:pPr marL="342900" indent="-342900">
              <a:spcBef>
                <a:spcPts val="1200"/>
              </a:spcBef>
              <a:buFont typeface="Arial" panose="020B0604020202020204" pitchFamily="34" charset="0"/>
              <a:buChar char="•"/>
            </a:pPr>
            <a:r>
              <a:rPr lang="en-US" sz="2400" dirty="0"/>
              <a:t>Loss of legal protection of proprietary technology or competitive advantage</a:t>
            </a:r>
          </a:p>
          <a:p>
            <a:pPr marL="342900" indent="-342900">
              <a:spcBef>
                <a:spcPts val="1200"/>
              </a:spcBef>
              <a:buFont typeface="Arial" panose="020B0604020202020204" pitchFamily="34" charset="0"/>
              <a:buChar char="•"/>
            </a:pPr>
            <a:r>
              <a:rPr lang="en-US" sz="2400" dirty="0"/>
              <a:t>Overdependence on foreign partners for essential expertise and competitive capabilities</a:t>
            </a:r>
          </a:p>
        </p:txBody>
      </p:sp>
    </p:spTree>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EBE8EF38-CA04-40C7-BC52-68E9A4C2D6B2}"/>
              </a:ext>
            </a:extLst>
          </p:cNvPr>
          <p:cNvSpPr>
            <a:spLocks noGrp="1"/>
          </p:cNvSpPr>
          <p:nvPr>
            <p:ph type="title"/>
          </p:nvPr>
        </p:nvSpPr>
        <p:spPr/>
        <p:txBody>
          <a:bodyPr/>
          <a:lstStyle/>
          <a:p>
            <a:r>
              <a:rPr lang="en-US" dirty="0"/>
              <a:t>International Strategy: The Three Main Approaches </a:t>
            </a:r>
            <a:r>
              <a:rPr lang="en-US" sz="2000" dirty="0"/>
              <a:t>(1 of 2)</a:t>
            </a:r>
            <a:endParaRPr lang="en-US" dirty="0"/>
          </a:p>
        </p:txBody>
      </p:sp>
      <p:sp>
        <p:nvSpPr>
          <p:cNvPr id="3" name="Content Placeholder 2">
            <a:extLst>
              <a:ext uri="{FF2B5EF4-FFF2-40B4-BE49-F238E27FC236}">
                <a16:creationId xmlns:a16="http://schemas.microsoft.com/office/drawing/2014/main" id="{7D1ED930-914C-46E1-A828-21A776345735}"/>
              </a:ext>
            </a:extLst>
          </p:cNvPr>
          <p:cNvSpPr>
            <a:spLocks noGrp="1"/>
          </p:cNvSpPr>
          <p:nvPr>
            <p:ph idx="1"/>
          </p:nvPr>
        </p:nvSpPr>
        <p:spPr>
          <a:xfrm>
            <a:off x="611470" y="2287148"/>
            <a:ext cx="8019768" cy="668796"/>
          </a:xfrm>
          <a:solidFill>
            <a:srgbClr val="664276"/>
          </a:solidFill>
        </p:spPr>
        <p:txBody>
          <a:bodyPr/>
          <a:lstStyle/>
          <a:p>
            <a:r>
              <a:rPr lang="en-US" sz="3600" b="1" dirty="0">
                <a:solidFill>
                  <a:schemeClr val="bg1"/>
                </a:solidFill>
              </a:rPr>
              <a:t>Competing Internationally</a:t>
            </a:r>
          </a:p>
        </p:txBody>
      </p:sp>
      <p:sp>
        <p:nvSpPr>
          <p:cNvPr id="4" name="Content Placeholder 3">
            <a:extLst>
              <a:ext uri="{FF2B5EF4-FFF2-40B4-BE49-F238E27FC236}">
                <a16:creationId xmlns:a16="http://schemas.microsoft.com/office/drawing/2014/main" id="{6E50526C-EED0-4562-9EA7-39BAD54C1B1C}"/>
              </a:ext>
            </a:extLst>
          </p:cNvPr>
          <p:cNvSpPr>
            <a:spLocks noGrp="1"/>
          </p:cNvSpPr>
          <p:nvPr>
            <p:ph idx="10"/>
          </p:nvPr>
        </p:nvSpPr>
        <p:spPr>
          <a:xfrm>
            <a:off x="611470" y="3237613"/>
            <a:ext cx="2473930" cy="1010663"/>
          </a:xfrm>
          <a:solidFill>
            <a:srgbClr val="548280"/>
          </a:solidFill>
        </p:spPr>
        <p:txBody>
          <a:bodyPr anchor="ctr"/>
          <a:lstStyle/>
          <a:p>
            <a:pPr algn="ctr"/>
            <a:r>
              <a:rPr lang="en-US" sz="2600" b="1" dirty="0">
                <a:solidFill>
                  <a:schemeClr val="bg1"/>
                </a:solidFill>
              </a:rPr>
              <a:t>Multidomestic Strategy</a:t>
            </a:r>
          </a:p>
        </p:txBody>
      </p:sp>
      <p:sp>
        <p:nvSpPr>
          <p:cNvPr id="5" name="Content Placeholder 4">
            <a:extLst>
              <a:ext uri="{FF2B5EF4-FFF2-40B4-BE49-F238E27FC236}">
                <a16:creationId xmlns:a16="http://schemas.microsoft.com/office/drawing/2014/main" id="{92B747E4-B68F-4AE0-8745-92F9F382B02D}"/>
              </a:ext>
            </a:extLst>
          </p:cNvPr>
          <p:cNvSpPr>
            <a:spLocks noGrp="1"/>
          </p:cNvSpPr>
          <p:nvPr>
            <p:ph idx="11"/>
          </p:nvPr>
        </p:nvSpPr>
        <p:spPr>
          <a:xfrm>
            <a:off x="3449925" y="3260802"/>
            <a:ext cx="2397401" cy="1010662"/>
          </a:xfrm>
          <a:solidFill>
            <a:srgbClr val="CC6600"/>
          </a:solidFill>
        </p:spPr>
        <p:txBody>
          <a:bodyPr anchor="ctr"/>
          <a:lstStyle/>
          <a:p>
            <a:pPr algn="ctr"/>
            <a:r>
              <a:rPr lang="en-US" sz="2600" b="1" dirty="0">
                <a:solidFill>
                  <a:schemeClr val="bg1"/>
                </a:solidFill>
              </a:rPr>
              <a:t>Global Strategy</a:t>
            </a:r>
          </a:p>
        </p:txBody>
      </p:sp>
      <p:sp>
        <p:nvSpPr>
          <p:cNvPr id="6" name="Content Placeholder 5">
            <a:extLst>
              <a:ext uri="{FF2B5EF4-FFF2-40B4-BE49-F238E27FC236}">
                <a16:creationId xmlns:a16="http://schemas.microsoft.com/office/drawing/2014/main" id="{A2F1C978-8A0A-4E84-9F2D-7B3C9AF9346C}"/>
              </a:ext>
            </a:extLst>
          </p:cNvPr>
          <p:cNvSpPr>
            <a:spLocks noGrp="1"/>
          </p:cNvSpPr>
          <p:nvPr>
            <p:ph idx="12"/>
          </p:nvPr>
        </p:nvSpPr>
        <p:spPr>
          <a:xfrm>
            <a:off x="6211851" y="3260802"/>
            <a:ext cx="2397401" cy="1010662"/>
          </a:xfrm>
          <a:solidFill>
            <a:srgbClr val="007635"/>
          </a:solidFill>
        </p:spPr>
        <p:txBody>
          <a:bodyPr anchor="ctr"/>
          <a:lstStyle/>
          <a:p>
            <a:pPr algn="ctr"/>
            <a:r>
              <a:rPr lang="en-US" sz="2600" b="1" dirty="0">
                <a:solidFill>
                  <a:schemeClr val="bg1"/>
                </a:solidFill>
              </a:rPr>
              <a:t>Transnational Strategy</a:t>
            </a:r>
          </a:p>
        </p:txBody>
      </p:sp>
    </p:spTree>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pPr marL="2290763" indent="-2062163"/>
            <a:r>
              <a:rPr lang="en-US" dirty="0"/>
              <a:t>FIGURE 7.2				</a:t>
            </a:r>
            <a:r>
              <a:rPr lang="en-US" dirty="0">
                <a:solidFill>
                  <a:schemeClr val="tx1"/>
                </a:solidFill>
              </a:rPr>
              <a:t>Three Approaches for Competing Internationally</a:t>
            </a:r>
          </a:p>
        </p:txBody>
      </p:sp>
      <p:pic>
        <p:nvPicPr>
          <p:cNvPr id="6" name="Content Placeholder 3" descr="A chart for the three approaches for competing internationally">
            <a:extLst>
              <a:ext uri="{FF2B5EF4-FFF2-40B4-BE49-F238E27FC236}">
                <a16:creationId xmlns:a16="http://schemas.microsoft.com/office/drawing/2014/main" id="{21A3FBFE-666A-412F-9470-64A84AD76FF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bwMode="auto">
          <a:xfrm>
            <a:off x="1807210" y="805656"/>
            <a:ext cx="6102350" cy="5246687"/>
          </a:xfrm>
          <a:prstGeom prst="rect">
            <a:avLst/>
          </a:prstGeom>
          <a:noFill/>
          <a:ln w="9525">
            <a:noFill/>
            <a:miter lim="800000"/>
            <a:headEnd/>
            <a:tailEnd/>
          </a:ln>
        </p:spPr>
      </p:pic>
      <p:sp>
        <p:nvSpPr>
          <p:cNvPr id="8" name="Text Placeholder 7"/>
          <p:cNvSpPr>
            <a:spLocks noGrp="1"/>
          </p:cNvSpPr>
          <p:nvPr>
            <p:ph type="body" sz="quarter" idx="16"/>
          </p:nvPr>
        </p:nvSpPr>
        <p:spPr>
          <a:xfrm>
            <a:off x="1670400" y="6480430"/>
            <a:ext cx="2145600" cy="99950"/>
          </a:xfrm>
        </p:spPr>
        <p:txBody>
          <a:bodyPr/>
          <a:lstStyle/>
          <a:p>
            <a:r>
              <a:rPr lang="en-US" dirty="0">
                <a:hlinkClick r:id="rId4" action="ppaction://hlinksldjump"/>
              </a:rPr>
              <a:t>Access the text alternative for these images.</a:t>
            </a:r>
          </a:p>
        </p:txBody>
      </p:sp>
      <p:sp>
        <p:nvSpPr>
          <p:cNvPr id="2" name="Content Placeholder 1">
            <a:extLst>
              <a:ext uri="{FF2B5EF4-FFF2-40B4-BE49-F238E27FC236}">
                <a16:creationId xmlns:a16="http://schemas.microsoft.com/office/drawing/2014/main" id="{62D21B9A-B72A-49C0-B05E-CAEBC8F012F8}"/>
              </a:ext>
            </a:extLst>
          </p:cNvPr>
          <p:cNvSpPr>
            <a:spLocks noGrp="1"/>
          </p:cNvSpPr>
          <p:nvPr>
            <p:ph sz="quarter" idx="17"/>
          </p:nvPr>
        </p:nvSpPr>
        <p:spPr>
          <a:xfrm>
            <a:off x="5069840" y="6480430"/>
            <a:ext cx="4032885" cy="414083"/>
          </a:xfrm>
        </p:spPr>
        <p:txBody>
          <a:bodyPr/>
          <a:lstStyle/>
          <a:p>
            <a:r>
              <a:rPr lang="en-US" dirty="0"/>
              <a:t>Copyright ©McGraw-Hill Education. Permission required for reproduction or display.</a:t>
            </a:r>
          </a:p>
        </p:txBody>
      </p:sp>
    </p:spTree>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7605486" cy="950398"/>
          </a:xfrm>
        </p:spPr>
        <p:txBody>
          <a:bodyPr lIns="91440" rIns="91440">
            <a:noAutofit/>
          </a:bodyPr>
          <a:lstStyle/>
          <a:p>
            <a:pPr marL="2119313" indent="-1890713"/>
            <a:r>
              <a:rPr lang="en-US" sz="2800" dirty="0">
                <a:solidFill>
                  <a:srgbClr val="0070C0"/>
                </a:solidFill>
              </a:rPr>
              <a:t>TABLE 7.1</a:t>
            </a:r>
            <a:r>
              <a:rPr lang="en-US" sz="2800" dirty="0">
                <a:solidFill>
                  <a:srgbClr val="00AAB5"/>
                </a:solidFill>
              </a:rPr>
              <a:t>	</a:t>
            </a:r>
            <a:r>
              <a:rPr lang="en-US" sz="2800" dirty="0"/>
              <a:t>		</a:t>
            </a:r>
            <a:r>
              <a:rPr lang="en-US" sz="2800" dirty="0">
                <a:solidFill>
                  <a:schemeClr val="tx1"/>
                </a:solidFill>
              </a:rPr>
              <a:t>Advantages and Disadvantages of a Multidomestic Strategy</a:t>
            </a:r>
          </a:p>
        </p:txBody>
      </p:sp>
      <p:graphicFrame>
        <p:nvGraphicFramePr>
          <p:cNvPr id="7" name="Table 6"/>
          <p:cNvGraphicFramePr>
            <a:graphicFrameLocks noGrp="1"/>
          </p:cNvGraphicFramePr>
          <p:nvPr>
            <p:extLst>
              <p:ext uri="{D42A27DB-BD31-4B8C-83A1-F6EECF244321}">
                <p14:modId xmlns:p14="http://schemas.microsoft.com/office/powerpoint/2010/main" val="1904488522"/>
              </p:ext>
            </p:extLst>
          </p:nvPr>
        </p:nvGraphicFramePr>
        <p:xfrm>
          <a:off x="300206" y="1276795"/>
          <a:ext cx="8560676" cy="4273692"/>
        </p:xfrm>
        <a:graphic>
          <a:graphicData uri="http://schemas.openxmlformats.org/drawingml/2006/table">
            <a:tbl>
              <a:tblPr firstRow="1" bandRow="1">
                <a:tableStyleId>{21E4AEA4-8DFA-4A89-87EB-49C32662AFE0}</a:tableStyleId>
              </a:tblPr>
              <a:tblGrid>
                <a:gridCol w="4280338">
                  <a:extLst>
                    <a:ext uri="{9D8B030D-6E8A-4147-A177-3AD203B41FA5}">
                      <a16:colId xmlns:a16="http://schemas.microsoft.com/office/drawing/2014/main" val="20000"/>
                    </a:ext>
                  </a:extLst>
                </a:gridCol>
                <a:gridCol w="4280338">
                  <a:extLst>
                    <a:ext uri="{9D8B030D-6E8A-4147-A177-3AD203B41FA5}">
                      <a16:colId xmlns:a16="http://schemas.microsoft.com/office/drawing/2014/main" val="20001"/>
                    </a:ext>
                  </a:extLst>
                </a:gridCol>
              </a:tblGrid>
              <a:tr h="479968">
                <a:tc>
                  <a:txBody>
                    <a:bodyPr/>
                    <a:lstStyle/>
                    <a:p>
                      <a:pPr algn="r"/>
                      <a:r>
                        <a:rPr lang="en-US" sz="2400" dirty="0"/>
                        <a:t>Multidomestic</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t>(think local, act local)</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79968">
                <a:tc>
                  <a:txBody>
                    <a:bodyPr/>
                    <a:lstStyle/>
                    <a:p>
                      <a:pPr algn="ctr"/>
                      <a:r>
                        <a:rPr lang="en-US" sz="2000" b="1" dirty="0"/>
                        <a:t>Advantages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b="1" dirty="0"/>
                        <a:t>Disadvantages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828439">
                <a:tc>
                  <a:txBody>
                    <a:bodyPr/>
                    <a:lstStyle/>
                    <a:p>
                      <a:pPr marL="285750" indent="-285750">
                        <a:buFont typeface="Arial" panose="020B0604020202020204" pitchFamily="34" charset="0"/>
                        <a:buChar char="•"/>
                      </a:pPr>
                      <a:r>
                        <a:rPr lang="en-US" sz="2000" dirty="0"/>
                        <a:t>Can meet the specific needs of each market more precisely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2000" dirty="0"/>
                        <a:t>Hinders resource and capability sharing</a:t>
                      </a:r>
                      <a:r>
                        <a:rPr lang="en-US" sz="2000" baseline="0" dirty="0"/>
                        <a:t> or cross-market transfers</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828439">
                <a:tc>
                  <a:txBody>
                    <a:bodyPr/>
                    <a:lstStyle/>
                    <a:p>
                      <a:pPr marL="285750" indent="-285750">
                        <a:buFont typeface="Arial" panose="020B0604020202020204" pitchFamily="34" charset="0"/>
                        <a:buChar char="•"/>
                      </a:pPr>
                      <a:r>
                        <a:rPr lang="en-US" sz="2000" dirty="0"/>
                        <a:t>Can respond</a:t>
                      </a:r>
                      <a:r>
                        <a:rPr lang="en-US" sz="2000" baseline="0" dirty="0"/>
                        <a:t> more swiftly to localized changes in demand</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2000" dirty="0"/>
                        <a:t>Has higher production</a:t>
                      </a:r>
                      <a:r>
                        <a:rPr lang="en-US" sz="2000" baseline="0" dirty="0"/>
                        <a:t> and distribution costs</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828439">
                <a:tc>
                  <a:txBody>
                    <a:bodyPr/>
                    <a:lstStyle/>
                    <a:p>
                      <a:pPr marL="285750" indent="-285750">
                        <a:buFont typeface="Arial" panose="020B0604020202020204" pitchFamily="34" charset="0"/>
                        <a:buChar char="•"/>
                      </a:pPr>
                      <a:r>
                        <a:rPr lang="en-US" sz="2000" dirty="0"/>
                        <a:t>Can target reactions to the moves of local rivals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2000" dirty="0"/>
                        <a:t>Is not conductive to a worldwide competitive</a:t>
                      </a:r>
                      <a:r>
                        <a:rPr lang="en-US" sz="2000" baseline="0" dirty="0"/>
                        <a:t> advantage</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828439">
                <a:tc>
                  <a:txBody>
                    <a:bodyPr/>
                    <a:lstStyle/>
                    <a:p>
                      <a:pPr marL="285750" indent="-285750">
                        <a:buFont typeface="Arial" panose="020B0604020202020204" pitchFamily="34" charset="0"/>
                        <a:buChar char="•"/>
                      </a:pPr>
                      <a:r>
                        <a:rPr lang="en-US" sz="2000" dirty="0"/>
                        <a:t>Can respond more quickly to local opportunities and threats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7672552" cy="950398"/>
          </a:xfrm>
          <a:noFill/>
        </p:spPr>
        <p:txBody>
          <a:bodyPr vert="horz" lIns="91440" tIns="45720" rIns="91440" bIns="45720" rtlCol="0" anchor="ctr">
            <a:noAutofit/>
          </a:bodyPr>
          <a:lstStyle/>
          <a:p>
            <a:pPr marL="2119313" indent="-1890713" algn="l"/>
            <a:r>
              <a:rPr lang="en-US" sz="2800" dirty="0">
                <a:solidFill>
                  <a:srgbClr val="0070C0"/>
                </a:solidFill>
              </a:rPr>
              <a:t>TABLE 7.1</a:t>
            </a:r>
            <a:r>
              <a:rPr lang="en-US" sz="2800" dirty="0">
                <a:solidFill>
                  <a:srgbClr val="00AAB5"/>
                </a:solidFill>
              </a:rPr>
              <a:t>	</a:t>
            </a:r>
            <a:r>
              <a:rPr lang="en-US" sz="2800" dirty="0">
                <a:solidFill>
                  <a:schemeClr val="tx1"/>
                </a:solidFill>
              </a:rPr>
              <a:t>Advantages and Disadvantages of a Global Strategy</a:t>
            </a:r>
          </a:p>
        </p:txBody>
      </p:sp>
      <p:graphicFrame>
        <p:nvGraphicFramePr>
          <p:cNvPr id="6" name="Table 5"/>
          <p:cNvGraphicFramePr>
            <a:graphicFrameLocks noGrp="1"/>
          </p:cNvGraphicFramePr>
          <p:nvPr>
            <p:extLst>
              <p:ext uri="{D42A27DB-BD31-4B8C-83A1-F6EECF244321}">
                <p14:modId xmlns:p14="http://schemas.microsoft.com/office/powerpoint/2010/main" val="2796309986"/>
              </p:ext>
            </p:extLst>
          </p:nvPr>
        </p:nvGraphicFramePr>
        <p:xfrm>
          <a:off x="341052" y="1241823"/>
          <a:ext cx="8478984" cy="4544010"/>
        </p:xfrm>
        <a:graphic>
          <a:graphicData uri="http://schemas.openxmlformats.org/drawingml/2006/table">
            <a:tbl>
              <a:tblPr firstRow="1" bandRow="1">
                <a:tableStyleId>{21E4AEA4-8DFA-4A89-87EB-49C32662AFE0}</a:tableStyleId>
              </a:tblPr>
              <a:tblGrid>
                <a:gridCol w="4239492">
                  <a:extLst>
                    <a:ext uri="{9D8B030D-6E8A-4147-A177-3AD203B41FA5}">
                      <a16:colId xmlns:a16="http://schemas.microsoft.com/office/drawing/2014/main" val="20000"/>
                    </a:ext>
                  </a:extLst>
                </a:gridCol>
                <a:gridCol w="4239492">
                  <a:extLst>
                    <a:ext uri="{9D8B030D-6E8A-4147-A177-3AD203B41FA5}">
                      <a16:colId xmlns:a16="http://schemas.microsoft.com/office/drawing/2014/main" val="20001"/>
                    </a:ext>
                  </a:extLst>
                </a:gridCol>
              </a:tblGrid>
              <a:tr h="486858">
                <a:tc>
                  <a:txBody>
                    <a:bodyPr/>
                    <a:lstStyle/>
                    <a:p>
                      <a:pPr algn="ctr"/>
                      <a:r>
                        <a:rPr lang="en-US" sz="2400" dirty="0"/>
                        <a:t>Global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sz="2400" dirty="0"/>
                        <a:t>(think global, act global)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21944">
                <a:tc>
                  <a:txBody>
                    <a:bodyPr/>
                    <a:lstStyle/>
                    <a:p>
                      <a:pPr algn="ctr"/>
                      <a:r>
                        <a:rPr lang="en-US" sz="2000" b="1" dirty="0"/>
                        <a:t>Advantages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b="1" dirty="0"/>
                        <a:t>Disadvantages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746516">
                <a:tc>
                  <a:txBody>
                    <a:bodyPr/>
                    <a:lstStyle/>
                    <a:p>
                      <a:pPr marL="285750" indent="-285750">
                        <a:buFont typeface="Arial" panose="020B0604020202020204" pitchFamily="34" charset="0"/>
                        <a:buChar char="•"/>
                      </a:pPr>
                      <a:r>
                        <a:rPr lang="en-US" sz="2000" dirty="0"/>
                        <a:t>Has lower costs due to scale and scope</a:t>
                      </a:r>
                      <a:r>
                        <a:rPr lang="en-US" sz="2000" baseline="0" dirty="0"/>
                        <a:t> economies</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2000" dirty="0"/>
                        <a:t>Cannot address local needs precisely</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071088">
                <a:tc>
                  <a:txBody>
                    <a:bodyPr/>
                    <a:lstStyle/>
                    <a:p>
                      <a:pPr marL="285750" indent="-285750">
                        <a:buFont typeface="Arial" panose="020B0604020202020204" pitchFamily="34" charset="0"/>
                        <a:buChar char="•"/>
                      </a:pPr>
                      <a:r>
                        <a:rPr lang="en-US" sz="2000" dirty="0"/>
                        <a:t>Can lead to greater efficiencies due to the ability to transfer best practices</a:t>
                      </a:r>
                      <a:r>
                        <a:rPr lang="en-US" sz="2000" baseline="0" dirty="0"/>
                        <a:t> across markets</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2000" dirty="0"/>
                        <a:t>Is less responsive to changes in local market conditions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1071088">
                <a:tc>
                  <a:txBody>
                    <a:bodyPr/>
                    <a:lstStyle/>
                    <a:p>
                      <a:pPr marL="285750" indent="-285750">
                        <a:buFont typeface="Arial" panose="020B0604020202020204" pitchFamily="34" charset="0"/>
                        <a:buChar char="•"/>
                      </a:pPr>
                      <a:r>
                        <a:rPr lang="en-US" sz="2000" dirty="0"/>
                        <a:t>Increases innovation from knowledge sharing and capability transfer</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2000" dirty="0"/>
                        <a:t>Involves higher</a:t>
                      </a:r>
                      <a:r>
                        <a:rPr lang="en-US" sz="2000" baseline="0" dirty="0"/>
                        <a:t> transportation costs and tariffs</a:t>
                      </a:r>
                      <a:endParaRPr lang="en-US" sz="2000" dirty="0"/>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r h="746516">
                <a:tc>
                  <a:txBody>
                    <a:bodyPr/>
                    <a:lstStyle/>
                    <a:p>
                      <a:pPr marL="285750" indent="-285750">
                        <a:buFont typeface="Arial" panose="020B0604020202020204" pitchFamily="34" charset="0"/>
                        <a:buChar char="•"/>
                      </a:pPr>
                      <a:r>
                        <a:rPr lang="en-US" sz="2000" dirty="0"/>
                        <a:t>Offers the benefit</a:t>
                      </a:r>
                      <a:r>
                        <a:rPr lang="en-US" sz="2000" baseline="0" dirty="0"/>
                        <a:t> of a global brand and reputation</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2000" dirty="0"/>
                        <a:t>Has higher coordination and integration costs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5"/>
                  </a:ext>
                </a:extLst>
              </a:tr>
            </a:tbl>
          </a:graphicData>
        </a:graphic>
      </p:graphicFrame>
    </p:spTree>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7662041" cy="950398"/>
          </a:xfrm>
          <a:noFill/>
        </p:spPr>
        <p:txBody>
          <a:bodyPr vert="horz" lIns="91440" tIns="45720" rIns="91440" bIns="45720" rtlCol="0" anchor="ctr">
            <a:noAutofit/>
          </a:bodyPr>
          <a:lstStyle/>
          <a:p>
            <a:pPr marL="2119313" indent="-1890713" algn="l"/>
            <a:r>
              <a:rPr lang="en-US" sz="2800" dirty="0">
                <a:solidFill>
                  <a:srgbClr val="0070C0"/>
                </a:solidFill>
              </a:rPr>
              <a:t>TABLE 7.1</a:t>
            </a:r>
            <a:r>
              <a:rPr lang="en-US" sz="2800" dirty="0">
                <a:solidFill>
                  <a:srgbClr val="00AAB5"/>
                </a:solidFill>
              </a:rPr>
              <a:t>	</a:t>
            </a:r>
            <a:r>
              <a:rPr lang="en-US" sz="2800" dirty="0">
                <a:solidFill>
                  <a:schemeClr val="tx1"/>
                </a:solidFill>
              </a:rPr>
              <a:t>Advantages and Disadvantages of Transnational Strategy</a:t>
            </a:r>
          </a:p>
        </p:txBody>
      </p:sp>
      <p:graphicFrame>
        <p:nvGraphicFramePr>
          <p:cNvPr id="6" name="Table 5"/>
          <p:cNvGraphicFramePr>
            <a:graphicFrameLocks noGrp="1"/>
          </p:cNvGraphicFramePr>
          <p:nvPr>
            <p:extLst>
              <p:ext uri="{D42A27DB-BD31-4B8C-83A1-F6EECF244321}">
                <p14:modId xmlns:p14="http://schemas.microsoft.com/office/powerpoint/2010/main" val="3364834973"/>
              </p:ext>
            </p:extLst>
          </p:nvPr>
        </p:nvGraphicFramePr>
        <p:xfrm>
          <a:off x="324428" y="1228230"/>
          <a:ext cx="8512232" cy="3986666"/>
        </p:xfrm>
        <a:graphic>
          <a:graphicData uri="http://schemas.openxmlformats.org/drawingml/2006/table">
            <a:tbl>
              <a:tblPr firstRow="1" bandRow="1">
                <a:tableStyleId>{21E4AEA4-8DFA-4A89-87EB-49C32662AFE0}</a:tableStyleId>
              </a:tblPr>
              <a:tblGrid>
                <a:gridCol w="4256116">
                  <a:extLst>
                    <a:ext uri="{9D8B030D-6E8A-4147-A177-3AD203B41FA5}">
                      <a16:colId xmlns:a16="http://schemas.microsoft.com/office/drawing/2014/main" val="20000"/>
                    </a:ext>
                  </a:extLst>
                </a:gridCol>
                <a:gridCol w="4256116">
                  <a:extLst>
                    <a:ext uri="{9D8B030D-6E8A-4147-A177-3AD203B41FA5}">
                      <a16:colId xmlns:a16="http://schemas.microsoft.com/office/drawing/2014/main" val="20001"/>
                    </a:ext>
                  </a:extLst>
                </a:gridCol>
              </a:tblGrid>
              <a:tr h="457200">
                <a:tc>
                  <a:txBody>
                    <a:bodyPr/>
                    <a:lstStyle/>
                    <a:p>
                      <a:pPr algn="ctr"/>
                      <a:r>
                        <a:rPr lang="en-US" sz="2400" dirty="0"/>
                        <a:t>Transnational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400" dirty="0"/>
                        <a:t>(think global, act local)</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0"/>
                  </a:ext>
                </a:extLst>
              </a:tr>
              <a:tr h="449834">
                <a:tc>
                  <a:txBody>
                    <a:bodyPr/>
                    <a:lstStyle/>
                    <a:p>
                      <a:pPr algn="ctr"/>
                      <a:r>
                        <a:rPr lang="en-US" sz="2000" b="1" dirty="0"/>
                        <a:t>Advantages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sz="2000" b="1" dirty="0"/>
                        <a:t>Disadvantages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1"/>
                  </a:ext>
                </a:extLst>
              </a:tr>
              <a:tr h="1141886">
                <a:tc>
                  <a:txBody>
                    <a:bodyPr/>
                    <a:lstStyle/>
                    <a:p>
                      <a:pPr marL="285750" indent="-285750">
                        <a:buFont typeface="Arial" panose="020B0604020202020204" pitchFamily="34" charset="0"/>
                        <a:buChar char="•"/>
                      </a:pPr>
                      <a:r>
                        <a:rPr lang="en-US" sz="2000" dirty="0"/>
                        <a:t>Offers the benefits of both local responsiveness and global</a:t>
                      </a:r>
                      <a:r>
                        <a:rPr lang="en-US" sz="2000" baseline="0" dirty="0"/>
                        <a:t> integration</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2000" dirty="0"/>
                        <a:t>Is more complex and harder</a:t>
                      </a:r>
                      <a:r>
                        <a:rPr lang="en-US" sz="2000" baseline="0" dirty="0"/>
                        <a:t> to implement</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2"/>
                  </a:ext>
                </a:extLst>
              </a:tr>
              <a:tr h="1141886">
                <a:tc>
                  <a:txBody>
                    <a:bodyPr/>
                    <a:lstStyle/>
                    <a:p>
                      <a:pPr marL="285750" indent="-285750">
                        <a:buFont typeface="Arial" panose="020B0604020202020204" pitchFamily="34" charset="0"/>
                        <a:buChar char="•"/>
                      </a:pPr>
                      <a:r>
                        <a:rPr lang="en-US" sz="2000" dirty="0"/>
                        <a:t>Enables the transfer and sharing of resources and capabilities across borders</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2000" dirty="0"/>
                        <a:t>Entails conflicting</a:t>
                      </a:r>
                      <a:r>
                        <a:rPr lang="en-US" sz="2000" baseline="0" dirty="0"/>
                        <a:t> goals, which may be difficult to reconcile and require trade-offs</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3"/>
                  </a:ext>
                </a:extLst>
              </a:tr>
              <a:tr h="795860">
                <a:tc>
                  <a:txBody>
                    <a:bodyPr/>
                    <a:lstStyle/>
                    <a:p>
                      <a:pPr marL="285750" indent="-285750">
                        <a:buFont typeface="Arial" panose="020B0604020202020204" pitchFamily="34" charset="0"/>
                        <a:buChar char="•"/>
                      </a:pPr>
                      <a:r>
                        <a:rPr lang="en-US" sz="2000" dirty="0"/>
                        <a:t>Provides the benefits of flexible coordination</a:t>
                      </a: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marL="285750" indent="-285750">
                        <a:buFont typeface="Arial" panose="020B0604020202020204" pitchFamily="34" charset="0"/>
                        <a:buChar char="•"/>
                      </a:pPr>
                      <a:r>
                        <a:rPr lang="en-US" sz="2000" dirty="0"/>
                        <a:t>Involves more costly</a:t>
                      </a:r>
                      <a:r>
                        <a:rPr lang="en-US" sz="2000" baseline="0" dirty="0"/>
                        <a:t> and time consuming implementation</a:t>
                      </a:r>
                      <a:endParaRPr lang="en-US" sz="2000" dirty="0"/>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0004"/>
                  </a:ext>
                </a:extLst>
              </a:tr>
            </a:tbl>
          </a:graphicData>
        </a:graphic>
      </p:graphicFrame>
    </p:spTree>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580571" y="2"/>
            <a:ext cx="7982858" cy="1244199"/>
          </a:xfrm>
        </p:spPr>
        <p:txBody>
          <a:bodyPr>
            <a:normAutofit/>
          </a:bodyPr>
          <a:lstStyle/>
          <a:p>
            <a:r>
              <a:rPr lang="en-US" sz="3200" dirty="0"/>
              <a:t>Four Seasons Hotels: Local Character, Global Service</a:t>
            </a:r>
          </a:p>
        </p:txBody>
      </p:sp>
      <p:sp>
        <p:nvSpPr>
          <p:cNvPr id="3" name="Content Placeholder 2"/>
          <p:cNvSpPr>
            <a:spLocks noGrp="1"/>
          </p:cNvSpPr>
          <p:nvPr>
            <p:ph idx="1"/>
          </p:nvPr>
        </p:nvSpPr>
        <p:spPr/>
        <p:txBody>
          <a:bodyPr/>
          <a:lstStyle/>
          <a:p>
            <a:pPr>
              <a:spcAft>
                <a:spcPts val="1200"/>
              </a:spcAft>
            </a:pPr>
            <a:r>
              <a:rPr lang="en-US" dirty="0"/>
              <a:t>Why has Four Seasons Hotels been so successful in expanding its hospitality operations into a broad diversity of countries?</a:t>
            </a:r>
          </a:p>
          <a:p>
            <a:pPr>
              <a:spcAft>
                <a:spcPts val="1200"/>
              </a:spcAft>
            </a:pPr>
            <a:r>
              <a:rPr lang="en-US" dirty="0"/>
              <a:t>How should local hotel competitors respond to Four Seasons Hotels’ continued expansion into their markets?</a:t>
            </a:r>
          </a:p>
          <a:p>
            <a:r>
              <a:rPr lang="en-US" dirty="0"/>
              <a:t>Why has the global economic slowdown not dampened demand for the Four Seasons luxury hotel offerings?</a:t>
            </a:r>
          </a:p>
        </p:txBody>
      </p:sp>
    </p:spTree>
  </p:cSld>
  <p:clrMapOvr>
    <a:masterClrMapping/>
  </p:clrMapOvr>
  <p:transition spd="med"/>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676A5864-F674-48FC-A854-D450F9B56987}"/>
              </a:ext>
            </a:extLst>
          </p:cNvPr>
          <p:cNvSpPr>
            <a:spLocks noGrp="1"/>
          </p:cNvSpPr>
          <p:nvPr>
            <p:ph type="title"/>
          </p:nvPr>
        </p:nvSpPr>
        <p:spPr/>
        <p:txBody>
          <a:bodyPr/>
          <a:lstStyle/>
          <a:p>
            <a:r>
              <a:rPr lang="en-US" dirty="0"/>
              <a:t>International Strategy: The Three Main Approaches </a:t>
            </a:r>
            <a:r>
              <a:rPr lang="en-US" sz="2000" dirty="0"/>
              <a:t>(2 of 2)</a:t>
            </a:r>
            <a:endParaRPr lang="en-US" dirty="0"/>
          </a:p>
        </p:txBody>
      </p:sp>
      <p:sp>
        <p:nvSpPr>
          <p:cNvPr id="3" name="Content Placeholder 2">
            <a:extLst>
              <a:ext uri="{FF2B5EF4-FFF2-40B4-BE49-F238E27FC236}">
                <a16:creationId xmlns:a16="http://schemas.microsoft.com/office/drawing/2014/main" id="{7D1ED930-914C-46E1-A828-21A776345735}"/>
              </a:ext>
            </a:extLst>
          </p:cNvPr>
          <p:cNvSpPr>
            <a:spLocks noGrp="1"/>
          </p:cNvSpPr>
          <p:nvPr>
            <p:ph idx="1"/>
          </p:nvPr>
        </p:nvSpPr>
        <p:spPr>
          <a:xfrm>
            <a:off x="504825" y="1795141"/>
            <a:ext cx="8126413" cy="1160803"/>
          </a:xfrm>
          <a:solidFill>
            <a:srgbClr val="664276"/>
          </a:solidFill>
        </p:spPr>
        <p:txBody>
          <a:bodyPr/>
          <a:lstStyle/>
          <a:p>
            <a:r>
              <a:rPr lang="en-US" sz="3600" b="1" dirty="0">
                <a:solidFill>
                  <a:schemeClr val="bg1"/>
                </a:solidFill>
              </a:rPr>
              <a:t>Build Competitive Advantage in International Markets</a:t>
            </a:r>
          </a:p>
        </p:txBody>
      </p:sp>
      <p:sp>
        <p:nvSpPr>
          <p:cNvPr id="4" name="Content Placeholder 3">
            <a:extLst>
              <a:ext uri="{FF2B5EF4-FFF2-40B4-BE49-F238E27FC236}">
                <a16:creationId xmlns:a16="http://schemas.microsoft.com/office/drawing/2014/main" id="{6E50526C-EED0-4562-9EA7-39BAD54C1B1C}"/>
              </a:ext>
            </a:extLst>
          </p:cNvPr>
          <p:cNvSpPr>
            <a:spLocks noGrp="1"/>
          </p:cNvSpPr>
          <p:nvPr>
            <p:ph idx="10"/>
          </p:nvPr>
        </p:nvSpPr>
        <p:spPr>
          <a:xfrm>
            <a:off x="504825" y="3237613"/>
            <a:ext cx="2846082" cy="2691962"/>
          </a:xfrm>
          <a:solidFill>
            <a:srgbClr val="548280"/>
          </a:solidFill>
        </p:spPr>
        <p:txBody>
          <a:bodyPr anchor="ctr"/>
          <a:lstStyle/>
          <a:p>
            <a:pPr algn="ctr"/>
            <a:r>
              <a:rPr lang="en-US" sz="2600" b="1" dirty="0">
                <a:solidFill>
                  <a:schemeClr val="bg1"/>
                </a:solidFill>
              </a:rPr>
              <a:t>Use international location to lower cost or differentiate product</a:t>
            </a:r>
          </a:p>
        </p:txBody>
      </p:sp>
      <p:sp>
        <p:nvSpPr>
          <p:cNvPr id="5" name="Content Placeholder 4">
            <a:extLst>
              <a:ext uri="{FF2B5EF4-FFF2-40B4-BE49-F238E27FC236}">
                <a16:creationId xmlns:a16="http://schemas.microsoft.com/office/drawing/2014/main" id="{92B747E4-B68F-4AE0-8745-92F9F382B02D}"/>
              </a:ext>
            </a:extLst>
          </p:cNvPr>
          <p:cNvSpPr>
            <a:spLocks noGrp="1"/>
          </p:cNvSpPr>
          <p:nvPr>
            <p:ph idx="11"/>
          </p:nvPr>
        </p:nvSpPr>
        <p:spPr>
          <a:xfrm>
            <a:off x="3469526" y="3237613"/>
            <a:ext cx="2755209" cy="2691962"/>
          </a:xfrm>
          <a:solidFill>
            <a:srgbClr val="CC6600"/>
          </a:solidFill>
        </p:spPr>
        <p:txBody>
          <a:bodyPr anchor="ctr"/>
          <a:lstStyle/>
          <a:p>
            <a:pPr algn="ctr"/>
            <a:r>
              <a:rPr lang="en-US" sz="2600" b="1" dirty="0">
                <a:solidFill>
                  <a:schemeClr val="bg1"/>
                </a:solidFill>
              </a:rPr>
              <a:t>Share resources and capabilities across country borders</a:t>
            </a:r>
          </a:p>
        </p:txBody>
      </p:sp>
      <p:sp>
        <p:nvSpPr>
          <p:cNvPr id="6" name="Content Placeholder 5">
            <a:extLst>
              <a:ext uri="{FF2B5EF4-FFF2-40B4-BE49-F238E27FC236}">
                <a16:creationId xmlns:a16="http://schemas.microsoft.com/office/drawing/2014/main" id="{A2F1C978-8A0A-4E84-9F2D-7B3C9AF9346C}"/>
              </a:ext>
            </a:extLst>
          </p:cNvPr>
          <p:cNvSpPr>
            <a:spLocks noGrp="1"/>
          </p:cNvSpPr>
          <p:nvPr>
            <p:ph idx="12"/>
          </p:nvPr>
        </p:nvSpPr>
        <p:spPr>
          <a:xfrm>
            <a:off x="6331995" y="3237612"/>
            <a:ext cx="2397401" cy="2691961"/>
          </a:xfrm>
          <a:solidFill>
            <a:srgbClr val="007635"/>
          </a:solidFill>
        </p:spPr>
        <p:txBody>
          <a:bodyPr anchor="ctr"/>
          <a:lstStyle/>
          <a:p>
            <a:pPr algn="ctr"/>
            <a:r>
              <a:rPr lang="en-US" sz="2600" b="1" dirty="0">
                <a:solidFill>
                  <a:schemeClr val="bg1"/>
                </a:solidFill>
              </a:rPr>
              <a:t>Gain cross-border coordination benefits</a:t>
            </a:r>
          </a:p>
        </p:txBody>
      </p:sp>
    </p:spTree>
    <p:extLst>
      <p:ext uri="{BB962C8B-B14F-4D97-AF65-F5344CB8AC3E}">
        <p14:creationId xmlns:p14="http://schemas.microsoft.com/office/powerpoint/2010/main" val="3763640798"/>
      </p:ext>
    </p:extLst>
  </p:cSld>
  <p:clrMapOvr>
    <a:masterClrMapping/>
  </p:clrMapOvr>
  <p:transition spd="med"/>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28AA5DC-8205-462C-A0F4-20914EFC4FAA}"/>
              </a:ext>
            </a:extLst>
          </p:cNvPr>
          <p:cNvSpPr>
            <a:spLocks noGrp="1"/>
          </p:cNvSpPr>
          <p:nvPr>
            <p:ph type="title"/>
          </p:nvPr>
        </p:nvSpPr>
        <p:spPr/>
        <p:txBody>
          <a:bodyPr/>
          <a:lstStyle/>
          <a:p>
            <a:r>
              <a:rPr lang="en-US" dirty="0"/>
              <a:t>Using Location to Build </a:t>
            </a:r>
            <a:br>
              <a:rPr lang="en-US" dirty="0"/>
            </a:br>
            <a:r>
              <a:rPr lang="en-US" dirty="0"/>
              <a:t>Competitive Advantage</a:t>
            </a:r>
          </a:p>
        </p:txBody>
      </p:sp>
      <p:sp>
        <p:nvSpPr>
          <p:cNvPr id="11" name="Content Placeholder 10">
            <a:extLst>
              <a:ext uri="{FF2B5EF4-FFF2-40B4-BE49-F238E27FC236}">
                <a16:creationId xmlns:a16="http://schemas.microsoft.com/office/drawing/2014/main" id="{E762BC32-30F9-48E7-8492-F8AEF42534E4}"/>
              </a:ext>
            </a:extLst>
          </p:cNvPr>
          <p:cNvSpPr>
            <a:spLocks noGrp="1"/>
          </p:cNvSpPr>
          <p:nvPr>
            <p:ph idx="1"/>
          </p:nvPr>
        </p:nvSpPr>
        <p:spPr/>
        <p:txBody>
          <a:bodyPr/>
          <a:lstStyle/>
          <a:p>
            <a:pPr>
              <a:spcBef>
                <a:spcPts val="1200"/>
              </a:spcBef>
            </a:pPr>
            <a:r>
              <a:rPr lang="en-US" sz="3200" dirty="0"/>
              <a:t>Key Location Issues</a:t>
            </a:r>
          </a:p>
          <a:p>
            <a:pPr marL="460375" lvl="1" indent="-231775">
              <a:spcBef>
                <a:spcPts val="1200"/>
              </a:spcBef>
            </a:pPr>
            <a:r>
              <a:rPr lang="en-US" sz="2800" dirty="0"/>
              <a:t>To customize offerings in each country market to match tastes and preferences of local buyers</a:t>
            </a:r>
          </a:p>
          <a:p>
            <a:pPr marL="460375" lvl="1" indent="-231775">
              <a:spcBef>
                <a:spcPts val="1200"/>
              </a:spcBef>
            </a:pPr>
            <a:r>
              <a:rPr lang="en-US" sz="2800" dirty="0"/>
              <a:t>To pursue a strategy of offering a mostly standardized product worldwide</a:t>
            </a:r>
            <a:endParaRPr lang="en-US" sz="3200" dirty="0"/>
          </a:p>
        </p:txBody>
      </p:sp>
    </p:spTree>
  </p:cSld>
  <p:clrMapOvr>
    <a:masterClrMapping/>
  </p:clrMapOvr>
  <p:transition spd="med"/>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993067F-79F6-4F74-A99F-1E389A7AC1D3}"/>
              </a:ext>
            </a:extLst>
          </p:cNvPr>
          <p:cNvSpPr>
            <a:spLocks noGrp="1"/>
          </p:cNvSpPr>
          <p:nvPr>
            <p:ph type="title"/>
          </p:nvPr>
        </p:nvSpPr>
        <p:spPr/>
        <p:txBody>
          <a:bodyPr/>
          <a:lstStyle/>
          <a:p>
            <a:r>
              <a:rPr lang="en-US" dirty="0"/>
              <a:t>When to Concentrate Activities in a </a:t>
            </a:r>
            <a:br>
              <a:rPr lang="en-US" dirty="0"/>
            </a:br>
            <a:r>
              <a:rPr lang="en-US" dirty="0"/>
              <a:t>Few Locations</a:t>
            </a:r>
          </a:p>
        </p:txBody>
      </p:sp>
      <p:sp>
        <p:nvSpPr>
          <p:cNvPr id="7" name="Content Placeholder 6">
            <a:extLst>
              <a:ext uri="{FF2B5EF4-FFF2-40B4-BE49-F238E27FC236}">
                <a16:creationId xmlns:a16="http://schemas.microsoft.com/office/drawing/2014/main" id="{0767D2C9-CDF5-4901-981A-BC6524C1597D}"/>
              </a:ext>
            </a:extLst>
          </p:cNvPr>
          <p:cNvSpPr>
            <a:spLocks noGrp="1"/>
          </p:cNvSpPr>
          <p:nvPr>
            <p:ph idx="1"/>
          </p:nvPr>
        </p:nvSpPr>
        <p:spPr/>
        <p:txBody>
          <a:bodyPr/>
          <a:lstStyle/>
          <a:p>
            <a:pPr marL="457200" indent="-457200">
              <a:buFont typeface="Arial" panose="020B0604020202020204" pitchFamily="34" charset="0"/>
              <a:buChar char="•"/>
            </a:pPr>
            <a:r>
              <a:rPr lang="en-US" dirty="0"/>
              <a:t>The costs of manufacturing or other activities are significantly lower in some geographic locations than in others.</a:t>
            </a:r>
          </a:p>
          <a:p>
            <a:pPr marL="457200" indent="-457200">
              <a:buFont typeface="Arial" panose="020B0604020202020204" pitchFamily="34" charset="0"/>
              <a:buChar char="•"/>
            </a:pPr>
            <a:r>
              <a:rPr lang="en-US" dirty="0"/>
              <a:t>There are significant scale economies in production or distribution.</a:t>
            </a:r>
          </a:p>
          <a:p>
            <a:pPr marL="457200" indent="-457200">
              <a:buFont typeface="Arial" panose="020B0604020202020204" pitchFamily="34" charset="0"/>
              <a:buChar char="•"/>
            </a:pPr>
            <a:r>
              <a:rPr lang="en-US" dirty="0"/>
              <a:t>There are sizable learning and experience benefits associated with performing an activity in a single location.</a:t>
            </a:r>
          </a:p>
          <a:p>
            <a:pPr marL="457200" indent="-457200">
              <a:buFont typeface="Arial" panose="020B0604020202020204" pitchFamily="34" charset="0"/>
              <a:buChar char="•"/>
            </a:pPr>
            <a:r>
              <a:rPr lang="en-US" dirty="0"/>
              <a:t>Certain locations have superior resources, allow better coordination of related activities, or offer other valuable advantages.</a:t>
            </a:r>
          </a:p>
          <a:p>
            <a:endParaRPr lang="en-US" dirty="0"/>
          </a:p>
        </p:txBody>
      </p:sp>
    </p:spTree>
  </p:cSld>
  <p:clrMapOvr>
    <a:masterClrMapping/>
  </p:clrMapOvr>
  <p:transition spd="med"/>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CC91E85-9CF8-4A57-AFBA-F6BA0C8EC80E}"/>
              </a:ext>
            </a:extLst>
          </p:cNvPr>
          <p:cNvSpPr>
            <a:spLocks noGrp="1"/>
          </p:cNvSpPr>
          <p:nvPr>
            <p:ph type="title"/>
          </p:nvPr>
        </p:nvSpPr>
        <p:spPr/>
        <p:txBody>
          <a:bodyPr/>
          <a:lstStyle/>
          <a:p>
            <a:r>
              <a:rPr lang="en-US" dirty="0"/>
              <a:t>When to Disperse Activities </a:t>
            </a:r>
            <a:br>
              <a:rPr lang="en-US" dirty="0"/>
            </a:br>
            <a:r>
              <a:rPr lang="en-US" dirty="0"/>
              <a:t>across Many Locations</a:t>
            </a:r>
          </a:p>
        </p:txBody>
      </p:sp>
      <p:sp>
        <p:nvSpPr>
          <p:cNvPr id="5" name="Content Placeholder 4">
            <a:extLst>
              <a:ext uri="{FF2B5EF4-FFF2-40B4-BE49-F238E27FC236}">
                <a16:creationId xmlns:a16="http://schemas.microsoft.com/office/drawing/2014/main" id="{C3FB6FF9-462A-4D62-8908-58EE42B3F08C}"/>
              </a:ext>
            </a:extLst>
          </p:cNvPr>
          <p:cNvSpPr>
            <a:spLocks noGrp="1"/>
          </p:cNvSpPr>
          <p:nvPr>
            <p:ph idx="1"/>
          </p:nvPr>
        </p:nvSpPr>
        <p:spPr/>
        <p:txBody>
          <a:bodyPr/>
          <a:lstStyle/>
          <a:p>
            <a:pPr marL="342900" indent="-342900">
              <a:spcBef>
                <a:spcPts val="1200"/>
              </a:spcBef>
              <a:buFont typeface="Arial" panose="020B0604020202020204" pitchFamily="34" charset="0"/>
              <a:buChar char="•"/>
            </a:pPr>
            <a:r>
              <a:rPr lang="en-US" sz="2400" dirty="0"/>
              <a:t>Buyer-related activities can be conducted at a distance.</a:t>
            </a:r>
          </a:p>
          <a:p>
            <a:pPr marL="342900" indent="-342900">
              <a:spcBef>
                <a:spcPts val="1200"/>
              </a:spcBef>
              <a:buFont typeface="Arial" panose="020B0604020202020204" pitchFamily="34" charset="0"/>
              <a:buChar char="•"/>
            </a:pPr>
            <a:r>
              <a:rPr lang="en-US" sz="2400" dirty="0"/>
              <a:t>There are high transportation costs.</a:t>
            </a:r>
          </a:p>
          <a:p>
            <a:pPr marL="342900" indent="-342900">
              <a:spcBef>
                <a:spcPts val="1200"/>
              </a:spcBef>
              <a:buFont typeface="Arial" panose="020B0604020202020204" pitchFamily="34" charset="0"/>
              <a:buChar char="•"/>
            </a:pPr>
            <a:r>
              <a:rPr lang="en-US" sz="2400" dirty="0"/>
              <a:t>There are diseconomies of large size.</a:t>
            </a:r>
          </a:p>
          <a:p>
            <a:pPr marL="342900" indent="-342900">
              <a:spcBef>
                <a:spcPts val="1200"/>
              </a:spcBef>
              <a:buFont typeface="Arial" panose="020B0604020202020204" pitchFamily="34" charset="0"/>
              <a:buChar char="•"/>
            </a:pPr>
            <a:r>
              <a:rPr lang="en-US" sz="2400" dirty="0"/>
              <a:t>Trade barriers make a central location too expensive.</a:t>
            </a:r>
          </a:p>
          <a:p>
            <a:pPr marL="342900" indent="-342900">
              <a:spcBef>
                <a:spcPts val="1200"/>
              </a:spcBef>
              <a:buFont typeface="Arial" panose="020B0604020202020204" pitchFamily="34" charset="0"/>
              <a:buChar char="•"/>
            </a:pPr>
            <a:r>
              <a:rPr lang="en-US" sz="2400" dirty="0"/>
              <a:t>Dispersing activities reduces exchange rate risks.</a:t>
            </a:r>
          </a:p>
          <a:p>
            <a:pPr marL="342900" indent="-342900">
              <a:spcBef>
                <a:spcPts val="1200"/>
              </a:spcBef>
              <a:buFont typeface="Arial" panose="020B0604020202020204" pitchFamily="34" charset="0"/>
              <a:buChar char="•"/>
            </a:pPr>
            <a:r>
              <a:rPr lang="en-US" sz="2400" dirty="0"/>
              <a:t>Dispersion helps prevent supply interruptions.</a:t>
            </a:r>
          </a:p>
          <a:p>
            <a:pPr marL="342900" indent="-342900">
              <a:spcBef>
                <a:spcPts val="1200"/>
              </a:spcBef>
              <a:buFont typeface="Arial" panose="020B0604020202020204" pitchFamily="34" charset="0"/>
              <a:buChar char="•"/>
            </a:pPr>
            <a:r>
              <a:rPr lang="en-US" sz="2400" dirty="0"/>
              <a:t>Dispersion helps avoid adverse political developments.</a:t>
            </a:r>
          </a:p>
          <a:p>
            <a:pPr marL="342900" indent="-342900">
              <a:spcBef>
                <a:spcPts val="1200"/>
              </a:spcBef>
              <a:buFont typeface="Arial" panose="020B0604020202020204" pitchFamily="34" charset="0"/>
              <a:buChar char="•"/>
            </a:pPr>
            <a:r>
              <a:rPr lang="en-US" sz="2400" dirty="0"/>
              <a:t>Dispersion allows for location-based technology and production cost competitive advantages.</a:t>
            </a:r>
          </a:p>
          <a:p>
            <a:endParaRPr lang="en-US" sz="2400" dirty="0"/>
          </a:p>
        </p:txBody>
      </p:sp>
    </p:spTree>
  </p:cSld>
  <p:clrMapOvr>
    <a:masterClrMapping/>
  </p:clrMapOvr>
  <p:transition spd="med"/>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5C6275-E579-46BC-8BD7-CD44C2BF7C27}"/>
              </a:ext>
            </a:extLst>
          </p:cNvPr>
          <p:cNvSpPr>
            <a:spLocks noGrp="1"/>
          </p:cNvSpPr>
          <p:nvPr>
            <p:ph type="title"/>
          </p:nvPr>
        </p:nvSpPr>
        <p:spPr/>
        <p:txBody>
          <a:bodyPr/>
          <a:lstStyle/>
          <a:p>
            <a:r>
              <a:rPr lang="en-US" dirty="0"/>
              <a:t>Sharing and Transferring Resources and Capabilities across Borders to Build Competitive Advantage</a:t>
            </a:r>
          </a:p>
        </p:txBody>
      </p:sp>
      <p:sp>
        <p:nvSpPr>
          <p:cNvPr id="5" name="Content Placeholder 4">
            <a:extLst>
              <a:ext uri="{FF2B5EF4-FFF2-40B4-BE49-F238E27FC236}">
                <a16:creationId xmlns:a16="http://schemas.microsoft.com/office/drawing/2014/main" id="{07B75A07-30AE-482E-A691-AD16DC261938}"/>
              </a:ext>
            </a:extLst>
          </p:cNvPr>
          <p:cNvSpPr>
            <a:spLocks noGrp="1"/>
          </p:cNvSpPr>
          <p:nvPr>
            <p:ph idx="1"/>
          </p:nvPr>
        </p:nvSpPr>
        <p:spPr/>
        <p:txBody>
          <a:bodyPr/>
          <a:lstStyle/>
          <a:p>
            <a:pPr>
              <a:spcBef>
                <a:spcPts val="1200"/>
              </a:spcBef>
            </a:pPr>
            <a:r>
              <a:rPr lang="en-US" dirty="0"/>
              <a:t>Building a resource-based competitive advantage requires:</a:t>
            </a:r>
          </a:p>
          <a:p>
            <a:pPr marL="460375" lvl="1" indent="-231775">
              <a:spcBef>
                <a:spcPts val="1200"/>
              </a:spcBef>
            </a:pPr>
            <a:r>
              <a:rPr lang="en-US" dirty="0"/>
              <a:t>Using powerful brand names to extend a differentiation-based competitive advantage beyond the home market.</a:t>
            </a:r>
          </a:p>
          <a:p>
            <a:pPr marL="460375" lvl="1" indent="-231775">
              <a:spcBef>
                <a:spcPts val="1200"/>
              </a:spcBef>
            </a:pPr>
            <a:r>
              <a:rPr lang="en-US" dirty="0"/>
              <a:t>Coordinating activities for sharing and transferring resources and production capabilities across different countries’ domains to develop market dominating depth in key competencies.</a:t>
            </a:r>
          </a:p>
          <a:p>
            <a:endParaRPr lang="en-US" dirty="0"/>
          </a:p>
        </p:txBody>
      </p:sp>
    </p:spTree>
  </p:cSld>
  <p:clrMapOvr>
    <a:masterClrMapping/>
  </p:clrMapOvr>
  <p:transition spd="med"/>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5A2A1A0-71CF-4906-98C1-CE245A1CFDD6}"/>
              </a:ext>
            </a:extLst>
          </p:cNvPr>
          <p:cNvSpPr>
            <a:spLocks noGrp="1"/>
          </p:cNvSpPr>
          <p:nvPr>
            <p:ph type="title"/>
          </p:nvPr>
        </p:nvSpPr>
        <p:spPr/>
        <p:txBody>
          <a:bodyPr/>
          <a:lstStyle/>
          <a:p>
            <a:pPr marL="574675" indent="0"/>
            <a:r>
              <a:rPr lang="en-US" dirty="0"/>
              <a:t>Cross-Border Strategic Moves</a:t>
            </a:r>
          </a:p>
        </p:txBody>
      </p:sp>
      <p:sp>
        <p:nvSpPr>
          <p:cNvPr id="3" name="Content Placeholder 2">
            <a:extLst>
              <a:ext uri="{FF2B5EF4-FFF2-40B4-BE49-F238E27FC236}">
                <a16:creationId xmlns:a16="http://schemas.microsoft.com/office/drawing/2014/main" id="{A9D65149-8AB1-4474-9A0A-575A4D56CC26}"/>
              </a:ext>
            </a:extLst>
          </p:cNvPr>
          <p:cNvSpPr>
            <a:spLocks noGrp="1"/>
          </p:cNvSpPr>
          <p:nvPr>
            <p:ph idx="1"/>
          </p:nvPr>
        </p:nvSpPr>
        <p:spPr/>
        <p:txBody>
          <a:bodyPr/>
          <a:lstStyle/>
          <a:p>
            <a:r>
              <a:rPr lang="en-US" dirty="0"/>
              <a:t>Offensive strategic options:</a:t>
            </a:r>
          </a:p>
          <a:p>
            <a:pPr lvl="1"/>
            <a:r>
              <a:rPr lang="en-US" dirty="0"/>
              <a:t>Based on international competitor’s strong or protected market position in more than one country</a:t>
            </a:r>
          </a:p>
          <a:p>
            <a:r>
              <a:rPr lang="en-US" dirty="0"/>
              <a:t>Cross-market subsidization</a:t>
            </a:r>
          </a:p>
          <a:p>
            <a:pPr lvl="1"/>
            <a:r>
              <a:rPr lang="en-US" dirty="0"/>
              <a:t>Supporting competitive offensives in one market with resources and profits diverted from operations in another market—a powerful competitive weapon</a:t>
            </a:r>
          </a:p>
          <a:p>
            <a:r>
              <a:rPr lang="en-US" dirty="0"/>
              <a:t>Defensive Strategic Moves:</a:t>
            </a:r>
          </a:p>
          <a:p>
            <a:pPr lvl="1"/>
            <a:r>
              <a:rPr lang="en-US" dirty="0"/>
              <a:t>A defensive action involving multiple markets</a:t>
            </a:r>
          </a:p>
        </p:txBody>
      </p:sp>
    </p:spTree>
    <p:extLst>
      <p:ext uri="{BB962C8B-B14F-4D97-AF65-F5344CB8AC3E}">
        <p14:creationId xmlns:p14="http://schemas.microsoft.com/office/powerpoint/2010/main" val="1296296258"/>
      </p:ext>
    </p:extLst>
  </p:cSld>
  <p:clrMapOvr>
    <a:masterClrMapping/>
  </p:clrMapOvr>
  <p:transition spd="med"/>
</p:sld>
</file>

<file path=ppt/slides/slide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00D101-0649-4C26-813B-906B25F6B873}"/>
              </a:ext>
            </a:extLst>
          </p:cNvPr>
          <p:cNvSpPr>
            <a:spLocks noGrp="1"/>
          </p:cNvSpPr>
          <p:nvPr>
            <p:ph type="title"/>
          </p:nvPr>
        </p:nvSpPr>
        <p:spPr/>
        <p:txBody>
          <a:bodyPr/>
          <a:lstStyle/>
          <a:p>
            <a:r>
              <a:rPr lang="en-US" dirty="0"/>
              <a:t>Dumping as a Strategy</a:t>
            </a:r>
          </a:p>
        </p:txBody>
      </p:sp>
      <p:sp>
        <p:nvSpPr>
          <p:cNvPr id="5" name="Content Placeholder 4">
            <a:extLst>
              <a:ext uri="{FF2B5EF4-FFF2-40B4-BE49-F238E27FC236}">
                <a16:creationId xmlns:a16="http://schemas.microsoft.com/office/drawing/2014/main" id="{B2A84966-5A8D-4BB0-A093-9F66BE36809F}"/>
              </a:ext>
            </a:extLst>
          </p:cNvPr>
          <p:cNvSpPr>
            <a:spLocks noGrp="1"/>
          </p:cNvSpPr>
          <p:nvPr>
            <p:ph idx="1"/>
          </p:nvPr>
        </p:nvSpPr>
        <p:spPr/>
        <p:txBody>
          <a:bodyPr/>
          <a:lstStyle/>
          <a:p>
            <a:pPr>
              <a:spcBef>
                <a:spcPts val="1200"/>
              </a:spcBef>
              <a:defRPr/>
            </a:pPr>
            <a:r>
              <a:rPr lang="en-US" dirty="0"/>
              <a:t>Dumping</a:t>
            </a:r>
          </a:p>
          <a:p>
            <a:pPr lvl="1">
              <a:spcBef>
                <a:spcPts val="1200"/>
              </a:spcBef>
              <a:defRPr/>
            </a:pPr>
            <a:r>
              <a:rPr lang="en-US" sz="2800" dirty="0"/>
              <a:t>This involves selling goods in foreign markets at prices that are either below normal home market prices or below the full costs per unit.</a:t>
            </a:r>
          </a:p>
          <a:p>
            <a:pPr>
              <a:spcBef>
                <a:spcPts val="1200"/>
              </a:spcBef>
              <a:defRPr/>
            </a:pPr>
            <a:r>
              <a:rPr lang="en-US" dirty="0"/>
              <a:t>Dumping is </a:t>
            </a:r>
            <a:r>
              <a:rPr lang="en-US" b="1" dirty="0"/>
              <a:t>NOT</a:t>
            </a:r>
            <a:r>
              <a:rPr lang="en-US" dirty="0"/>
              <a:t> a fair-trade practice.</a:t>
            </a:r>
          </a:p>
          <a:p>
            <a:pPr lvl="1">
              <a:spcBef>
                <a:spcPts val="1200"/>
              </a:spcBef>
              <a:defRPr/>
            </a:pPr>
            <a:r>
              <a:rPr lang="en-US" sz="2800" dirty="0"/>
              <a:t>Governments can be expected to retaliate against such practices by foreign competitors. </a:t>
            </a:r>
          </a:p>
          <a:p>
            <a:pPr lvl="1">
              <a:spcBef>
                <a:spcPts val="1200"/>
              </a:spcBef>
              <a:defRPr/>
            </a:pPr>
            <a:r>
              <a:rPr lang="en-US" sz="2800" dirty="0"/>
              <a:t>The World Trade Organization (WTO) actively polices dumping to discourage such practices.</a:t>
            </a:r>
          </a:p>
          <a:p>
            <a:endParaRPr lang="en-US" dirty="0"/>
          </a:p>
        </p:txBody>
      </p:sp>
    </p:spTree>
  </p:cSld>
  <p:clrMapOvr>
    <a:masterClrMapping/>
  </p:clrMapOvr>
  <p:transition spd="med"/>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7F46764B-2D2D-4858-A385-D04A53E68E43}"/>
              </a:ext>
            </a:extLst>
          </p:cNvPr>
          <p:cNvSpPr>
            <a:spLocks noGrp="1"/>
          </p:cNvSpPr>
          <p:nvPr>
            <p:ph type="title"/>
          </p:nvPr>
        </p:nvSpPr>
        <p:spPr/>
        <p:txBody>
          <a:bodyPr/>
          <a:lstStyle/>
          <a:p>
            <a:r>
              <a:rPr lang="en-US" dirty="0"/>
              <a:t>Defending Against International Rivals</a:t>
            </a:r>
          </a:p>
        </p:txBody>
      </p:sp>
      <p:pic>
        <p:nvPicPr>
          <p:cNvPr id="4" name="Picture 3" descr="This image shows how firm A moves against Firm B in Country B. Firm B counters with a response in Country C.">
            <a:extLst>
              <a:ext uri="{FF2B5EF4-FFF2-40B4-BE49-F238E27FC236}">
                <a16:creationId xmlns:a16="http://schemas.microsoft.com/office/drawing/2014/main" id="{9E778A23-E01D-45EF-9131-4EE3B299D15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1953" y="1089824"/>
            <a:ext cx="8858250" cy="3981450"/>
          </a:xfrm>
          <a:prstGeom prst="rect">
            <a:avLst/>
          </a:prstGeom>
        </p:spPr>
      </p:pic>
      <p:sp>
        <p:nvSpPr>
          <p:cNvPr id="6" name="Content Placeholder 5">
            <a:extLst>
              <a:ext uri="{FF2B5EF4-FFF2-40B4-BE49-F238E27FC236}">
                <a16:creationId xmlns:a16="http://schemas.microsoft.com/office/drawing/2014/main" id="{21749AC6-A0DC-4869-9E9D-D9C0A6220E2F}"/>
              </a:ext>
            </a:extLst>
          </p:cNvPr>
          <p:cNvSpPr>
            <a:spLocks noGrp="1"/>
          </p:cNvSpPr>
          <p:nvPr>
            <p:ph idx="1"/>
          </p:nvPr>
        </p:nvSpPr>
        <p:spPr>
          <a:xfrm>
            <a:off x="457200" y="5183470"/>
            <a:ext cx="8229600" cy="1481926"/>
          </a:xfrm>
        </p:spPr>
        <p:txBody>
          <a:bodyPr/>
          <a:lstStyle/>
          <a:p>
            <a:pPr algn="ctr"/>
            <a:r>
              <a:rPr lang="en-US" dirty="0"/>
              <a:t>Firm A moves against Firm B in Country B</a:t>
            </a:r>
          </a:p>
          <a:p>
            <a:pPr algn="ctr"/>
            <a:r>
              <a:rPr lang="en-US" dirty="0"/>
              <a:t>Firm B counters with a response in Country C</a:t>
            </a:r>
          </a:p>
          <a:p>
            <a:endParaRPr lang="en-US" dirty="0"/>
          </a:p>
        </p:txBody>
      </p:sp>
    </p:spTree>
  </p:cSld>
  <p:clrMapOvr>
    <a:masterClrMapping/>
  </p:clrMapOvr>
  <p:transition spd="med"/>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90F02A9-67A9-4C87-ABB1-985375FE0CDC}"/>
              </a:ext>
            </a:extLst>
          </p:cNvPr>
          <p:cNvSpPr>
            <a:spLocks noGrp="1"/>
          </p:cNvSpPr>
          <p:nvPr>
            <p:ph type="title"/>
          </p:nvPr>
        </p:nvSpPr>
        <p:spPr/>
        <p:txBody>
          <a:bodyPr/>
          <a:lstStyle/>
          <a:p>
            <a:r>
              <a:rPr lang="en-US" dirty="0"/>
              <a:t>Strategies for Competing in the Markets of Developing Countries</a:t>
            </a:r>
          </a:p>
        </p:txBody>
      </p:sp>
      <p:sp>
        <p:nvSpPr>
          <p:cNvPr id="5" name="Content Placeholder 4">
            <a:extLst>
              <a:ext uri="{FF2B5EF4-FFF2-40B4-BE49-F238E27FC236}">
                <a16:creationId xmlns:a16="http://schemas.microsoft.com/office/drawing/2014/main" id="{17DCFBA4-4050-4489-87B8-53F847959F6F}"/>
              </a:ext>
            </a:extLst>
          </p:cNvPr>
          <p:cNvSpPr>
            <a:spLocks noGrp="1"/>
          </p:cNvSpPr>
          <p:nvPr>
            <p:ph idx="1"/>
          </p:nvPr>
        </p:nvSpPr>
        <p:spPr/>
        <p:txBody>
          <a:bodyPr/>
          <a:lstStyle/>
          <a:p>
            <a:pPr marL="457200" indent="-457200">
              <a:spcBef>
                <a:spcPts val="1200"/>
              </a:spcBef>
              <a:buFont typeface="Arial" panose="020B0604020202020204" pitchFamily="34" charset="0"/>
              <a:buChar char="•"/>
            </a:pPr>
            <a:r>
              <a:rPr lang="en-US" dirty="0"/>
              <a:t>Prepare to compete based on low price.</a:t>
            </a:r>
          </a:p>
          <a:p>
            <a:pPr marL="457200" indent="-457200">
              <a:spcBef>
                <a:spcPts val="1200"/>
              </a:spcBef>
              <a:buFont typeface="Arial" panose="020B0604020202020204" pitchFamily="34" charset="0"/>
              <a:buChar char="•"/>
            </a:pPr>
            <a:r>
              <a:rPr lang="en-US" dirty="0"/>
              <a:t>Prepare to modify the firm’s business model or strategy to accommodate local circumstances.</a:t>
            </a:r>
          </a:p>
          <a:p>
            <a:pPr marL="457200" indent="-457200">
              <a:spcBef>
                <a:spcPts val="1200"/>
              </a:spcBef>
              <a:buFont typeface="Arial" panose="020B0604020202020204" pitchFamily="34" charset="0"/>
              <a:buChar char="•"/>
            </a:pPr>
            <a:r>
              <a:rPr lang="en-US" dirty="0"/>
              <a:t>Try to change the local market to better match the way the firm does business elsewhere.</a:t>
            </a:r>
          </a:p>
          <a:p>
            <a:pPr marL="457200" indent="-457200">
              <a:spcBef>
                <a:spcPts val="1200"/>
              </a:spcBef>
              <a:buFont typeface="Arial" panose="020B0604020202020204" pitchFamily="34" charset="0"/>
              <a:buChar char="•"/>
            </a:pPr>
            <a:r>
              <a:rPr lang="en-US" dirty="0"/>
              <a:t>Stay away from developing markets where it is impractical or uneconomical to modify the company’s business model to accommodate local circumstances.</a:t>
            </a:r>
          </a:p>
          <a:p>
            <a:endParaRPr lang="en-US" dirty="0"/>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772E176-2539-4EAF-B39D-7A7AD5468C8E}"/>
              </a:ext>
            </a:extLst>
          </p:cNvPr>
          <p:cNvSpPr>
            <a:spLocks noGrp="1"/>
          </p:cNvSpPr>
          <p:nvPr>
            <p:ph type="title"/>
          </p:nvPr>
        </p:nvSpPr>
        <p:spPr/>
        <p:txBody>
          <a:bodyPr/>
          <a:lstStyle/>
          <a:p>
            <a:pPr indent="0"/>
            <a:r>
              <a:rPr lang="en-US" sz="3200" dirty="0"/>
              <a:t>Defending against Global Giants: Strategies for Local Companies in Developing Countries</a:t>
            </a:r>
            <a:endParaRPr lang="en-US" dirty="0"/>
          </a:p>
        </p:txBody>
      </p:sp>
      <p:sp>
        <p:nvSpPr>
          <p:cNvPr id="5" name="Content Placeholder 4">
            <a:extLst>
              <a:ext uri="{FF2B5EF4-FFF2-40B4-BE49-F238E27FC236}">
                <a16:creationId xmlns:a16="http://schemas.microsoft.com/office/drawing/2014/main" id="{2B1AFDFC-A1AE-46A5-88CA-F82B93333C28}"/>
              </a:ext>
            </a:extLst>
          </p:cNvPr>
          <p:cNvSpPr>
            <a:spLocks noGrp="1"/>
          </p:cNvSpPr>
          <p:nvPr>
            <p:ph idx="1"/>
          </p:nvPr>
        </p:nvSpPr>
        <p:spPr/>
        <p:txBody>
          <a:bodyPr/>
          <a:lstStyle/>
          <a:p>
            <a:pPr marL="342900" indent="-342900">
              <a:spcBef>
                <a:spcPts val="1200"/>
              </a:spcBef>
              <a:buFont typeface="Arial" panose="020B0604020202020204" pitchFamily="34" charset="0"/>
              <a:buChar char="•"/>
            </a:pPr>
            <a:r>
              <a:rPr lang="en-US" sz="2400" dirty="0"/>
              <a:t>Develop a business model that exploits shortcomings in local distribution networks or infrastructure.</a:t>
            </a:r>
          </a:p>
          <a:p>
            <a:pPr marL="342900" indent="-342900">
              <a:spcBef>
                <a:spcPts val="1200"/>
              </a:spcBef>
              <a:buFont typeface="Arial" panose="020B0604020202020204" pitchFamily="34" charset="0"/>
              <a:buChar char="•"/>
            </a:pPr>
            <a:r>
              <a:rPr lang="en-US" sz="2400" dirty="0"/>
              <a:t>Utilize knowledge of local customer needs and preferences to create customized products or services.</a:t>
            </a:r>
          </a:p>
          <a:p>
            <a:pPr marL="342900" indent="-342900">
              <a:spcBef>
                <a:spcPts val="1200"/>
              </a:spcBef>
              <a:buFont typeface="Arial" panose="020B0604020202020204" pitchFamily="34" charset="0"/>
              <a:buChar char="•"/>
            </a:pPr>
            <a:r>
              <a:rPr lang="en-US" sz="2400" dirty="0"/>
              <a:t>Take advantage of aspects of the local workforce with which large multinational firms may be unfamiliar.</a:t>
            </a:r>
          </a:p>
          <a:p>
            <a:pPr marL="342900" indent="-342900">
              <a:spcBef>
                <a:spcPts val="1200"/>
              </a:spcBef>
              <a:buFont typeface="Arial" panose="020B0604020202020204" pitchFamily="34" charset="0"/>
              <a:buChar char="•"/>
            </a:pPr>
            <a:r>
              <a:rPr lang="en-US" sz="2400" dirty="0"/>
              <a:t>Use acquisition and rapid-growth strategies to defend against expansion-minded internationals.</a:t>
            </a:r>
          </a:p>
          <a:p>
            <a:pPr marL="342900" indent="-342900">
              <a:spcBef>
                <a:spcPts val="1200"/>
              </a:spcBef>
              <a:buFont typeface="Arial" panose="020B0604020202020204" pitchFamily="34" charset="0"/>
              <a:buChar char="•"/>
            </a:pPr>
            <a:r>
              <a:rPr lang="en-US" sz="2400" dirty="0"/>
              <a:t>Transfer company expertise to cross-border markets and initiate actions to contend on an international level.</a:t>
            </a:r>
          </a:p>
          <a:p>
            <a:endParaRPr lang="en-US" sz="2400" dirty="0"/>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4"/>
          <p:cNvSpPr>
            <a:spLocks noGrp="1"/>
          </p:cNvSpPr>
          <p:nvPr>
            <p:ph type="title"/>
          </p:nvPr>
        </p:nvSpPr>
        <p:spPr/>
        <p:txBody>
          <a:bodyPr lIns="365760" rIns="365760">
            <a:noAutofit/>
          </a:bodyPr>
          <a:lstStyle/>
          <a:p>
            <a:r>
              <a:rPr lang="en-US" sz="3200" dirty="0"/>
              <a:t>WeChat’s Strategy for Defending against International Social Media Giants in China </a:t>
            </a:r>
          </a:p>
        </p:txBody>
      </p:sp>
      <p:sp>
        <p:nvSpPr>
          <p:cNvPr id="2" name="Content Placeholder 1"/>
          <p:cNvSpPr>
            <a:spLocks noGrp="1"/>
          </p:cNvSpPr>
          <p:nvPr>
            <p:ph idx="1"/>
          </p:nvPr>
        </p:nvSpPr>
        <p:spPr/>
        <p:txBody>
          <a:bodyPr/>
          <a:lstStyle/>
          <a:p>
            <a:pPr>
              <a:spcBef>
                <a:spcPts val="1200"/>
              </a:spcBef>
              <a:spcAft>
                <a:spcPts val="1200"/>
              </a:spcAft>
            </a:pPr>
            <a:r>
              <a:rPr lang="en-US" dirty="0"/>
              <a:t>What were the key elements of WeChat’s business model that allowed it to successfully fend off the entry of major international rivals in its market?</a:t>
            </a:r>
          </a:p>
          <a:p>
            <a:pPr>
              <a:spcBef>
                <a:spcPts val="1200"/>
              </a:spcBef>
              <a:spcAft>
                <a:spcPts val="1200"/>
              </a:spcAft>
            </a:pPr>
            <a:r>
              <a:rPr lang="en-US" dirty="0"/>
              <a:t>What changes in WeChat’s external competitive environment will eventually threaten its continued success?</a:t>
            </a:r>
          </a:p>
          <a:p>
            <a:pPr>
              <a:spcBef>
                <a:spcPts val="1200"/>
              </a:spcBef>
            </a:pPr>
            <a:r>
              <a:rPr lang="en-US" dirty="0"/>
              <a:t>How could the Diamond of National Competitive Advantage be useful to WeChat in predicting the likelihood of its continued success in China?</a:t>
            </a:r>
          </a:p>
        </p:txBody>
      </p:sp>
    </p:spTree>
  </p:cSld>
  <p:clrMapOvr>
    <a:masterClrMapping/>
  </p:clrMapOvr>
  <p:transition spd="med"/>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A45149-A125-4E7E-9439-28EB3A756169}"/>
              </a:ext>
            </a:extLst>
          </p:cNvPr>
          <p:cNvSpPr>
            <a:spLocks noGrp="1"/>
          </p:cNvSpPr>
          <p:nvPr>
            <p:ph type="title"/>
          </p:nvPr>
        </p:nvSpPr>
        <p:spPr/>
        <p:txBody>
          <a:bodyPr/>
          <a:lstStyle/>
          <a:p>
            <a:r>
              <a:rPr lang="en-US" dirty="0"/>
              <a:t>APPENDIX: IMAGE DESCRIPTIONS FOR UNSIGHTED STUDENTS</a:t>
            </a:r>
          </a:p>
        </p:txBody>
      </p:sp>
    </p:spTree>
    <p:extLst>
      <p:ext uri="{BB962C8B-B14F-4D97-AF65-F5344CB8AC3E}">
        <p14:creationId xmlns:p14="http://schemas.microsoft.com/office/powerpoint/2010/main" val="3509274455"/>
      </p:ext>
    </p:extLst>
  </p:cSld>
  <p:clrMapOvr>
    <a:masterClrMapping/>
  </p:clrMapOvr>
  <p:transition spd="med"/>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15310" y="1"/>
            <a:ext cx="8513380" cy="1166647"/>
          </a:xfrm>
        </p:spPr>
        <p:txBody>
          <a:bodyPr lIns="914400" rIns="914400">
            <a:noAutofit/>
          </a:bodyPr>
          <a:lstStyle/>
          <a:p>
            <a:r>
              <a:rPr lang="en-US" sz="2800" dirty="0"/>
              <a:t>Appendix 1 Figure 7.1	 The Diamond of National Advantage, Text Alternative</a:t>
            </a:r>
          </a:p>
        </p:txBody>
      </p:sp>
      <p:sp>
        <p:nvSpPr>
          <p:cNvPr id="3" name="Content Placeholder 2"/>
          <p:cNvSpPr>
            <a:spLocks noGrp="1"/>
          </p:cNvSpPr>
          <p:nvPr>
            <p:ph idx="1"/>
          </p:nvPr>
        </p:nvSpPr>
        <p:spPr>
          <a:xfrm>
            <a:off x="457200" y="1329561"/>
            <a:ext cx="8229600" cy="4966138"/>
          </a:xfrm>
        </p:spPr>
        <p:txBody>
          <a:bodyPr/>
          <a:lstStyle/>
          <a:p>
            <a:pPr marL="0" indent="0">
              <a:buNone/>
            </a:pPr>
            <a:r>
              <a:rPr lang="en-US" dirty="0"/>
              <a:t>The four factors that influence each other and a company's home-country advantage are:</a:t>
            </a:r>
          </a:p>
          <a:p>
            <a:pPr marL="569913" lvl="1" indent="-336550">
              <a:buSzPct val="100000"/>
              <a:buFont typeface="+mj-lt"/>
              <a:buAutoNum type="arabicPeriod"/>
            </a:pPr>
            <a:r>
              <a:rPr lang="en-US" dirty="0"/>
              <a:t>Demand conditions: home-market size and growth rate; buyers' tastes</a:t>
            </a:r>
          </a:p>
          <a:p>
            <a:pPr marL="569913" lvl="1" indent="-336550">
              <a:buSzPct val="100000"/>
              <a:buFont typeface="+mj-lt"/>
              <a:buAutoNum type="arabicPeriod"/>
            </a:pPr>
            <a:r>
              <a:rPr lang="en-US" dirty="0"/>
              <a:t>First strategy, structure, and rivalry: different styles of management and organization; degree of local rivalry</a:t>
            </a:r>
          </a:p>
          <a:p>
            <a:pPr marL="569913" lvl="1" indent="-336550">
              <a:buSzPct val="100000"/>
              <a:buFont typeface="+mj-lt"/>
              <a:buAutoNum type="arabicPeriod"/>
            </a:pPr>
            <a:r>
              <a:rPr lang="en-US" dirty="0"/>
              <a:t>Factor conditions: availability and relative prices of inputs (for example, labor, materials)</a:t>
            </a:r>
          </a:p>
          <a:p>
            <a:pPr marL="569913" lvl="1" indent="-336550">
              <a:buSzPct val="100000"/>
              <a:buFont typeface="+mj-lt"/>
              <a:buAutoNum type="arabicPeriod"/>
            </a:pPr>
            <a:r>
              <a:rPr lang="en-US" dirty="0"/>
              <a:t>Related and supporting industries: proximity of suppliers, end users, and complementary industries</a:t>
            </a:r>
          </a:p>
        </p:txBody>
      </p:sp>
      <p:sp>
        <p:nvSpPr>
          <p:cNvPr id="4" name="Text Placeholder 3"/>
          <p:cNvSpPr>
            <a:spLocks noGrp="1"/>
          </p:cNvSpPr>
          <p:nvPr>
            <p:ph type="body" sz="quarter" idx="16"/>
          </p:nvPr>
        </p:nvSpPr>
        <p:spPr>
          <a:xfrm>
            <a:off x="2718707" y="6370670"/>
            <a:ext cx="3706586" cy="247650"/>
          </a:xfrm>
        </p:spPr>
        <p:txBody>
          <a:bodyPr/>
          <a:lstStyle/>
          <a:p>
            <a:r>
              <a:rPr lang="en-US" sz="800" b="0" dirty="0">
                <a:hlinkClick r:id="rId2" action="ppaction://hlinksldjump"/>
              </a:rPr>
              <a:t>Return to slide containing original image.</a:t>
            </a:r>
            <a:endParaRPr lang="en-US" sz="800" b="0" dirty="0"/>
          </a:p>
        </p:txBody>
      </p:sp>
    </p:spTree>
    <p:extLst>
      <p:ext uri="{BB962C8B-B14F-4D97-AF65-F5344CB8AC3E}">
        <p14:creationId xmlns:p14="http://schemas.microsoft.com/office/powerpoint/2010/main" val="3434087033"/>
      </p:ext>
    </p:extLst>
  </p:cSld>
  <p:clrMapOvr>
    <a:masterClrMapping/>
  </p:clrMapOvr>
  <p:transition spd="med"/>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57352" y="1"/>
            <a:ext cx="8429296" cy="1166647"/>
          </a:xfrm>
        </p:spPr>
        <p:txBody>
          <a:bodyPr lIns="457200" rIns="457200">
            <a:noAutofit/>
          </a:bodyPr>
          <a:lstStyle/>
          <a:p>
            <a:r>
              <a:rPr lang="en-US" sz="2800" dirty="0"/>
              <a:t>Appendix 2 Figure 7.2 Three Approaches for Competing Internationally, Text Alternative</a:t>
            </a:r>
          </a:p>
        </p:txBody>
      </p:sp>
      <p:sp>
        <p:nvSpPr>
          <p:cNvPr id="3" name="Content Placeholder 2"/>
          <p:cNvSpPr>
            <a:spLocks noGrp="1"/>
          </p:cNvSpPr>
          <p:nvPr>
            <p:ph idx="1"/>
          </p:nvPr>
        </p:nvSpPr>
        <p:spPr>
          <a:xfrm>
            <a:off x="457200" y="1376856"/>
            <a:ext cx="8229600" cy="4966138"/>
          </a:xfrm>
        </p:spPr>
        <p:txBody>
          <a:bodyPr/>
          <a:lstStyle/>
          <a:p>
            <a:pPr marL="0" indent="0">
              <a:spcBef>
                <a:spcPts val="1200"/>
              </a:spcBef>
              <a:spcAft>
                <a:spcPts val="0"/>
              </a:spcAft>
              <a:buNone/>
            </a:pPr>
            <a:r>
              <a:rPr lang="en-US" sz="2400" dirty="0"/>
              <a:t>A grid is shown. The vertical axis, Benefits from Global Integration and Standardization, is labeled “high” at the top and “low” at the bottom. The horizontal axis, Need for Local Responsiveness, is labeled “low” on the left side and “high” on the right. Three strategies are charted on the graph:</a:t>
            </a:r>
          </a:p>
          <a:p>
            <a:pPr marL="854075" lvl="1" indent="-457200">
              <a:spcBef>
                <a:spcPts val="1200"/>
              </a:spcBef>
              <a:spcAft>
                <a:spcPts val="0"/>
              </a:spcAft>
              <a:buSzPct val="100000"/>
              <a:buFont typeface="+mj-lt"/>
              <a:buAutoNum type="arabicPeriod"/>
            </a:pPr>
            <a:r>
              <a:rPr lang="en-US" dirty="0"/>
              <a:t>Global strategy: think global, act global. High benefits; low need for local responsiveness.</a:t>
            </a:r>
          </a:p>
          <a:p>
            <a:pPr marL="854075" lvl="1" indent="-457200">
              <a:spcBef>
                <a:spcPts val="1200"/>
              </a:spcBef>
              <a:spcAft>
                <a:spcPts val="0"/>
              </a:spcAft>
              <a:buSzPct val="100000"/>
              <a:buFont typeface="+mj-lt"/>
              <a:buAutoNum type="arabicPeriod"/>
            </a:pPr>
            <a:r>
              <a:rPr lang="en-US" dirty="0"/>
              <a:t>Transnational strategy: think global, act local. Mid-high benefits; mid-high need for local responsiveness.</a:t>
            </a:r>
          </a:p>
          <a:p>
            <a:pPr marL="854075" lvl="1" indent="-457200">
              <a:spcBef>
                <a:spcPts val="1200"/>
              </a:spcBef>
              <a:spcAft>
                <a:spcPts val="0"/>
              </a:spcAft>
              <a:buSzPct val="100000"/>
              <a:buFont typeface="+mj-lt"/>
              <a:buAutoNum type="arabicPeriod"/>
            </a:pPr>
            <a:r>
              <a:rPr lang="en-US" dirty="0"/>
              <a:t>Multidomestic strategy: think local, act local. Low benefits; high need for local responsiveness.</a:t>
            </a:r>
          </a:p>
        </p:txBody>
      </p:sp>
      <p:sp>
        <p:nvSpPr>
          <p:cNvPr id="4" name="Text Placeholder 3"/>
          <p:cNvSpPr>
            <a:spLocks noGrp="1"/>
          </p:cNvSpPr>
          <p:nvPr>
            <p:ph type="body" sz="quarter" idx="16"/>
          </p:nvPr>
        </p:nvSpPr>
        <p:spPr>
          <a:xfrm>
            <a:off x="2718707" y="6429377"/>
            <a:ext cx="3706586" cy="247650"/>
          </a:xfrm>
        </p:spPr>
        <p:txBody>
          <a:bodyPr/>
          <a:lstStyle/>
          <a:p>
            <a:r>
              <a:rPr lang="en-US" sz="800" b="0" dirty="0">
                <a:hlinkClick r:id="rId2" action="ppaction://hlinksldjump"/>
              </a:rPr>
              <a:t>Return to slide containing original image.</a:t>
            </a:r>
            <a:endParaRPr lang="en-US" sz="800" b="0" dirty="0"/>
          </a:p>
        </p:txBody>
      </p:sp>
    </p:spTree>
    <p:extLst>
      <p:ext uri="{BB962C8B-B14F-4D97-AF65-F5344CB8AC3E}">
        <p14:creationId xmlns:p14="http://schemas.microsoft.com/office/powerpoint/2010/main" val="1138931056"/>
      </p:ext>
    </p:extLst>
  </p:cSld>
  <p:clrMapOvr>
    <a:masterClrMapping/>
  </p:clrMapOvr>
  <p:transition spd="med"/>
</p:sld>
</file>

<file path=ppt/tags/tag1.xml><?xml version="1.0" encoding="utf-8"?>
<p:tagLst xmlns:a="http://schemas.openxmlformats.org/drawingml/2006/main" xmlns:r="http://schemas.openxmlformats.org/officeDocument/2006/relationships" xmlns:p="http://schemas.openxmlformats.org/presentationml/2006/main">
  <p:tag name="MMPROD_NEXTUNIQUEID" val="10018"/>
  <p:tag name="MMPROD_UIDATA" val="&lt;database version=&quot;6.0&quot;&gt;&lt;object type=&quot;1&quot; unique_id=&quot;10001&quot;&gt;&lt;object type=&quot;8&quot; unique_id=&quot;13697&quot;&gt;&lt;/object&gt;&lt;object type=&quot;2&quot; unique_id=&quot;13698&quot;&gt;&lt;object type=&quot;3&quot; unique_id=&quot;13699&quot;&gt;&lt;property id=&quot;20148&quot; value=&quot;5&quot;/&gt;&lt;property id=&quot;20300&quot; value=&quot;Slide 1&quot;/&gt;&lt;property id=&quot;20307&quot; value=&quot;613&quot;/&gt;&lt;/object&gt;&lt;object type=&quot;3&quot; unique_id=&quot;13700&quot;&gt;&lt;property id=&quot;20148&quot; value=&quot;5&quot;/&gt;&lt;property id=&quot;20300&quot; value=&quot;Slide 2&quot;/&gt;&lt;property id=&quot;20307&quot; value=&quot;612&quot;/&gt;&lt;/object&gt;&lt;object type=&quot;3&quot; unique_id=&quot;13701&quot;&gt;&lt;property id=&quot;20148&quot; value=&quot;5&quot;/&gt;&lt;property id=&quot;20300&quot; value=&quot;Slide 3&quot;/&gt;&lt;property id=&quot;20307&quot; value=&quot;559&quot;/&gt;&lt;/object&gt;&lt;object type=&quot;3&quot; unique_id=&quot;13702&quot;&gt;&lt;property id=&quot;20148&quot; value=&quot;5&quot;/&gt;&lt;property id=&quot;20300&quot; value=&quot;Slide 4 - &amp;quot;WHY COMPETING ACROSS NATIONAL BORDERS MAKES STRATEGY-MAKING MORE COMPLEX&amp;quot;&quot;/&gt;&lt;property id=&quot;20307&quot; value=&quot;560&quot;/&gt;&lt;/object&gt;&lt;object type=&quot;3&quot; unique_id=&quot;13703&quot;&gt;&lt;property id=&quot;20148&quot; value=&quot;5&quot;/&gt;&lt;property id=&quot;20300&quot; value=&quot;Slide 5&quot;/&gt;&lt;property id=&quot;20307&quot; value=&quot;602&quot;/&gt;&lt;/object&gt;&lt;object type=&quot;3&quot; unique_id=&quot;13704&quot;&gt;&lt;property id=&quot;20148&quot; value=&quot;5&quot;/&gt;&lt;property id=&quot;20300&quot; value=&quot;Slide 6 - &amp;quot;THE DIAMOND FRAMEWORK&amp;quot;&quot;/&gt;&lt;property id=&quot;20307&quot; value=&quot;562&quot;/&gt;&lt;/object&gt;&lt;object type=&quot;3&quot; unique_id=&quot;13705&quot;&gt;&lt;property id=&quot;20148&quot; value=&quot;5&quot;/&gt;&lt;property id=&quot;20300&quot; value=&quot;Slide 7 - &amp;quot;REASONS FOR LOCATING VALUE CHAIN ACTIVITIES ADVANTAGEOUSLY&amp;quot;&quot;/&gt;&lt;property id=&quot;20307&quot; value=&quot;563&quot;/&gt;&lt;/object&gt;&lt;object type=&quot;3&quot; unique_id=&quot;13706&quot;&gt;&lt;property id=&quot;20148&quot; value=&quot;5&quot;/&gt;&lt;property id=&quot;20300&quot; value=&quot;Slide 8 - &amp;quot;THE IMPACT OF GOVERNMENT POLICIES AND ECONOMIC CONDITIONS IN HOST COUNTRIES&amp;quot;&quot;/&gt;&lt;property id=&quot;20307&quot; value=&quot;564&quot;/&gt;&lt;/object&gt;&lt;object type=&quot;3&quot; unique_id=&quot;13707&quot;&gt;&lt;property id=&quot;20148&quot; value=&quot;5&quot;/&gt;&lt;property id=&quot;20300&quot; value=&quot;Slide 9&quot;/&gt;&lt;property id=&quot;20307&quot; value=&quot;595&quot;/&gt;&lt;/object&gt;&lt;object type=&quot;3&quot; unique_id=&quot;13708&quot;&gt;&lt;property id=&quot;20148&quot; value=&quot;5&quot;/&gt;&lt;property id=&quot;20300&quot; value=&quot;Slide 10 - &amp;quot;THE RISKS OF ADVERSE &amp;#x0D;&amp;#x0A;EXCHANGE RATE SHIFTS&amp;quot;&quot;/&gt;&lt;property id=&quot;20307&quot; value=&quot;566&quot;/&gt;&lt;/object&gt;&lt;object type=&quot;3&quot; unique_id=&quot;13709&quot;&gt;&lt;property id=&quot;20148&quot; value=&quot;5&quot;/&gt;&lt;property id=&quot;20300&quot; value=&quot;Slide 11&quot;/&gt;&lt;property id=&quot;20307&quot; value=&quot;603&quot;/&gt;&lt;/object&gt;&lt;object type=&quot;3&quot; unique_id=&quot;13710&quot;&gt;&lt;property id=&quot;20148&quot; value=&quot;5&quot;/&gt;&lt;property id=&quot;20300&quot; value=&quot;Slide 12&quot;/&gt;&lt;property id=&quot;20307&quot; value=&quot;604&quot;/&gt;&lt;/object&gt;&lt;object type=&quot;3&quot; unique_id=&quot;13711&quot;&gt;&lt;property id=&quot;20148&quot; value=&quot;5&quot;/&gt;&lt;property id=&quot;20300&quot; value=&quot;Slide 13&quot;/&gt;&lt;property id=&quot;20307&quot; value=&quot;567&quot;/&gt;&lt;/object&gt;&lt;object type=&quot;3&quot; unique_id=&quot;13712&quot;&gt;&lt;property id=&quot;20148&quot; value=&quot;5&quot;/&gt;&lt;property id=&quot;20300&quot; value=&quot;Slide 14 - &amp;quot;CROSS-COUNTRY DIFFERENCES IN DEMOGRAPHIC, CULTURAL, AND MARKET CONDITIONS&amp;quot;&quot;/&gt;&lt;property id=&quot;20307&quot; value=&quot;568&quot;/&gt;&lt;/object&gt;&lt;object type=&quot;3&quot; unique_id=&quot;13713&quot;&gt;&lt;property id=&quot;20148&quot; value=&quot;5&quot;/&gt;&lt;property id=&quot;20300&quot; value=&quot;Slide 15 - &amp;quot;STRATEGIC OPTIONS FOR ENTERING AND COMPETING IN INTERNATIONAL MARKETS&amp;quot;&quot;/&gt;&lt;property id=&quot;20307&quot; value=&quot;572&quot;/&gt;&lt;/object&gt;&lt;object type=&quot;3&quot; unique_id=&quot;13714&quot;&gt;&lt;property id=&quot;20148&quot; value=&quot;5&quot;/&gt;&lt;property id=&quot;20300&quot; value=&quot;Slide 16 - &amp;quot;EXPORT STRATEGIES&amp;quot;&quot;/&gt;&lt;property id=&quot;20307&quot; value=&quot;573&quot;/&gt;&lt;/object&gt;&lt;object type=&quot;3&quot; unique_id=&quot;13715&quot;&gt;&lt;property id=&quot;20148&quot; value=&quot;5&quot;/&gt;&lt;property id=&quot;20300&quot; value=&quot;Slide 17 - &amp;quot;LICENSING AND FRANCHISING STRATEGIES&amp;quot;&quot;/&gt;&lt;property id=&quot;20307&quot; value=&quot;574&quot;/&gt;&lt;/object&gt;&lt;object type=&quot;3&quot; unique_id=&quot;13716&quot;&gt;&lt;property id=&quot;20148&quot; value=&quot;5&quot;/&gt;&lt;property id=&quot;20300&quot; value=&quot;Slide 18 - &amp;quot;FOREIGN SUBSIDIARY STRATEGIES&amp;quot;&quot;/&gt;&lt;property id=&quot;20307&quot; value=&quot;575&quot;/&gt;&lt;/object&gt;&lt;object type=&quot;3&quot; unique_id=&quot;13717&quot;&gt;&lt;property id=&quot;20148&quot; value=&quot;5&quot;/&gt;&lt;property id=&quot;20300&quot; value=&quot;Slide 19&quot;/&gt;&lt;property id=&quot;20307&quot; value=&quot;596&quot;/&gt;&lt;/object&gt;&lt;object type=&quot;3&quot; unique_id=&quot;13718&quot;&gt;&lt;property id=&quot;20148&quot; value=&quot;5&quot;/&gt;&lt;property id=&quot;20300&quot; value=&quot;Slide 20 - &amp;quot;FOREIGN SUBSIDIARY STRATEGIES&amp;quot;&quot;/&gt;&lt;property id=&quot;20307&quot; value=&quot;597&quot;/&gt;&lt;/object&gt;&lt;object type=&quot;3&quot; unique_id=&quot;13719&quot;&gt;&lt;property id=&quot;20148&quot; value=&quot;5&quot;/&gt;&lt;property id=&quot;20300&quot; value=&quot;Slide 21 - &amp;quot;GREENFIELD STRATEGIES&amp;quot;&quot;/&gt;&lt;property id=&quot;20307&quot; value=&quot;576&quot;/&gt;&lt;/object&gt;&lt;object type=&quot;3&quot; unique_id=&quot;13720&quot;&gt;&lt;property id=&quot;20148&quot; value=&quot;5&quot;/&gt;&lt;property id=&quot;20300&quot; value=&quot;Slide 22 - &amp;quot;BENEFITS OF ALLIANCE AND &amp;#x0D;&amp;#x0A;JOINT VENTURE STRATEGIES&amp;quot;&quot;/&gt;&lt;property id=&quot;20307&quot; value=&quot;577&quot;/&gt;&lt;/object&gt;&lt;object type=&quot;3&quot; unique_id=&quot;13721&quot;&gt;&lt;property id=&quot;20148&quot; value=&quot;5&quot;/&gt;&lt;property id=&quot;20300&quot; value=&quot;Slide 23&quot;/&gt;&lt;property id=&quot;20307&quot; value=&quot;605&quot;/&gt;&lt;/object&gt;&lt;object type=&quot;3&quot; unique_id=&quot;13722&quot;&gt;&lt;property id=&quot;20148&quot; value=&quot;5&quot;/&gt;&lt;property id=&quot;20300&quot; value=&quot;Slide 24&quot;/&gt;&lt;property id=&quot;20307&quot; value=&quot;606&quot;/&gt;&lt;/object&gt;&lt;object type=&quot;3&quot; unique_id=&quot;13723&quot;&gt;&lt;property id=&quot;20148&quot; value=&quot;5&quot;/&gt;&lt;property id=&quot;20300&quot; value=&quot;Slide 25 - &amp;quot;THE RISKS OF STRATEGIC ALLIANCES WITH FOREIGN PARTNERS&amp;quot;&quot;/&gt;&lt;property id=&quot;20307&quot; value=&quot;598&quot;/&gt;&lt;/object&gt;&lt;object type=&quot;3&quot; unique_id=&quot;13724&quot;&gt;&lt;property id=&quot;20148&quot; value=&quot;5&quot;/&gt;&lt;property id=&quot;20300&quot; value=&quot;Slide 26 - &amp;quot;Solazyme’s Cross-Border Alliances with Unilever, Sephora, Qantas, and Roquette&amp;quot;&quot;/&gt;&lt;property id=&quot;20307&quot; value=&quot;528&quot;/&gt;&lt;/object&gt;&lt;object type=&quot;3&quot; unique_id=&quot;13725&quot;&gt;&lt;property id=&quot;20148&quot; value=&quot;5&quot;/&gt;&lt;property id=&quot;20300&quot; value=&quot;Slide 27 - &amp;quot;INTERNATIONAL STRATEGY: &amp;#x0D;&amp;#x0A;THE THREE MAIN APPROACHES&amp;quot;&quot;/&gt;&lt;property id=&quot;20307&quot; value=&quot;578&quot;/&gt;&lt;/object&gt;&lt;object type=&quot;3&quot; unique_id=&quot;13726&quot;&gt;&lt;property id=&quot;20148&quot; value=&quot;5&quot;/&gt;&lt;property id=&quot;20300&quot; value=&quot;Slide 28&quot;/&gt;&lt;property id=&quot;20307&quot; value=&quot;599&quot;/&gt;&lt;/object&gt;&lt;object type=&quot;3&quot; unique_id=&quot;13727&quot;&gt;&lt;property id=&quot;20148&quot; value=&quot;5&quot;/&gt;&lt;property id=&quot;20300&quot; value=&quot;Slide 29&quot;/&gt;&lt;property id=&quot;20307&quot; value=&quot;607&quot;/&gt;&lt;/object&gt;&lt;object type=&quot;3&quot; unique_id=&quot;13728&quot;&gt;&lt;property id=&quot;20148&quot; value=&quot;5&quot;/&gt;&lt;property id=&quot;20300&quot; value=&quot;Slide 30&quot;/&gt;&lt;property id=&quot;20307&quot; value=&quot;580&quot;/&gt;&lt;/object&gt;&lt;object type=&quot;3&quot; unique_id=&quot;13729&quot;&gt;&lt;property id=&quot;20148&quot; value=&quot;5&quot;/&gt;&lt;property id=&quot;20300&quot; value=&quot;Slide 31&quot;/&gt;&lt;property id=&quot;20307&quot; value=&quot;581&quot;/&gt;&lt;/object&gt;&lt;object type=&quot;3&quot; unique_id=&quot;13730&quot;&gt;&lt;property id=&quot;20148&quot; value=&quot;5&quot;/&gt;&lt;property id=&quot;20300&quot; value=&quot;Slide 32&quot;/&gt;&lt;property id=&quot;20307&quot; value=&quot;582&quot;/&gt;&lt;/object&gt;&lt;object type=&quot;3&quot; unique_id=&quot;13731&quot;&gt;&lt;property id=&quot;20148&quot; value=&quot;5&quot;/&gt;&lt;property id=&quot;20300&quot; value=&quot;Slide 33&quot;/&gt;&lt;property id=&quot;20307&quot; value=&quot;583&quot;/&gt;&lt;/object&gt;&lt;object type=&quot;3&quot; unique_id=&quot;13732&quot;&gt;&lt;property id=&quot;20148&quot; value=&quot;5&quot;/&gt;&lt;property id=&quot;20300&quot; value=&quot;Slide 34 - &amp;quot;INTERNATIONAL OPERATIONS AND THE QUEST&amp;#x0D;&amp;#x0A;FOR COMPETITIVE ADVANTAGE&amp;quot;&quot;/&gt;&lt;property id=&quot;20307&quot; value=&quot;584&quot;/&gt;&lt;/object&gt;&lt;object type=&quot;3&quot; unique_id=&quot;13733&quot;&gt;&lt;property id=&quot;20148&quot; value=&quot;5&quot;/&gt;&lt;property id=&quot;20300&quot; value=&quot;Slide 35 - &amp;quot;USING LOCATION TO BUILD &amp;#x0D;&amp;#x0A;COMPETITIVE ADVANTAGE&amp;quot;&quot;/&gt;&lt;property id=&quot;20307&quot; value=&quot;585&quot;/&gt;&lt;/object&gt;&lt;object type=&quot;3&quot; unique_id=&quot;13734&quot;&gt;&lt;property id=&quot;20148&quot; value=&quot;5&quot;/&gt;&lt;property id=&quot;20300&quot; value=&quot;Slide 36&quot;/&gt;&lt;property id=&quot;20307&quot; value=&quot;608&quot;/&gt;&lt;/object&gt;&lt;object type=&quot;3&quot; unique_id=&quot;13735&quot;&gt;&lt;property id=&quot;20148&quot; value=&quot;5&quot;/&gt;&lt;property id=&quot;20300&quot; value=&quot;Slide 37 - &amp;quot;WHEN TO CONCENTRATE ACTIVITIES &amp;#x0D;&amp;#x0A;IN A FEW LOCATIONS&amp;quot;&quot;/&gt;&lt;property id=&quot;20307&quot; value=&quot;586&quot;/&gt;&lt;/object&gt;&lt;object type=&quot;3&quot; unique_id=&quot;13736&quot;&gt;&lt;property id=&quot;20148&quot; value=&quot;5&quot;/&gt;&lt;property id=&quot;20300&quot; value=&quot;Slide 38 - &amp;quot;WHEN TO DISPERSE ACTIVITIES &amp;#x0D;&amp;#x0A;ACROSS MANY LOCATIONS&amp;quot;&quot;/&gt;&lt;property id=&quot;20307&quot; value=&quot;587&quot;/&gt;&lt;/object&gt;&lt;object type=&quot;3&quot; unique_id=&quot;13737&quot;&gt;&lt;property id=&quot;20148&quot; value=&quot;5&quot;/&gt;&lt;property id=&quot;20300&quot; value=&quot;Slide 39 - &amp;quot;SHARING AND TRANSFERRING RESOURCES AND CAPABILITIES TO BUILD COMPETITIVE ADVANTAGE&amp;quot;&quot;/&gt;&lt;property id=&quot;20307&quot; value=&quot;588&quot;/&gt;&lt;/object&gt;&lt;object type=&quot;3&quot; unique_id=&quot;13738&quot;&gt;&lt;property id=&quot;20148&quot; value=&quot;5&quot;/&gt;&lt;property id=&quot;20300&quot; value=&quot;Slide 40&quot;/&gt;&lt;property id=&quot;20307&quot; value=&quot;600&quot;/&gt;&lt;/object&gt;&lt;object type=&quot;3&quot; unique_id=&quot;13739&quot;&gt;&lt;property id=&quot;20148&quot; value=&quot;5&quot;/&gt;&lt;property id=&quot;20300&quot; value=&quot;Slide 41 - &amp;quot;PROFIT SANCTUARY POTENTIAL OF DOMESTIC-ONLY AND INTERNATIONAL COMPETITORS&amp;quot;&quot;/&gt;&lt;property id=&quot;20307&quot; value=&quot;590&quot;/&gt;&lt;/object&gt;&lt;object type=&quot;3&quot; unique_id=&quot;13740&quot;&gt;&lt;property id=&quot;20148&quot; value=&quot;5&quot;/&gt;&lt;property id=&quot;20300&quot; value=&quot;Slide 42 - &amp;quot;PROFIT SANCTUARY POTENTIAL OF GLOBAL COMPETITORS&amp;quot;&quot;/&gt;&lt;property id=&quot;20307&quot; value=&quot;609&quot;/&gt;&lt;/object&gt;&lt;object type=&quot;3&quot; unique_id=&quot;13741&quot;&gt;&lt;property id=&quot;20148&quot; value=&quot;5&quot;/&gt;&lt;property id=&quot;20300&quot; value=&quot;Slide 43 - &amp;quot;DUMPING AS A STRATEGY&amp;quot;&quot;/&gt;&lt;property id=&quot;20307&quot; value=&quot;591&quot;/&gt;&lt;/object&gt;&lt;object type=&quot;3&quot; unique_id=&quot;13742&quot;&gt;&lt;property id=&quot;20148&quot; value=&quot;5&quot;/&gt;&lt;property id=&quot;20300&quot; value=&quot;Slide 44 - &amp;quot;USING PROFIT SANCTUARIES TO DEFEND AGAINST INTERNATIONAL RIVALS&amp;quot;&quot;/&gt;&lt;property id=&quot;20307&quot; value=&quot;592&quot;/&gt;&lt;/object&gt;&lt;object type=&quot;3&quot; unique_id=&quot;13743&quot;&gt;&lt;property id=&quot;20148&quot; value=&quot;5&quot;/&gt;&lt;property id=&quot;20300&quot; value=&quot;Slide 45&quot;/&gt;&lt;property id=&quot;20307&quot; value=&quot;610&quot;/&gt;&lt;/object&gt;&lt;object type=&quot;3&quot; unique_id=&quot;13744&quot;&gt;&lt;property id=&quot;20148&quot; value=&quot;5&quot;/&gt;&lt;property id=&quot;20300&quot; value=&quot;Slide 46 - &amp;quot;STRATEGY OPTIONS FOR COMPETING IN &amp;#x0D;&amp;#x0A;THE MARKETS OF DEVELOPING COUNTRIES&amp;quot;&quot;/&gt;&lt;property id=&quot;20307&quot; value=&quot;593&quot;/&gt;&lt;/object&gt;&lt;object type=&quot;3&quot; unique_id=&quot;13745&quot;&gt;&lt;property id=&quot;20148&quot; value=&quot;5&quot;/&gt;&lt;property id=&quot;20300&quot; value=&quot;Slide 47 - &amp;quot;DEFENDING AGAINST GLOBAL GIANTS: STRATEGIES FOR LOCAL COMPANIES IN DEVELOPING COUNTRIES&amp;quot;&quot;/&gt;&lt;property id=&quot;20307&quot; value=&quot;594&quot;/&gt;&lt;/object&gt;&lt;object type=&quot;3&quot; unique_id=&quot;13746&quot;&gt;&lt;property id=&quot;20148&quot; value=&quot;5&quot;/&gt;&lt;property id=&quot;20300&quot; value=&quot;Slide 48 - &amp;quot;Four Seasons Hotels: &amp;#x0D;&amp;#x0A;Local Character, Global Service&amp;quot;&quot;/&gt;&lt;property id=&quot;20307&quot; value=&quot;537&quot;/&gt;&lt;/object&gt;&lt;object type=&quot;3&quot; unique_id=&quot;13747&quot;&gt;&lt;property id=&quot;20148&quot; value=&quot;5&quot;/&gt;&lt;property id=&quot;20300&quot; value=&quot;Slide 49&quot;/&gt;&lt;property id=&quot;20307&quot; value=&quot;611&quot;/&gt;&lt;/object&gt;&lt;object type=&quot;3&quot; unique_id=&quot;13748&quot;&gt;&lt;property id=&quot;20148&quot; value=&quot;5&quot;/&gt;&lt;property id=&quot;20300&quot; value=&quot;Slide 50 - &amp;quot;How Ctrip Successfully Defended against International Rivals to Become China’s Largest Online Travel Agency&amp;quot;&quot;/&gt;&lt;property id=&quot;20307&quot; value=&quot;549&quot;/&gt;&lt;/object&gt;&lt;/object&gt;&lt;/object&gt;&lt;/database&gt;"/>
</p:tagLst>
</file>

<file path=ppt/theme/theme1.xml><?xml version="1.0" encoding="utf-8"?>
<a:theme xmlns:a="http://schemas.openxmlformats.org/drawingml/2006/main" name="Crafting and Executing Strategy 22e">
  <a:themeElements>
    <a:clrScheme name="Custom 2">
      <a:dk1>
        <a:srgbClr val="000000"/>
      </a:dk1>
      <a:lt1>
        <a:srgbClr val="FFFFFF"/>
      </a:lt1>
      <a:dk2>
        <a:srgbClr val="000000"/>
      </a:dk2>
      <a:lt2>
        <a:srgbClr val="808080"/>
      </a:lt2>
      <a:accent1>
        <a:srgbClr val="BBE0E3"/>
      </a:accent1>
      <a:accent2>
        <a:srgbClr val="216471"/>
      </a:accent2>
      <a:accent3>
        <a:srgbClr val="FFFFFF"/>
      </a:accent3>
      <a:accent4>
        <a:srgbClr val="000000"/>
      </a:accent4>
      <a:accent5>
        <a:srgbClr val="DAEDEF"/>
      </a:accent5>
      <a:accent6>
        <a:srgbClr val="1D5A66"/>
      </a:accent6>
      <a:hlink>
        <a:srgbClr val="000000"/>
      </a:hlink>
      <a:folHlink>
        <a:srgbClr val="000000"/>
      </a:folHlink>
    </a:clrScheme>
    <a:fontScheme name="3_PPT007">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E5D5B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defRPr kumimoji="0" lang="en-US" sz="26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rgbClr val="E5D5B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
            <a:srgbClr val="800000"/>
          </a:buClr>
          <a:buSzTx/>
          <a:buFont typeface="Wingdings" pitchFamily="2" charset="2"/>
          <a:buNone/>
          <a:tabLst/>
          <a:defRPr kumimoji="0" lang="en-US" sz="2600" b="0" i="0" u="none" strike="noStrike" cap="none" normalizeH="0" baseline="0" smtClean="0">
            <a:ln>
              <a:noFill/>
            </a:ln>
            <a:solidFill>
              <a:schemeClr val="tx1"/>
            </a:solidFill>
            <a:effectLst/>
            <a:latin typeface="Arial" charset="0"/>
          </a:defRPr>
        </a:defPPr>
      </a:lstStyle>
    </a:lnDef>
  </a:objectDefaults>
  <a:extraClrSchemeLst>
    <a:extraClrScheme>
      <a:clrScheme name="3_PPT007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PPT007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PPT007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PPT007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PPT007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PPT007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PPT007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PPT007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PPT007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PPT007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PPT007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PPT007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PPT007 13">
        <a:dk1>
          <a:srgbClr val="000000"/>
        </a:dk1>
        <a:lt1>
          <a:srgbClr val="FFFFFF"/>
        </a:lt1>
        <a:dk2>
          <a:srgbClr val="000000"/>
        </a:dk2>
        <a:lt2>
          <a:srgbClr val="808080"/>
        </a:lt2>
        <a:accent1>
          <a:srgbClr val="BBE0E3"/>
        </a:accent1>
        <a:accent2>
          <a:srgbClr val="216471"/>
        </a:accent2>
        <a:accent3>
          <a:srgbClr val="FFFFFF"/>
        </a:accent3>
        <a:accent4>
          <a:srgbClr val="000000"/>
        </a:accent4>
        <a:accent5>
          <a:srgbClr val="DAEDEF"/>
        </a:accent5>
        <a:accent6>
          <a:srgbClr val="1D5A66"/>
        </a:accent6>
        <a:hlink>
          <a:srgbClr val="009999"/>
        </a:hlink>
        <a:folHlink>
          <a:srgbClr val="99CC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16752</TotalTime>
  <Words>4379</Words>
  <Application>Microsoft Office PowerPoint</Application>
  <PresentationFormat>On-screen Show (4:3)</PresentationFormat>
  <Paragraphs>309</Paragraphs>
  <Slides>40</Slides>
  <Notes>37</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40</vt:i4>
      </vt:variant>
    </vt:vector>
  </HeadingPairs>
  <TitlesOfParts>
    <vt:vector size="44" baseType="lpstr">
      <vt:lpstr>Arial</vt:lpstr>
      <vt:lpstr>Tahoma</vt:lpstr>
      <vt:lpstr>Wingdings</vt:lpstr>
      <vt:lpstr>Crafting and Executing Strategy 22e</vt:lpstr>
      <vt:lpstr>CHAPTER 7 Strategies for Competing in International Markets</vt:lpstr>
      <vt:lpstr>Learning Objectives</vt:lpstr>
      <vt:lpstr>Why Companies Decide to Enter Foreign Markets</vt:lpstr>
      <vt:lpstr>Why Competing Across National Borders Makes Strategy Making More Complex</vt:lpstr>
      <vt:lpstr>FIGURE 7.1  The Diamond of National Advantage</vt:lpstr>
      <vt:lpstr>The Diamond Framework</vt:lpstr>
      <vt:lpstr>Opportunities for Location-Based Advantages</vt:lpstr>
      <vt:lpstr>The Impact of Government Policies and Economic Conditions in Host Countries</vt:lpstr>
      <vt:lpstr>The Risks of Adverse Exchange Rate Shifts</vt:lpstr>
      <vt:lpstr>Thinking Strategically</vt:lpstr>
      <vt:lpstr>Cross-Country Differences in Demographic, Cultural, and Market Conditions</vt:lpstr>
      <vt:lpstr>Primary Modes of Entry into  Foreign Markets</vt:lpstr>
      <vt:lpstr>Export Strategies</vt:lpstr>
      <vt:lpstr>Licensing and Franchising Strategies</vt:lpstr>
      <vt:lpstr>Foreign Subsidiary Strategies</vt:lpstr>
      <vt:lpstr>Using a Greenfield Strategy for Developing a Foreign Subsidiary</vt:lpstr>
      <vt:lpstr>Pursuing a Greenfield Strategy</vt:lpstr>
      <vt:lpstr>Benefits of Alliance and  Joint Venture Strategies</vt:lpstr>
      <vt:lpstr>Walgreens Boots Alliance, Inc.: Entering Foreign Markets via Alliance Followed by Merger</vt:lpstr>
      <vt:lpstr>The Risks of Strategic Alliances with Foreign Partners</vt:lpstr>
      <vt:lpstr>International Strategy: The Three Main Approaches (1 of 2)</vt:lpstr>
      <vt:lpstr>FIGURE 7.2    Three Approaches for Competing Internationally</vt:lpstr>
      <vt:lpstr>TABLE 7.1   Advantages and Disadvantages of a Multidomestic Strategy</vt:lpstr>
      <vt:lpstr>TABLE 7.1 Advantages and Disadvantages of a Global Strategy</vt:lpstr>
      <vt:lpstr>TABLE 7.1 Advantages and Disadvantages of Transnational Strategy</vt:lpstr>
      <vt:lpstr>Four Seasons Hotels: Local Character, Global Service</vt:lpstr>
      <vt:lpstr>International Strategy: The Three Main Approaches (2 of 2)</vt:lpstr>
      <vt:lpstr>Using Location to Build  Competitive Advantage</vt:lpstr>
      <vt:lpstr>When to Concentrate Activities in a  Few Locations</vt:lpstr>
      <vt:lpstr>When to Disperse Activities  across Many Locations</vt:lpstr>
      <vt:lpstr>Sharing and Transferring Resources and Capabilities across Borders to Build Competitive Advantage</vt:lpstr>
      <vt:lpstr>Cross-Border Strategic Moves</vt:lpstr>
      <vt:lpstr>Dumping as a Strategy</vt:lpstr>
      <vt:lpstr>Defending Against International Rivals</vt:lpstr>
      <vt:lpstr>Strategies for Competing in the Markets of Developing Countries</vt:lpstr>
      <vt:lpstr>Defending against Global Giants: Strategies for Local Companies in Developing Countries</vt:lpstr>
      <vt:lpstr>WeChat’s Strategy for Defending against International Social Media Giants in China </vt:lpstr>
      <vt:lpstr>APPENDIX: IMAGE DESCRIPTIONS FOR UNSIGHTED STUDENTS</vt:lpstr>
      <vt:lpstr>Appendix 1 Figure 7.1  The Diamond of National Advantage, Text Alternative</vt:lpstr>
      <vt:lpstr>Appendix 2 Figure 7.2 Three Approaches for Competing Internationally, Text Alternative</vt:lpstr>
    </vt:vector>
  </TitlesOfParts>
  <Manager/>
  <Company>The McGraw-Hill Companies,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Crafting &amp; Executing Strategy 22e</dc:title>
  <dc:subject>Chapter 7</dc:subject>
  <dc:creator>Charlie Cook,;ccook@uwa.edu</dc:creator>
  <cp:lastModifiedBy>Borden, Mary C.</cp:lastModifiedBy>
  <cp:revision>753</cp:revision>
  <dcterms:created xsi:type="dcterms:W3CDTF">2008-06-25T14:33:31Z</dcterms:created>
  <dcterms:modified xsi:type="dcterms:W3CDTF">2020-07-07T17:06:42Z</dcterms:modified>
</cp:coreProperties>
</file>