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4" r:id="rId9"/>
    <p:sldId id="266" r:id="rId10"/>
    <p:sldId id="269" r:id="rId11"/>
    <p:sldId id="270" r:id="rId12"/>
    <p:sldId id="271" r:id="rId13"/>
    <p:sldId id="272" r:id="rId14"/>
    <p:sldId id="27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424" autoAdjust="0"/>
  </p:normalViewPr>
  <p:slideViewPr>
    <p:cSldViewPr snapToGrid="0" snapToObjects="1">
      <p:cViewPr>
        <p:scale>
          <a:sx n="116" d="100"/>
          <a:sy n="116" d="100"/>
        </p:scale>
        <p:origin x="-1494"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32D546-68DD-A649-8764-8CA4DEA267A3}" type="datetimeFigureOut">
              <a:rPr lang="en-US" smtClean="0"/>
              <a:t>11/29/2017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49BDD7-6CC7-A746-A762-78002A421F1D}" type="slidenum">
              <a:rPr lang="en-US" smtClean="0"/>
              <a:t>‹#›</a:t>
            </a:fld>
            <a:endParaRPr lang="en-US"/>
          </a:p>
        </p:txBody>
      </p:sp>
    </p:spTree>
    <p:extLst>
      <p:ext uri="{BB962C8B-B14F-4D97-AF65-F5344CB8AC3E}">
        <p14:creationId xmlns:p14="http://schemas.microsoft.com/office/powerpoint/2010/main" val="38085696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Pictured</a:t>
            </a:r>
            <a:r>
              <a:rPr lang="en-US" baseline="0" dirty="0" smtClean="0"/>
              <a:t> Is the National Fascist Party building in Italy</a:t>
            </a:r>
            <a:endParaRPr lang="en-US" dirty="0"/>
          </a:p>
        </p:txBody>
      </p:sp>
      <p:sp>
        <p:nvSpPr>
          <p:cNvPr id="4" name="Slide Number Placeholder 3"/>
          <p:cNvSpPr>
            <a:spLocks noGrp="1"/>
          </p:cNvSpPr>
          <p:nvPr>
            <p:ph type="sldNum" sz="quarter" idx="10"/>
          </p:nvPr>
        </p:nvSpPr>
        <p:spPr/>
        <p:txBody>
          <a:bodyPr/>
          <a:lstStyle/>
          <a:p>
            <a:fld id="{1649BDD7-6CC7-A746-A762-78002A421F1D}" type="slidenum">
              <a:rPr lang="en-US" smtClean="0"/>
              <a:t>2</a:t>
            </a:fld>
            <a:endParaRPr lang="en-US"/>
          </a:p>
        </p:txBody>
      </p:sp>
    </p:spTree>
    <p:extLst>
      <p:ext uri="{BB962C8B-B14F-4D97-AF65-F5344CB8AC3E}">
        <p14:creationId xmlns:p14="http://schemas.microsoft.com/office/powerpoint/2010/main" val="3426488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Myth of ethnic</a:t>
            </a:r>
            <a:r>
              <a:rPr lang="en-US" baseline="0" dirty="0" smtClean="0"/>
              <a:t> or national renewal= ethnically homogeneous community</a:t>
            </a:r>
          </a:p>
          <a:p>
            <a:r>
              <a:rPr lang="en-US" baseline="0" dirty="0" smtClean="0"/>
              <a:t>Nation in Crises = economy, education and press served and largely controlled by the state.</a:t>
            </a:r>
          </a:p>
          <a:p>
            <a:r>
              <a:rPr lang="en-US" baseline="0" dirty="0" smtClean="0"/>
              <a:t>Social Darwinism = Stress on male dominance and exaltation of youth and eugenics programs</a:t>
            </a:r>
          </a:p>
          <a:p>
            <a:r>
              <a:rPr lang="en-US" baseline="0" dirty="0" smtClean="0"/>
              <a:t>Anti-Semitism Central In Nazism but not in Italian </a:t>
            </a:r>
            <a:r>
              <a:rPr lang="en-US" baseline="0" dirty="0" err="1" smtClean="0"/>
              <a:t>Facsism</a:t>
            </a:r>
            <a:endParaRPr lang="en-US" dirty="0"/>
          </a:p>
        </p:txBody>
      </p:sp>
      <p:sp>
        <p:nvSpPr>
          <p:cNvPr id="4" name="Slide Number Placeholder 3"/>
          <p:cNvSpPr>
            <a:spLocks noGrp="1"/>
          </p:cNvSpPr>
          <p:nvPr>
            <p:ph type="sldNum" sz="quarter" idx="10"/>
          </p:nvPr>
        </p:nvSpPr>
        <p:spPr/>
        <p:txBody>
          <a:bodyPr/>
          <a:lstStyle/>
          <a:p>
            <a:fld id="{1649BDD7-6CC7-A746-A762-78002A421F1D}" type="slidenum">
              <a:rPr lang="en-US" smtClean="0"/>
              <a:t>3</a:t>
            </a:fld>
            <a:endParaRPr lang="en-US"/>
          </a:p>
        </p:txBody>
      </p:sp>
    </p:spTree>
    <p:extLst>
      <p:ext uri="{BB962C8B-B14F-4D97-AF65-F5344CB8AC3E}">
        <p14:creationId xmlns:p14="http://schemas.microsoft.com/office/powerpoint/2010/main" val="2844532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prominent were Christian</a:t>
            </a:r>
            <a:r>
              <a:rPr lang="en-US" baseline="0" dirty="0" smtClean="0"/>
              <a:t> churches, university campuses, youth groups, industrial workers, and former trade unionist</a:t>
            </a:r>
          </a:p>
          <a:p>
            <a:r>
              <a:rPr lang="en-US" baseline="0" dirty="0" smtClean="0"/>
              <a:t>European Union, not to be confused with todays Confederation</a:t>
            </a:r>
            <a:endParaRPr lang="en-US" dirty="0"/>
          </a:p>
        </p:txBody>
      </p:sp>
      <p:sp>
        <p:nvSpPr>
          <p:cNvPr id="4" name="Slide Number Placeholder 3"/>
          <p:cNvSpPr>
            <a:spLocks noGrp="1"/>
          </p:cNvSpPr>
          <p:nvPr>
            <p:ph type="sldNum" sz="quarter" idx="10"/>
          </p:nvPr>
        </p:nvSpPr>
        <p:spPr/>
        <p:txBody>
          <a:bodyPr/>
          <a:lstStyle/>
          <a:p>
            <a:fld id="{1649BDD7-6CC7-A746-A762-78002A421F1D}" type="slidenum">
              <a:rPr lang="en-US" smtClean="0"/>
              <a:t>4</a:t>
            </a:fld>
            <a:endParaRPr lang="en-US"/>
          </a:p>
        </p:txBody>
      </p:sp>
    </p:spTree>
    <p:extLst>
      <p:ext uri="{BB962C8B-B14F-4D97-AF65-F5344CB8AC3E}">
        <p14:creationId xmlns:p14="http://schemas.microsoft.com/office/powerpoint/2010/main" val="3026737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Largely Nazism,</a:t>
            </a:r>
            <a:r>
              <a:rPr lang="en-US" sz="1200" kern="1200" baseline="0" dirty="0" smtClean="0">
                <a:solidFill>
                  <a:schemeClr val="tx1"/>
                </a:solidFill>
                <a:effectLst/>
                <a:latin typeface="+mn-lt"/>
                <a:ea typeface="+mn-ea"/>
                <a:cs typeface="+mn-cs"/>
              </a:rPr>
              <a:t> Irredentism is </a:t>
            </a:r>
            <a:r>
              <a:rPr lang="en-US" sz="1200" kern="1200" dirty="0" smtClean="0">
                <a:solidFill>
                  <a:schemeClr val="tx1"/>
                </a:solidFill>
                <a:effectLst/>
                <a:latin typeface="+mn-lt"/>
                <a:ea typeface="+mn-ea"/>
                <a:cs typeface="+mn-cs"/>
              </a:rPr>
              <a:t>A political, typically nationalistic movement that intends to reclaim the land that they consider “lost”, “stolen”, “or unredeemed”.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649BDD7-6CC7-A746-A762-78002A421F1D}" type="slidenum">
              <a:rPr lang="en-US" smtClean="0"/>
              <a:t>6</a:t>
            </a:fld>
            <a:endParaRPr lang="en-US"/>
          </a:p>
        </p:txBody>
      </p:sp>
    </p:spTree>
    <p:extLst>
      <p:ext uri="{BB962C8B-B14F-4D97-AF65-F5344CB8AC3E}">
        <p14:creationId xmlns:p14="http://schemas.microsoft.com/office/powerpoint/2010/main" val="2427982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Peer groups </a:t>
            </a:r>
            <a:r>
              <a:rPr lang="mr-IN" dirty="0" smtClean="0"/>
              <a:t>–</a:t>
            </a:r>
            <a:r>
              <a:rPr lang="en-US" dirty="0" smtClean="0"/>
              <a:t> Hitler Youth</a:t>
            </a:r>
          </a:p>
          <a:p>
            <a:r>
              <a:rPr lang="en-US" dirty="0" smtClean="0"/>
              <a:t>Film Industry was heavily</a:t>
            </a:r>
            <a:r>
              <a:rPr lang="en-US" baseline="0" dirty="0" smtClean="0"/>
              <a:t> influence by government supported propaganda </a:t>
            </a:r>
            <a:r>
              <a:rPr lang="en-US" baseline="0" dirty="0" err="1" smtClean="0"/>
              <a:t>Leni</a:t>
            </a:r>
            <a:r>
              <a:rPr lang="en-US" baseline="0" dirty="0" smtClean="0"/>
              <a:t> </a:t>
            </a:r>
            <a:r>
              <a:rPr lang="en-US" baseline="0" dirty="0" err="1" smtClean="0"/>
              <a:t>Riefensthal</a:t>
            </a:r>
            <a:endParaRPr lang="en-US" baseline="0" dirty="0" smtClean="0"/>
          </a:p>
          <a:p>
            <a:r>
              <a:rPr lang="en-US" baseline="0" dirty="0" smtClean="0"/>
              <a:t>Paul Joseph </a:t>
            </a:r>
            <a:r>
              <a:rPr lang="en-US" baseline="0" dirty="0" err="1" smtClean="0"/>
              <a:t>Gobbels</a:t>
            </a:r>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649BDD7-6CC7-A746-A762-78002A421F1D}" type="slidenum">
              <a:rPr lang="en-US" smtClean="0"/>
              <a:t>7</a:t>
            </a:fld>
            <a:endParaRPr lang="en-US"/>
          </a:p>
        </p:txBody>
      </p:sp>
    </p:spTree>
    <p:extLst>
      <p:ext uri="{BB962C8B-B14F-4D97-AF65-F5344CB8AC3E}">
        <p14:creationId xmlns:p14="http://schemas.microsoft.com/office/powerpoint/2010/main" val="245977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Peer groups </a:t>
            </a:r>
            <a:r>
              <a:rPr lang="mr-IN" dirty="0" smtClean="0"/>
              <a:t>–</a:t>
            </a:r>
            <a:r>
              <a:rPr lang="en-US" dirty="0" smtClean="0"/>
              <a:t> Hitler Youth</a:t>
            </a:r>
          </a:p>
          <a:p>
            <a:r>
              <a:rPr lang="en-US" dirty="0" smtClean="0"/>
              <a:t>Film Industry was heavily</a:t>
            </a:r>
            <a:r>
              <a:rPr lang="en-US" baseline="0" dirty="0" smtClean="0"/>
              <a:t> influence by government supported propaganda </a:t>
            </a:r>
            <a:r>
              <a:rPr lang="en-US" baseline="0" dirty="0" err="1" smtClean="0"/>
              <a:t>Leni</a:t>
            </a:r>
            <a:r>
              <a:rPr lang="en-US" baseline="0" dirty="0" smtClean="0"/>
              <a:t> </a:t>
            </a:r>
            <a:r>
              <a:rPr lang="en-US" baseline="0" dirty="0" err="1" smtClean="0"/>
              <a:t>Riefensthal</a:t>
            </a:r>
            <a:endParaRPr lang="en-US" baseline="0" dirty="0" smtClean="0"/>
          </a:p>
          <a:p>
            <a:r>
              <a:rPr lang="en-US" baseline="0" dirty="0" smtClean="0"/>
              <a:t>Paul Joseph </a:t>
            </a:r>
            <a:r>
              <a:rPr lang="en-US" baseline="0" dirty="0" err="1" smtClean="0"/>
              <a:t>Gobbels</a:t>
            </a:r>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649BDD7-6CC7-A746-A762-78002A421F1D}" type="slidenum">
              <a:rPr lang="en-US" smtClean="0"/>
              <a:t>8</a:t>
            </a:fld>
            <a:endParaRPr lang="en-US"/>
          </a:p>
        </p:txBody>
      </p:sp>
    </p:spTree>
    <p:extLst>
      <p:ext uri="{BB962C8B-B14F-4D97-AF65-F5344CB8AC3E}">
        <p14:creationId xmlns:p14="http://schemas.microsoft.com/office/powerpoint/2010/main" val="2459777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649BDD7-6CC7-A746-A762-78002A421F1D}" type="slidenum">
              <a:rPr lang="en-US" smtClean="0"/>
              <a:t>13</a:t>
            </a:fld>
            <a:endParaRPr lang="en-US"/>
          </a:p>
        </p:txBody>
      </p:sp>
    </p:spTree>
    <p:extLst>
      <p:ext uri="{BB962C8B-B14F-4D97-AF65-F5344CB8AC3E}">
        <p14:creationId xmlns:p14="http://schemas.microsoft.com/office/powerpoint/2010/main" val="2427982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Largely Nazism,</a:t>
            </a:r>
            <a:r>
              <a:rPr lang="en-US" sz="1200" kern="1200" baseline="0" dirty="0" smtClean="0">
                <a:solidFill>
                  <a:schemeClr val="tx1"/>
                </a:solidFill>
                <a:effectLst/>
                <a:latin typeface="+mn-lt"/>
                <a:ea typeface="+mn-ea"/>
                <a:cs typeface="+mn-cs"/>
              </a:rPr>
              <a:t> Irredentism is </a:t>
            </a:r>
            <a:r>
              <a:rPr lang="en-US" sz="1200" kern="1200" dirty="0" smtClean="0">
                <a:solidFill>
                  <a:schemeClr val="tx1"/>
                </a:solidFill>
                <a:effectLst/>
                <a:latin typeface="+mn-lt"/>
                <a:ea typeface="+mn-ea"/>
                <a:cs typeface="+mn-cs"/>
              </a:rPr>
              <a:t>A political, typically nationalistic movement that intends to reclaim the land that they consider “lost”, “stolen”, “or unredeemed”.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649BDD7-6CC7-A746-A762-78002A421F1D}" type="slidenum">
              <a:rPr lang="en-US" smtClean="0"/>
              <a:t>14</a:t>
            </a:fld>
            <a:endParaRPr lang="en-US"/>
          </a:p>
        </p:txBody>
      </p:sp>
    </p:spTree>
    <p:extLst>
      <p:ext uri="{BB962C8B-B14F-4D97-AF65-F5344CB8AC3E}">
        <p14:creationId xmlns:p14="http://schemas.microsoft.com/office/powerpoint/2010/main" val="24279823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t="50000"/>
          <a:stretch>
            <a:fillRect/>
          </a:stretch>
        </p:blipFill>
        <p:spPr>
          <a:xfrm>
            <a:off x="0" y="3429000"/>
            <a:ext cx="9144000" cy="3429000"/>
          </a:xfrm>
          <a:prstGeom prst="rect">
            <a:avLst/>
          </a:prstGeom>
        </p:spPr>
      </p:pic>
      <p:sp>
        <p:nvSpPr>
          <p:cNvPr id="2" name="Title 1"/>
          <p:cNvSpPr>
            <a:spLocks noGrp="1"/>
          </p:cNvSpPr>
          <p:nvPr>
            <p:ph type="ctrTitle"/>
          </p:nvPr>
        </p:nvSpPr>
        <p:spPr>
          <a:xfrm>
            <a:off x="779463" y="1918447"/>
            <a:ext cx="7583488" cy="1470025"/>
          </a:xfrm>
        </p:spPr>
        <p:txBody>
          <a:bodyPr anchor="b" anchorCtr="0"/>
          <a:lstStyle/>
          <a:p>
            <a:r>
              <a:rPr lang="en-US" smtClean="0"/>
              <a:t>Click to edit Master title style</a:t>
            </a:r>
            <a:endParaRPr/>
          </a:p>
        </p:txBody>
      </p:sp>
      <p:sp>
        <p:nvSpPr>
          <p:cNvPr id="3" name="Subtitle 2"/>
          <p:cNvSpPr>
            <a:spLocks noGrp="1"/>
          </p:cNvSpPr>
          <p:nvPr>
            <p:ph type="subTitle" idx="1"/>
          </p:nvPr>
        </p:nvSpPr>
        <p:spPr>
          <a:xfrm>
            <a:off x="779463" y="3478306"/>
            <a:ext cx="7583487" cy="1752600"/>
          </a:xfrm>
        </p:spPr>
        <p:txBody>
          <a:bodyPr>
            <a:normAutofit/>
          </a:bodyPr>
          <a:lstStyle>
            <a:lvl1pPr marL="0" indent="0" algn="ctr">
              <a:spcBef>
                <a:spcPts val="6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7" name="Picture 6" descr="overlay-ruleShadow.png"/>
          <p:cNvPicPr>
            <a:picLocks noChangeAspect="1"/>
          </p:cNvPicPr>
          <p:nvPr/>
        </p:nvPicPr>
        <p:blipFill>
          <a:blip r:embed="rId3"/>
          <a:stretch>
            <a:fillRect/>
          </a:stretch>
        </p:blipFill>
        <p:spPr>
          <a:xfrm>
            <a:off x="0" y="3303984"/>
            <a:ext cx="9144000" cy="12501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7" name="Picture 6"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t="50000"/>
          <a:stretch>
            <a:fillRect/>
          </a:stretch>
        </p:blipFill>
        <p:spPr>
          <a:xfrm>
            <a:off x="0" y="3429000"/>
            <a:ext cx="9144000" cy="3429000"/>
          </a:xfrm>
          <a:prstGeom prst="rect">
            <a:avLst/>
          </a:prstGeom>
        </p:spPr>
      </p:pic>
      <p:sp>
        <p:nvSpPr>
          <p:cNvPr id="2" name="Title 1"/>
          <p:cNvSpPr>
            <a:spLocks noGrp="1"/>
          </p:cNvSpPr>
          <p:nvPr>
            <p:ph type="ctrTitle"/>
          </p:nvPr>
        </p:nvSpPr>
        <p:spPr>
          <a:xfrm>
            <a:off x="779463" y="789081"/>
            <a:ext cx="7583488" cy="1470025"/>
          </a:xfrm>
        </p:spPr>
        <p:txBody>
          <a:bodyPr anchor="ctr" anchorCtr="0"/>
          <a:lstStyle/>
          <a:p>
            <a:r>
              <a:rPr lang="en-US" smtClean="0"/>
              <a:t>Click to edit Master title style</a:t>
            </a:r>
            <a:endParaRPr/>
          </a:p>
        </p:txBody>
      </p:sp>
      <p:sp>
        <p:nvSpPr>
          <p:cNvPr id="3" name="Subtitle 2"/>
          <p:cNvSpPr>
            <a:spLocks noGrp="1"/>
          </p:cNvSpPr>
          <p:nvPr>
            <p:ph type="subTitle" idx="1"/>
          </p:nvPr>
        </p:nvSpPr>
        <p:spPr>
          <a:xfrm>
            <a:off x="779463" y="4724400"/>
            <a:ext cx="7583487" cy="1385047"/>
          </a:xfrm>
        </p:spPr>
        <p:txBody>
          <a:bodyPr anchor="ctr" anchorCtr="0">
            <a:normAutofit/>
          </a:bodyPr>
          <a:lstStyle>
            <a:lvl1pPr marL="0" indent="0" algn="ctr">
              <a:spcBef>
                <a:spcPts val="3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7" name="Picture 6" descr="overlay-ruleShadow.png"/>
          <p:cNvPicPr>
            <a:picLocks noChangeAspect="1"/>
          </p:cNvPicPr>
          <p:nvPr/>
        </p:nvPicPr>
        <p:blipFill>
          <a:blip r:embed="rId3"/>
          <a:stretch>
            <a:fillRect/>
          </a:stretch>
        </p:blipFill>
        <p:spPr>
          <a:xfrm>
            <a:off x="0" y="3303984"/>
            <a:ext cx="9144000" cy="125016"/>
          </a:xfrm>
          <a:prstGeom prst="rect">
            <a:avLst/>
          </a:prstGeom>
        </p:spPr>
      </p:pic>
      <p:sp>
        <p:nvSpPr>
          <p:cNvPr id="10" name="Picture Placeholder 9"/>
          <p:cNvSpPr>
            <a:spLocks noGrp="1"/>
          </p:cNvSpPr>
          <p:nvPr>
            <p:ph type="pic" sz="quarter" idx="13"/>
          </p:nvPr>
        </p:nvSpPr>
        <p:spPr>
          <a:xfrm>
            <a:off x="3677371" y="2564085"/>
            <a:ext cx="1789259" cy="1729830"/>
          </a:xfrm>
          <a:prstGeom prst="ellipse">
            <a:avLst/>
          </a:prstGeom>
          <a:noFill/>
          <a:ln w="127000">
            <a:solidFill>
              <a:schemeClr val="tx2"/>
            </a:solidFill>
          </a:ln>
          <a:effectLst>
            <a:innerShdw blurRad="101600" dist="76200" dir="13500000">
              <a:prstClr val="black">
                <a:alpha val="57000"/>
              </a:prstClr>
            </a:innerShdw>
          </a:effectLst>
        </p:spPr>
        <p:txBody>
          <a:bodyPr>
            <a:normAutofit/>
          </a:bodyPr>
          <a:lstStyle>
            <a:lvl1pPr marL="0" indent="0" algn="ctr">
              <a:buNone/>
              <a:defRPr sz="1600">
                <a:solidFill>
                  <a:schemeClr val="tx1"/>
                </a:solidFill>
              </a:defRPr>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4446984"/>
            <a:ext cx="9144000" cy="125016"/>
          </a:xfrm>
          <a:prstGeom prst="rect">
            <a:avLst/>
          </a:prstGeom>
        </p:spPr>
      </p:pic>
      <p:pic>
        <p:nvPicPr>
          <p:cNvPr id="7" name="Picture 6" descr="Overlay-FullBackground.jpg"/>
          <p:cNvPicPr>
            <a:picLocks noChangeAspect="1"/>
          </p:cNvPicPr>
          <p:nvPr/>
        </p:nvPicPr>
        <p:blipFill>
          <a:blip r:embed="rId3"/>
          <a:srcRect t="66667"/>
          <a:stretch>
            <a:fillRect/>
          </a:stretch>
        </p:blipFill>
        <p:spPr>
          <a:xfrm>
            <a:off x="0" y="4572000"/>
            <a:ext cx="9144000" cy="2286000"/>
          </a:xfrm>
          <a:prstGeom prst="rect">
            <a:avLst/>
          </a:prstGeom>
        </p:spPr>
      </p:pic>
      <p:sp>
        <p:nvSpPr>
          <p:cNvPr id="2" name="Title 1"/>
          <p:cNvSpPr>
            <a:spLocks noGrp="1"/>
          </p:cNvSpPr>
          <p:nvPr>
            <p:ph type="title"/>
          </p:nvPr>
        </p:nvSpPr>
        <p:spPr>
          <a:xfrm>
            <a:off x="779463" y="2971800"/>
            <a:ext cx="7583487"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779463" y="4724400"/>
            <a:ext cx="7583487" cy="1398494"/>
          </a:xfrm>
        </p:spPr>
        <p:txBody>
          <a:bodyPr vert="horz" lIns="91440" tIns="45720" rIns="91440" bIns="45720" rtlCol="0">
            <a:normAutofit/>
          </a:bodyPr>
          <a:lstStyle>
            <a:lvl1pPr marL="0" indent="0" algn="ctr" defTabSz="914400" rtl="0" eaLnBrk="1" latinLnBrk="0" hangingPunct="1">
              <a:spcBef>
                <a:spcPts val="300"/>
              </a:spcBef>
              <a:buFont typeface="Calisto MT" pitchFamily="18" charset="0"/>
              <a:buNone/>
              <a:defRPr sz="18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5AC8A2-C63C-49A4-89E9-2E4420D2ECA8}"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1" name="Picture 10"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p>
            <a:r>
              <a:rPr lang="en-US" smtClean="0"/>
              <a:t>Click to edit Master title style</a:t>
            </a:r>
            <a:endParaRPr/>
          </a:p>
        </p:txBody>
      </p:sp>
      <p:sp>
        <p:nvSpPr>
          <p:cNvPr id="3" name="Content Placeholder 2"/>
          <p:cNvSpPr>
            <a:spLocks noGrp="1"/>
          </p:cNvSpPr>
          <p:nvPr>
            <p:ph sz="half" idx="1"/>
          </p:nvPr>
        </p:nvSpPr>
        <p:spPr>
          <a:xfrm>
            <a:off x="779463"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96791"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85AC8A2-C63C-49A4-89E9-2E4420D2ECA8}" type="datetimeFigureOut">
              <a:rPr lang="en-US" smtClean="0"/>
              <a:t>11/29/2017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3" name="Picture 12"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96791"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96791"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D85AC8A2-C63C-49A4-89E9-2E4420D2ECA8}" type="datetimeFigureOut">
              <a:rPr lang="en-US" smtClean="0"/>
              <a:t>11/29/2017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85AC8A2-C63C-49A4-89E9-2E4420D2ECA8}" type="datetimeFigureOut">
              <a:rPr lang="en-US" smtClean="0"/>
              <a:t>11/29/2017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C7E049-B585-4EE6-96C0-EEB30EAA14FD}" type="slidenum">
              <a:rPr lang="en-US" smtClean="0"/>
              <a:t>‹#›</a:t>
            </a:fld>
            <a:endParaRPr lang="en-US"/>
          </a:p>
        </p:txBody>
      </p:sp>
      <p:pic>
        <p:nvPicPr>
          <p:cNvPr id="10" name="Picture 9" descr="Overlay-FullBackground.jpg"/>
          <p:cNvPicPr>
            <a:picLocks noChangeAspect="1"/>
          </p:cNvPicPr>
          <p:nvPr/>
        </p:nvPicPr>
        <p:blipFill>
          <a:blip r:embed="rId3"/>
          <a:srcRect t="21046"/>
          <a:stretch>
            <a:fillRect/>
          </a:stretch>
        </p:blipFill>
        <p:spPr>
          <a:xfrm>
            <a:off x="0" y="1447800"/>
            <a:ext cx="9144000" cy="541468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Date Placeholder 1"/>
          <p:cNvSpPr>
            <a:spLocks noGrp="1"/>
          </p:cNvSpPr>
          <p:nvPr>
            <p:ph type="dt" sz="half" idx="10"/>
          </p:nvPr>
        </p:nvSpPr>
        <p:spPr/>
        <p:txBody>
          <a:bodyPr/>
          <a:lstStyle/>
          <a:p>
            <a:fld id="{D85AC8A2-C63C-49A4-89E9-2E4420D2ECA8}" type="datetimeFigureOut">
              <a:rPr lang="en-US" smtClean="0"/>
              <a:t>11/29/2017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sp>
        <p:nvSpPr>
          <p:cNvPr id="2" name="Title 1"/>
          <p:cNvSpPr>
            <a:spLocks noGrp="1"/>
          </p:cNvSpPr>
          <p:nvPr>
            <p:ph type="title"/>
          </p:nvPr>
        </p:nvSpPr>
        <p:spPr>
          <a:xfrm>
            <a:off x="301752" y="273049"/>
            <a:ext cx="3962400" cy="1690221"/>
          </a:xfrm>
        </p:spPr>
        <p:txBody>
          <a:bodyPr vert="horz" lIns="91440" tIns="45720" rIns="91440" bIns="45720" rtlCol="0" anchor="b" anchorCtr="0">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4866401" y="273050"/>
            <a:ext cx="3959352" cy="585311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01752" y="1975104"/>
            <a:ext cx="3962400" cy="3200401"/>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defTabSz="914400" rtl="0" eaLnBrk="1" latinLnBrk="0" hangingPunct="1">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2667000" y="6356350"/>
            <a:ext cx="162261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11/29/2017</a:t>
            </a:fld>
            <a:endParaRPr lang="en-US"/>
          </a:p>
        </p:txBody>
      </p:sp>
      <p:sp>
        <p:nvSpPr>
          <p:cNvPr id="6" name="Footer Placeholder 5"/>
          <p:cNvSpPr>
            <a:spLocks noGrp="1"/>
          </p:cNvSpPr>
          <p:nvPr>
            <p:ph type="ftr" sz="quarter" idx="11"/>
          </p:nvPr>
        </p:nvSpPr>
        <p:spPr>
          <a:xfrm>
            <a:off x="242047" y="6356350"/>
            <a:ext cx="1891553"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48338"/>
            <a:ext cx="762000" cy="57626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74C7E049-B585-4EE6-96C0-EEB30EAA14FD}" type="slidenum">
              <a:rPr lang="en-US" smtClean="0"/>
              <a:t>‹#›</a:t>
            </a:fld>
            <a:endParaRPr lang="en-US"/>
          </a:p>
        </p:txBody>
      </p:sp>
      <p:pic>
        <p:nvPicPr>
          <p:cNvPr id="10" name="Picture 9"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pic>
        <p:nvPicPr>
          <p:cNvPr id="9" name="Picture 8"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
        <p:nvSpPr>
          <p:cNvPr id="2" name="Title 1"/>
          <p:cNvSpPr>
            <a:spLocks noGrp="1"/>
          </p:cNvSpPr>
          <p:nvPr>
            <p:ph type="title"/>
          </p:nvPr>
        </p:nvSpPr>
        <p:spPr>
          <a:xfrm>
            <a:off x="301752" y="274320"/>
            <a:ext cx="3959352" cy="1691640"/>
          </a:xfrm>
        </p:spPr>
        <p:txBody>
          <a:bodyPr vert="horz" lIns="91440" tIns="45720" rIns="91440" bIns="45720" rtlCol="0" anchor="b" anchorCtr="0">
            <a:noAutofit/>
          </a:bodyPr>
          <a:lstStyle>
            <a:lvl1pPr marL="0" algn="ctr" defTabSz="914400" rtl="0" eaLnBrk="1" latinLnBrk="0" hangingPunct="1">
              <a:spcBef>
                <a:spcPct val="0"/>
              </a:spcBef>
              <a:buNone/>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64608" y="264907"/>
            <a:ext cx="3959352" cy="6328186"/>
          </a:xfrm>
          <a:solidFill>
            <a:schemeClr val="tx1">
              <a:lumMod val="50000"/>
            </a:schemeClr>
          </a:solidFill>
          <a:effectLst>
            <a:outerShdw blurRad="50800" dir="2700000" algn="tl" rotWithShape="0">
              <a:schemeClr val="tx1">
                <a:alpha val="40000"/>
              </a:scheme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01752" y="1970801"/>
            <a:ext cx="3959352" cy="3200400"/>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Font typeface="Calisto MT" pitchFamily="18" charset="0"/>
              <a:buNone/>
            </a:pPr>
            <a:r>
              <a:rPr lang="en-US" smtClean="0"/>
              <a:t>Click to edit Master text styles</a:t>
            </a:r>
          </a:p>
        </p:txBody>
      </p:sp>
      <p:sp>
        <p:nvSpPr>
          <p:cNvPr id="5" name="Date Placeholder 4"/>
          <p:cNvSpPr>
            <a:spLocks noGrp="1"/>
          </p:cNvSpPr>
          <p:nvPr>
            <p:ph type="dt" sz="half" idx="10"/>
          </p:nvPr>
        </p:nvSpPr>
        <p:spPr>
          <a:xfrm>
            <a:off x="2670048" y="6356350"/>
            <a:ext cx="162763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11/29/2017</a:t>
            </a:fld>
            <a:endParaRPr lang="en-US"/>
          </a:p>
        </p:txBody>
      </p:sp>
      <p:sp>
        <p:nvSpPr>
          <p:cNvPr id="6" name="Footer Placeholder 5"/>
          <p:cNvSpPr>
            <a:spLocks noGrp="1"/>
          </p:cNvSpPr>
          <p:nvPr>
            <p:ph type="ftr" sz="quarter" idx="11"/>
          </p:nvPr>
        </p:nvSpPr>
        <p:spPr>
          <a:xfrm>
            <a:off x="242047" y="6356350"/>
            <a:ext cx="1892808"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38129"/>
            <a:ext cx="758952" cy="57607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74C7E049-B585-4EE6-96C0-EEB30EAA14F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Title 1"/>
          <p:cNvSpPr>
            <a:spLocks noGrp="1"/>
          </p:cNvSpPr>
          <p:nvPr>
            <p:ph type="title"/>
          </p:nvPr>
        </p:nvSpPr>
        <p:spPr>
          <a:xfrm>
            <a:off x="762000" y="4038600"/>
            <a:ext cx="7620000" cy="990600"/>
          </a:xfrm>
        </p:spPr>
        <p:txBody>
          <a:bodyPr vert="horz" lIns="91440" tIns="45720" rIns="91440" bIns="45720" rtlCol="0" anchor="b" anchorCtr="0">
            <a:normAutofit/>
          </a:bodyPr>
          <a:lstStyle>
            <a:lvl1pPr algn="ctr">
              <a:defRPr sz="3600" kern="1200">
                <a:solidFill>
                  <a:schemeClr val="bg2"/>
                </a:solidFill>
                <a:effectLst>
                  <a:outerShdw blurRad="63500" dir="2700000" algn="tl" rotWithShape="0">
                    <a:schemeClr val="tx1">
                      <a:alpha val="40000"/>
                    </a:schemeClr>
                  </a:outerShdw>
                </a:effectLst>
                <a:latin typeface="+mj-lt"/>
                <a:ea typeface="+mn-ea"/>
                <a:cs typeface="+mn-cs"/>
              </a:defRPr>
            </a:lvl1pPr>
          </a:lstStyle>
          <a:p>
            <a:pPr marL="0" lvl="0" indent="0" algn="l" defTabSz="914400" rtl="0" eaLnBrk="1" latinLnBrk="0" hangingPunct="1">
              <a:spcBef>
                <a:spcPts val="2000"/>
              </a:spcBef>
              <a:buFont typeface="Calisto MT" pitchFamily="18" charset="0"/>
              <a:buNone/>
            </a:pPr>
            <a:r>
              <a:rPr lang="en-US" smtClean="0"/>
              <a:t>Click to edit Master title style</a:t>
            </a:r>
            <a:endParaRPr/>
          </a:p>
        </p:txBody>
      </p:sp>
      <p:sp>
        <p:nvSpPr>
          <p:cNvPr id="3" name="Picture Placeholder 2"/>
          <p:cNvSpPr>
            <a:spLocks noGrp="1"/>
          </p:cNvSpPr>
          <p:nvPr>
            <p:ph type="pic" idx="1"/>
          </p:nvPr>
        </p:nvSpPr>
        <p:spPr>
          <a:xfrm>
            <a:off x="342900" y="265176"/>
            <a:ext cx="8458200" cy="3697224"/>
          </a:xfrm>
          <a:solidFill>
            <a:schemeClr val="tx1">
              <a:lumMod val="50000"/>
            </a:schemeClr>
          </a:solidFill>
          <a:effectLst>
            <a:outerShdw blurRad="50800" dir="2700000" algn="tl" rotWithShape="0">
              <a:schemeClr val="tx1">
                <a:alpha val="40000"/>
              </a:schemeClr>
            </a:outerShdw>
          </a:effectLst>
        </p:spPr>
        <p:txBody>
          <a:bodyPr vert="horz" lIns="91440" tIns="45720" rIns="91440" bIns="45720" rtlCol="0">
            <a:normAutofit/>
          </a:bodyPr>
          <a:lstStyle>
            <a:lvl1pPr marL="0" indent="0" algn="ctr" defTabSz="914400" rtl="0" eaLnBrk="1" latinLnBrk="0" hangingPunct="1">
              <a:spcBef>
                <a:spcPts val="2000"/>
              </a:spcBef>
              <a:buFont typeface="Calisto MT" pitchFamily="18" charset="0"/>
              <a:buNone/>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62000" y="5042647"/>
            <a:ext cx="7620000" cy="1129553"/>
          </a:xfrm>
        </p:spPr>
        <p:txBody>
          <a:bodyPr>
            <a:normAutofit/>
          </a:bodyPr>
          <a:lstStyle>
            <a:lvl1pPr marL="0" indent="0" algn="ctr">
              <a:lnSpc>
                <a:spcPct val="110000"/>
              </a:lnSpc>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5AC8A2-C63C-49A4-89E9-2E4420D2ECA8}" type="datetimeFigureOut">
              <a:rPr lang="en-US" smtClean="0"/>
              <a:t>11/29/2017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D85AC8A2-C63C-49A4-89E9-2E4420D2ECA8}" type="datetimeFigureOut">
              <a:rPr lang="en-US" smtClean="0"/>
              <a:t>11/29/2017</a:t>
            </a:fld>
            <a:endParaRPr lang="en-US"/>
          </a:p>
        </p:txBody>
      </p:sp>
      <p:sp>
        <p:nvSpPr>
          <p:cNvPr id="4" name="Footer Placeholder 3"/>
          <p:cNvSpPr>
            <a:spLocks noGrp="1"/>
          </p:cNvSpPr>
          <p:nvPr>
            <p:ph type="ftr" sz="quarter" idx="11"/>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endParaRPr lang="en-US"/>
          </a:p>
        </p:txBody>
      </p:sp>
      <p:sp>
        <p:nvSpPr>
          <p:cNvPr id="5" name="Slide Number Placeholder 4"/>
          <p:cNvSpPr>
            <a:spLocks noGrp="1"/>
          </p:cNvSpPr>
          <p:nvPr>
            <p:ph type="sldNum" sz="quarter" idx="12"/>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74C7E049-B585-4EE6-96C0-EEB30EAA14FD}"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8" name="Picture 7"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Overlay-FullBackground.jpg"/>
          <p:cNvPicPr>
            <a:picLocks noChangeAspect="1"/>
          </p:cNvPicPr>
          <p:nvPr/>
        </p:nvPicPr>
        <p:blipFill>
          <a:blip r:embed="rId2"/>
          <a:srcRect r="14719"/>
          <a:stretch>
            <a:fillRect/>
          </a:stretch>
        </p:blipFill>
        <p:spPr>
          <a:xfrm>
            <a:off x="0" y="4482"/>
            <a:ext cx="7798112" cy="6858000"/>
          </a:xfrm>
          <a:prstGeom prst="rect">
            <a:avLst/>
          </a:prstGeom>
          <a:noFill/>
          <a:ln>
            <a:noFill/>
          </a:ln>
        </p:spPr>
      </p:pic>
      <p:sp>
        <p:nvSpPr>
          <p:cNvPr id="2" name="Vertical Title 1"/>
          <p:cNvSpPr>
            <a:spLocks noGrp="1"/>
          </p:cNvSpPr>
          <p:nvPr>
            <p:ph type="title" orient="vert"/>
          </p:nvPr>
        </p:nvSpPr>
        <p:spPr>
          <a:xfrm>
            <a:off x="7848600" y="457200"/>
            <a:ext cx="1219200" cy="5668963"/>
          </a:xfrm>
        </p:spPr>
        <p:txBody>
          <a:bodyPr vert="eaVert">
            <a:normAutofit/>
          </a:bodyPr>
          <a:lstStyle/>
          <a:p>
            <a:r>
              <a:rPr lang="en-US" smtClean="0"/>
              <a:t>Click to edit Master title style</a:t>
            </a:r>
            <a:endParaRPr/>
          </a:p>
        </p:txBody>
      </p:sp>
      <p:sp>
        <p:nvSpPr>
          <p:cNvPr id="3" name="Vertical Text Placeholder 2"/>
          <p:cNvSpPr>
            <a:spLocks noGrp="1"/>
          </p:cNvSpPr>
          <p:nvPr>
            <p:ph type="body" orient="vert" idx="1"/>
          </p:nvPr>
        </p:nvSpPr>
        <p:spPr>
          <a:xfrm>
            <a:off x="779462" y="457200"/>
            <a:ext cx="6383337" cy="56689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924800" y="6356350"/>
            <a:ext cx="1066800"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10" name="Picture 9" descr="overlay-ruleShadow.png"/>
          <p:cNvPicPr>
            <a:picLocks noChangeAspect="1"/>
          </p:cNvPicPr>
          <p:nvPr/>
        </p:nvPicPr>
        <p:blipFill>
          <a:blip r:embed="rId3"/>
          <a:srcRect r="25031"/>
          <a:stretch>
            <a:fillRect/>
          </a:stretch>
        </p:blipFill>
        <p:spPr>
          <a:xfrm rot="5400000" flipH="1">
            <a:off x="4421262" y="3365075"/>
            <a:ext cx="6855164" cy="12501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62753"/>
            <a:ext cx="7583488" cy="1283167"/>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8" cy="4297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32494" y="6356350"/>
            <a:ext cx="2133600" cy="365125"/>
          </a:xfrm>
          <a:prstGeom prst="rect">
            <a:avLst/>
          </a:prstGeom>
        </p:spPr>
        <p:txBody>
          <a:bodyPr vert="horz" lIns="91440" tIns="45720" rIns="91440" bIns="45720" rtlCol="0" anchor="ctr"/>
          <a:lstStyle>
            <a:lvl1pPr algn="r">
              <a:defRPr sz="1200">
                <a:solidFill>
                  <a:schemeClr val="bg2"/>
                </a:solidFill>
                <a:effectLst>
                  <a:outerShdw blurRad="63500" dir="2700000" algn="tl" rotWithShape="0">
                    <a:schemeClr val="tx1">
                      <a:alpha val="40000"/>
                    </a:schemeClr>
                  </a:outerShdw>
                </a:effectLst>
              </a:defRPr>
            </a:lvl1pPr>
          </a:lstStyle>
          <a:p>
            <a:fld id="{D85AC8A2-C63C-49A4-89E9-2E4420D2ECA8}" type="datetimeFigureOut">
              <a:rPr lang="en-US" smtClean="0"/>
              <a:t>11/29/2017</a:t>
            </a:fld>
            <a:endParaRPr lang="en-US"/>
          </a:p>
        </p:txBody>
      </p:sp>
      <p:sp>
        <p:nvSpPr>
          <p:cNvPr id="5" name="Footer Placeholder 4"/>
          <p:cNvSpPr>
            <a:spLocks noGrp="1"/>
          </p:cNvSpPr>
          <p:nvPr>
            <p:ph type="ftr" sz="quarter" idx="3"/>
          </p:nvPr>
        </p:nvSpPr>
        <p:spPr>
          <a:xfrm>
            <a:off x="242047" y="6356350"/>
            <a:ext cx="2895600" cy="365125"/>
          </a:xfrm>
          <a:prstGeom prst="rect">
            <a:avLst/>
          </a:prstGeom>
        </p:spPr>
        <p:txBody>
          <a:bodyPr vert="horz" lIns="91440" tIns="45720" rIns="91440" bIns="45720" rtlCol="0" anchor="ctr"/>
          <a:lstStyle>
            <a:lvl1pPr algn="l">
              <a:defRPr sz="1200">
                <a:solidFill>
                  <a:schemeClr val="bg2"/>
                </a:solidFill>
                <a:effectLst>
                  <a:outerShdw blurRad="63500" dir="2700000" algn="tl" rotWithShape="0">
                    <a:schemeClr val="tx1">
                      <a:alpha val="40000"/>
                    </a:schemeClr>
                  </a:outerShdw>
                </a:effectLst>
              </a:defRPr>
            </a:lvl1pPr>
          </a:lstStyle>
          <a:p>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a:solidFill>
                  <a:schemeClr val="bg2"/>
                </a:solidFill>
                <a:effectLst>
                  <a:outerShdw blurRad="63500" dir="2700000" algn="tl" rotWithShape="0">
                    <a:schemeClr val="tx1">
                      <a:alpha val="40000"/>
                    </a:schemeClr>
                  </a:outerShdw>
                </a:effectLst>
              </a:defRPr>
            </a:lvl1pPr>
          </a:lstStyle>
          <a:p>
            <a:fld id="{74C7E049-B585-4EE6-96C0-EEB30EAA14F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p:titleStyle>
    <p:bodyStyle>
      <a:lvl1pPr marL="282575" indent="-282575" algn="l" defTabSz="914400" rtl="0" eaLnBrk="1" latinLnBrk="0" hangingPunct="1">
        <a:spcBef>
          <a:spcPts val="2000"/>
        </a:spcBef>
        <a:buFont typeface="Calisto MT" pitchFamily="18" charset="0"/>
        <a:buChar char="•"/>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577850" indent="-295275" algn="l" defTabSz="914400" rtl="0" eaLnBrk="1" latinLnBrk="0" hangingPunct="1">
        <a:spcBef>
          <a:spcPts val="600"/>
        </a:spcBef>
        <a:buClr>
          <a:schemeClr val="bg2">
            <a:lumMod val="60000"/>
            <a:lumOff val="40000"/>
          </a:schemeClr>
        </a:buClr>
        <a:buFont typeface="Calisto MT" pitchFamily="18" charset="0"/>
        <a:buChar char="•"/>
        <a:defRPr sz="2200" kern="1200">
          <a:solidFill>
            <a:schemeClr val="bg2"/>
          </a:solidFill>
          <a:effectLst>
            <a:outerShdw blurRad="63500" dir="2700000" algn="tl" rotWithShape="0">
              <a:schemeClr val="tx1">
                <a:alpha val="40000"/>
              </a:schemeClr>
            </a:outerShdw>
          </a:effectLst>
          <a:latin typeface="+mn-lt"/>
          <a:ea typeface="+mn-ea"/>
          <a:cs typeface="+mn-cs"/>
        </a:defRPr>
      </a:lvl2pPr>
      <a:lvl3pPr marL="860425" indent="-282575" algn="l" defTabSz="914400" rtl="0" eaLnBrk="1" latinLnBrk="0" hangingPunct="1">
        <a:spcBef>
          <a:spcPts val="600"/>
        </a:spcBef>
        <a:buFont typeface="Calisto MT" pitchFamily="18" charset="0"/>
        <a:buChar char="•"/>
        <a:defRPr sz="2000" kern="1200">
          <a:solidFill>
            <a:schemeClr val="bg2"/>
          </a:solidFill>
          <a:effectLst>
            <a:outerShdw blurRad="63500" dir="2700000" algn="tl" rotWithShape="0">
              <a:schemeClr val="tx1">
                <a:alpha val="40000"/>
              </a:schemeClr>
            </a:outerShdw>
          </a:effectLst>
          <a:latin typeface="+mn-lt"/>
          <a:ea typeface="+mn-ea"/>
          <a:cs typeface="+mn-cs"/>
        </a:defRPr>
      </a:lvl3pPr>
      <a:lvl4pPr marL="1143000" indent="-282575" algn="l" defTabSz="914400" rtl="0" eaLnBrk="1" latinLnBrk="0" hangingPunct="1">
        <a:spcBef>
          <a:spcPts val="600"/>
        </a:spcBef>
        <a:buClr>
          <a:schemeClr val="bg2">
            <a:lumMod val="60000"/>
            <a:lumOff val="40000"/>
          </a:schemeClr>
        </a:buClr>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4pPr>
      <a:lvl5pPr marL="1425575" indent="-282575" algn="l" defTabSz="914400" rtl="0" eaLnBrk="1" latinLnBrk="0" hangingPunct="1">
        <a:spcBef>
          <a:spcPts val="600"/>
        </a:spcBef>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5pPr>
      <a:lvl6pPr marL="1711325"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6pPr>
      <a:lvl7pPr marL="2000250" indent="-280988" algn="l" defTabSz="914400" rtl="0" eaLnBrk="1" latinLnBrk="0" hangingPunct="1">
        <a:spcBef>
          <a:spcPct val="20000"/>
        </a:spcBef>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7pPr>
      <a:lvl8pPr marL="2290763"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8pPr>
      <a:lvl9pPr marL="2571750" indent="-280988" algn="l" defTabSz="914400" rtl="0" eaLnBrk="1" latinLnBrk="0" hangingPunct="1">
        <a:spcBef>
          <a:spcPct val="20000"/>
        </a:spcBef>
        <a:buFont typeface="Arial" pitchFamily="34" charset="0"/>
        <a:buChar char="•"/>
        <a:defRPr lang="en-US" sz="1800" kern="1200" dirty="0">
          <a:solidFill>
            <a:schemeClr val="bg2"/>
          </a:solidFill>
          <a:effectLst>
            <a:outerShdw blurRad="63500" dir="2700000" algn="tl" rotWithShape="0">
              <a:schemeClr val="tx1">
                <a:alpha val="40000"/>
              </a:scheme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smtClean="0"/>
              <a:t>Fascism And Antifascism:</a:t>
            </a:r>
            <a:endParaRPr lang="en-US" sz="5400" dirty="0"/>
          </a:p>
        </p:txBody>
      </p:sp>
      <p:sp>
        <p:nvSpPr>
          <p:cNvPr id="3" name="Subtitle 2"/>
          <p:cNvSpPr>
            <a:spLocks noGrp="1"/>
          </p:cNvSpPr>
          <p:nvPr>
            <p:ph type="subTitle" idx="1"/>
          </p:nvPr>
        </p:nvSpPr>
        <p:spPr/>
        <p:txBody>
          <a:bodyPr>
            <a:normAutofit fontScale="92500" lnSpcReduction="10000"/>
          </a:bodyPr>
          <a:lstStyle/>
          <a:p>
            <a:r>
              <a:rPr lang="en-US" sz="2800" dirty="0" smtClean="0"/>
              <a:t>A comparative view between WWII era and Modern movements.</a:t>
            </a:r>
          </a:p>
          <a:p>
            <a:endParaRPr lang="en-US" sz="2800" dirty="0"/>
          </a:p>
          <a:p>
            <a:r>
              <a:rPr lang="en-US" sz="2800" dirty="0" smtClean="0"/>
              <a:t>By Thomas Casteel</a:t>
            </a:r>
            <a:endParaRPr lang="en-US" sz="2800" dirty="0"/>
          </a:p>
        </p:txBody>
      </p:sp>
    </p:spTree>
    <p:extLst>
      <p:ext uri="{BB962C8B-B14F-4D97-AF65-F5344CB8AC3E}">
        <p14:creationId xmlns:p14="http://schemas.microsoft.com/office/powerpoint/2010/main" val="4185284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WWII Era Fascism</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Fascism, a term coined by Mussolini, had its beginning in Italy in 1919 when he founded the National Fascist Party.</a:t>
            </a:r>
          </a:p>
          <a:p>
            <a:r>
              <a:rPr lang="en-US" dirty="0" smtClean="0"/>
              <a:t>Fascist regimes came to exists soon after in Austria, Hungary, Romania, Portugal, Spain, and Croatia.</a:t>
            </a:r>
          </a:p>
          <a:p>
            <a:r>
              <a:rPr lang="en-US" dirty="0" smtClean="0"/>
              <a:t>However the era is typified by the regimes in Italy and Germany and the respective cults of personality</a:t>
            </a:r>
            <a:endParaRPr lang="en-US" dirty="0"/>
          </a:p>
        </p:txBody>
      </p:sp>
      <p:pic>
        <p:nvPicPr>
          <p:cNvPr id="5" name="Content Placeholder 4" descr="ItalianFascistHeadquarters.jpg"/>
          <p:cNvPicPr>
            <a:picLocks noGrp="1" noChangeAspect="1"/>
          </p:cNvPicPr>
          <p:nvPr>
            <p:ph sz="half" idx="2"/>
          </p:nvPr>
        </p:nvPicPr>
        <p:blipFill>
          <a:blip r:embed="rId3" cstate="email">
            <a:extLst>
              <a:ext uri="{28A0092B-C50C-407E-A947-70E740481C1C}">
                <a14:useLocalDpi xmlns:a14="http://schemas.microsoft.com/office/drawing/2010/main" val="0"/>
              </a:ext>
            </a:extLst>
          </a:blip>
          <a:srcRect l="20463" r="20463"/>
          <a:stretch>
            <a:fillRect/>
          </a:stretch>
        </p:blipFill>
        <p:spPr>
          <a:xfrm>
            <a:off x="4796790" y="1828800"/>
            <a:ext cx="3843013" cy="4630982"/>
          </a:xfrm>
        </p:spPr>
      </p:pic>
    </p:spTree>
    <p:extLst>
      <p:ext uri="{BB962C8B-B14F-4D97-AF65-F5344CB8AC3E}">
        <p14:creationId xmlns:p14="http://schemas.microsoft.com/office/powerpoint/2010/main" val="11095912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WWII Era Fascism</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Fascism is characterized by state-supported nationalism with the goal of establishing  a Nation State.</a:t>
            </a:r>
          </a:p>
          <a:p>
            <a:r>
              <a:rPr lang="en-US" dirty="0"/>
              <a:t>U</a:t>
            </a:r>
            <a:r>
              <a:rPr lang="en-US" dirty="0" smtClean="0"/>
              <a:t>ltra-nationalism that commonly features: anticonservatism, a myth of ethnic or national renewal, and the concept of a nation in crisis. </a:t>
            </a:r>
          </a:p>
          <a:p>
            <a:r>
              <a:rPr lang="en-US" dirty="0" smtClean="0"/>
              <a:t>Promoted the establishment of an organic social order</a:t>
            </a:r>
          </a:p>
          <a:p>
            <a:endParaRPr lang="en-US" dirty="0"/>
          </a:p>
        </p:txBody>
      </p:sp>
      <p:sp>
        <p:nvSpPr>
          <p:cNvPr id="4" name="Content Placeholder 3"/>
          <p:cNvSpPr>
            <a:spLocks noGrp="1"/>
          </p:cNvSpPr>
          <p:nvPr>
            <p:ph sz="half" idx="2"/>
          </p:nvPr>
        </p:nvSpPr>
        <p:spPr/>
        <p:txBody>
          <a:bodyPr>
            <a:normAutofit lnSpcReduction="10000"/>
          </a:bodyPr>
          <a:lstStyle/>
          <a:p>
            <a:r>
              <a:rPr lang="en-US" dirty="0" smtClean="0"/>
              <a:t>Heavily influenced by Social Darwinism.</a:t>
            </a:r>
          </a:p>
          <a:p>
            <a:r>
              <a:rPr lang="en-US" dirty="0" smtClean="0"/>
              <a:t>Promotion of a Totalitarian or Authoritarian government.</a:t>
            </a:r>
          </a:p>
          <a:p>
            <a:r>
              <a:rPr lang="en-US" dirty="0" smtClean="0"/>
              <a:t>Grew out of a fear of communism and the crises  of the capitalist economic system.</a:t>
            </a:r>
          </a:p>
          <a:p>
            <a:r>
              <a:rPr lang="en-US" dirty="0" smtClean="0"/>
              <a:t>Strong, charismatic leader  who led a one-party, militarized political system</a:t>
            </a:r>
            <a:endParaRPr lang="en-US" dirty="0"/>
          </a:p>
        </p:txBody>
      </p:sp>
    </p:spTree>
    <p:extLst>
      <p:ext uri="{BB962C8B-B14F-4D97-AF65-F5344CB8AC3E}">
        <p14:creationId xmlns:p14="http://schemas.microsoft.com/office/powerpoint/2010/main" val="38588982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WWII Era </a:t>
            </a:r>
            <a:r>
              <a:rPr lang="en-US" dirty="0" err="1" smtClean="0"/>
              <a:t>AntiFascism</a:t>
            </a:r>
            <a:endParaRPr lang="en-US" dirty="0"/>
          </a:p>
        </p:txBody>
      </p:sp>
      <p:sp>
        <p:nvSpPr>
          <p:cNvPr id="3" name="Content Placeholder 2"/>
          <p:cNvSpPr>
            <a:spLocks noGrp="1"/>
          </p:cNvSpPr>
          <p:nvPr>
            <p:ph sz="half" idx="1"/>
          </p:nvPr>
        </p:nvSpPr>
        <p:spPr/>
        <p:txBody>
          <a:bodyPr>
            <a:normAutofit fontScale="92500" lnSpcReduction="10000"/>
          </a:bodyPr>
          <a:lstStyle/>
          <a:p>
            <a:pPr marL="285750" indent="-285750"/>
            <a:r>
              <a:rPr lang="en-US" dirty="0" smtClean="0"/>
              <a:t>Collectively referred to as “the resistance", various antifascist groups were formed to oppose fascist ideology and actions.</a:t>
            </a:r>
          </a:p>
          <a:p>
            <a:r>
              <a:rPr lang="en-US" dirty="0" smtClean="0"/>
              <a:t>Many were remnants of disbanded political parties.</a:t>
            </a:r>
          </a:p>
          <a:p>
            <a:r>
              <a:rPr lang="en-US" dirty="0" smtClean="0"/>
              <a:t>Included the German Social Democratic Party and the “Red Strike Troops”, German Communist Party, The White Rose, Edelweiss Pirates, The European Union, and the Red Orchestra.</a:t>
            </a:r>
          </a:p>
        </p:txBody>
      </p:sp>
      <p:pic>
        <p:nvPicPr>
          <p:cNvPr id="5" name="Content Placeholder 4" descr="SocialDemocrats.jpg"/>
          <p:cNvPicPr>
            <a:picLocks noGrp="1" noChangeAspect="1"/>
          </p:cNvPicPr>
          <p:nvPr>
            <p:ph sz="half" idx="2"/>
          </p:nvPr>
        </p:nvPicPr>
        <p:blipFill rotWithShape="1">
          <a:blip r:embed="rId3" cstate="email">
            <a:extLst>
              <a:ext uri="{28A0092B-C50C-407E-A947-70E740481C1C}">
                <a14:useLocalDpi xmlns:a14="http://schemas.microsoft.com/office/drawing/2010/main" val="0"/>
              </a:ext>
            </a:extLst>
          </a:blip>
          <a:srcRect t="129" b="-90"/>
          <a:stretch/>
        </p:blipFill>
        <p:spPr>
          <a:xfrm>
            <a:off x="5030062" y="1581120"/>
            <a:ext cx="3566160" cy="5080320"/>
          </a:xfrm>
        </p:spPr>
      </p:pic>
    </p:spTree>
    <p:extLst>
      <p:ext uri="{BB962C8B-B14F-4D97-AF65-F5344CB8AC3E}">
        <p14:creationId xmlns:p14="http://schemas.microsoft.com/office/powerpoint/2010/main" val="9479613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WWII ERA </a:t>
            </a:r>
            <a:r>
              <a:rPr lang="en-US" dirty="0" err="1" smtClean="0"/>
              <a:t>AntiFascism</a:t>
            </a:r>
            <a:endParaRPr lang="en-US" dirty="0"/>
          </a:p>
        </p:txBody>
      </p:sp>
      <p:sp>
        <p:nvSpPr>
          <p:cNvPr id="3" name="Content Placeholder 2"/>
          <p:cNvSpPr>
            <a:spLocks noGrp="1"/>
          </p:cNvSpPr>
          <p:nvPr>
            <p:ph sz="half" idx="1"/>
          </p:nvPr>
        </p:nvSpPr>
        <p:spPr>
          <a:xfrm>
            <a:off x="779463" y="1828800"/>
            <a:ext cx="7583488" cy="4297363"/>
          </a:xfrm>
        </p:spPr>
        <p:txBody>
          <a:bodyPr>
            <a:normAutofit fontScale="25000" lnSpcReduction="20000"/>
          </a:bodyPr>
          <a:lstStyle/>
          <a:p>
            <a:r>
              <a:rPr lang="en-US" sz="8800" dirty="0" smtClean="0"/>
              <a:t>‘The Resistance” was not one organized group, and there was little to no coordinated activity between organizations.</a:t>
            </a:r>
          </a:p>
          <a:p>
            <a:r>
              <a:rPr lang="en-US" sz="8800" dirty="0" smtClean="0"/>
              <a:t>Referred to as a “resistance without people” as the number of people involved was comparatively very small</a:t>
            </a:r>
          </a:p>
          <a:p>
            <a:r>
              <a:rPr lang="en-US" sz="8800" dirty="0" smtClean="0"/>
              <a:t>The antifascist movement was largely ineffective in its efforts.</a:t>
            </a:r>
          </a:p>
          <a:p>
            <a:r>
              <a:rPr lang="en-US" sz="8800" dirty="0" smtClean="0"/>
              <a:t>Many leaders and participants were discovered and consequently arrested, tried, and executed or sent to camps.</a:t>
            </a:r>
          </a:p>
          <a:p>
            <a:r>
              <a:rPr lang="en-US" sz="8800" dirty="0"/>
              <a:t>Fascist regimes were too popular within most countries to incite any kind of counter-</a:t>
            </a:r>
            <a:r>
              <a:rPr lang="en-US" sz="8800" dirty="0" smtClean="0"/>
              <a:t>revolution among the populace.</a:t>
            </a:r>
            <a:endParaRPr lang="en-US" sz="8800" dirty="0"/>
          </a:p>
          <a:p>
            <a:endParaRPr lang="en-US" dirty="0" smtClean="0"/>
          </a:p>
        </p:txBody>
      </p:sp>
    </p:spTree>
    <p:extLst>
      <p:ext uri="{BB962C8B-B14F-4D97-AF65-F5344CB8AC3E}">
        <p14:creationId xmlns:p14="http://schemas.microsoft.com/office/powerpoint/2010/main" val="2113695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WWII Era</a:t>
            </a:r>
            <a:endParaRPr lang="en-US" dirty="0"/>
          </a:p>
        </p:txBody>
      </p:sp>
      <p:sp>
        <p:nvSpPr>
          <p:cNvPr id="3" name="Text Placeholder 2"/>
          <p:cNvSpPr>
            <a:spLocks noGrp="1"/>
          </p:cNvSpPr>
          <p:nvPr>
            <p:ph type="body" idx="1"/>
          </p:nvPr>
        </p:nvSpPr>
        <p:spPr>
          <a:xfrm>
            <a:off x="779463" y="1524000"/>
            <a:ext cx="7583488" cy="489120"/>
          </a:xfrm>
        </p:spPr>
        <p:txBody>
          <a:bodyPr/>
          <a:lstStyle/>
          <a:p>
            <a:r>
              <a:rPr lang="en-US" dirty="0" smtClean="0">
                <a:effectLst>
                  <a:outerShdw blurRad="38100" dist="38100" dir="2700000" algn="tl">
                    <a:srgbClr val="000000">
                      <a:alpha val="43137"/>
                    </a:srgbClr>
                  </a:outerShdw>
                </a:effectLst>
              </a:rPr>
              <a:t>Political Violence</a:t>
            </a:r>
            <a:endParaRPr lang="en-US" dirty="0">
              <a:effectLst>
                <a:outerShdw blurRad="38100" dist="38100" dir="2700000" algn="tl">
                  <a:srgbClr val="000000">
                    <a:alpha val="43137"/>
                  </a:srgbClr>
                </a:outerShdw>
              </a:effectLst>
            </a:endParaRPr>
          </a:p>
        </p:txBody>
      </p:sp>
      <p:sp>
        <p:nvSpPr>
          <p:cNvPr id="4" name="Content Placeholder 3"/>
          <p:cNvSpPr>
            <a:spLocks noGrp="1"/>
          </p:cNvSpPr>
          <p:nvPr>
            <p:ph sz="half" idx="2"/>
          </p:nvPr>
        </p:nvSpPr>
        <p:spPr/>
        <p:txBody>
          <a:bodyPr>
            <a:normAutofit fontScale="85000" lnSpcReduction="20000"/>
          </a:bodyPr>
          <a:lstStyle/>
          <a:p>
            <a:r>
              <a:rPr lang="en-US" dirty="0" smtClean="0"/>
              <a:t>Largely relied on establishment violence against individuals and groups.</a:t>
            </a:r>
          </a:p>
          <a:p>
            <a:r>
              <a:rPr lang="en-US" dirty="0" smtClean="0"/>
              <a:t>Supported direct action.</a:t>
            </a:r>
          </a:p>
          <a:p>
            <a:r>
              <a:rPr lang="en-US" dirty="0" smtClean="0"/>
              <a:t>Opponents were ‘enemies of the people/State”.</a:t>
            </a:r>
          </a:p>
          <a:p>
            <a:r>
              <a:rPr lang="en-US" dirty="0" smtClean="0"/>
              <a:t>Violence ensured the goals of the State would be met.</a:t>
            </a:r>
          </a:p>
          <a:p>
            <a:r>
              <a:rPr lang="en-US" dirty="0" smtClean="0"/>
              <a:t>Purging of the weak to promote the strong.</a:t>
            </a:r>
          </a:p>
          <a:p>
            <a:r>
              <a:rPr lang="en-US" dirty="0" smtClean="0"/>
              <a:t>Irredentism</a:t>
            </a:r>
          </a:p>
        </p:txBody>
      </p:sp>
      <p:sp>
        <p:nvSpPr>
          <p:cNvPr id="6" name="Content Placeholder 5"/>
          <p:cNvSpPr>
            <a:spLocks noGrp="1"/>
          </p:cNvSpPr>
          <p:nvPr>
            <p:ph sz="quarter" idx="4"/>
          </p:nvPr>
        </p:nvSpPr>
        <p:spPr/>
        <p:txBody>
          <a:bodyPr>
            <a:normAutofit fontScale="62500" lnSpcReduction="20000"/>
          </a:bodyPr>
          <a:lstStyle/>
          <a:p>
            <a:r>
              <a:rPr lang="en-US" dirty="0" smtClean="0"/>
              <a:t>Largely Individual/Group against the State.</a:t>
            </a:r>
          </a:p>
          <a:p>
            <a:r>
              <a:rPr lang="en-US" dirty="0" smtClean="0"/>
              <a:t>Organized strikes or sabotaged factory equipment.</a:t>
            </a:r>
          </a:p>
          <a:p>
            <a:r>
              <a:rPr lang="en-US" dirty="0" smtClean="0"/>
              <a:t>Sabotaged infrastructure.</a:t>
            </a:r>
          </a:p>
          <a:p>
            <a:r>
              <a:rPr lang="en-US" dirty="0" smtClean="0"/>
              <a:t>Incited both violent and civic disobedience.</a:t>
            </a:r>
          </a:p>
          <a:p>
            <a:r>
              <a:rPr lang="en-US" dirty="0" smtClean="0"/>
              <a:t>Assisted in the escape of those hunted in eugenics programs.</a:t>
            </a:r>
          </a:p>
          <a:p>
            <a:r>
              <a:rPr lang="en-US" dirty="0" smtClean="0"/>
              <a:t>Established espionage programs to gather intelligence for the Allies and the support of assassination attempts.</a:t>
            </a:r>
          </a:p>
          <a:p>
            <a:r>
              <a:rPr lang="en-US" dirty="0" smtClean="0"/>
              <a:t>Sought to overthrow the fascist regime.</a:t>
            </a:r>
            <a:endParaRPr lang="en-US" dirty="0"/>
          </a:p>
        </p:txBody>
      </p:sp>
      <p:sp>
        <p:nvSpPr>
          <p:cNvPr id="8" name="TextBox 7"/>
          <p:cNvSpPr txBox="1"/>
          <p:nvPr/>
        </p:nvSpPr>
        <p:spPr>
          <a:xfrm>
            <a:off x="779463" y="1935360"/>
            <a:ext cx="3566160" cy="369332"/>
          </a:xfrm>
          <a:prstGeom prst="rect">
            <a:avLst/>
          </a:prstGeom>
          <a:noFill/>
        </p:spPr>
        <p:txBody>
          <a:bodyPr wrap="square" rtlCol="0">
            <a:spAutoFit/>
          </a:bodyPr>
          <a:lstStyle/>
          <a:p>
            <a:pPr algn="ctr"/>
            <a:r>
              <a:rPr lang="en-US" dirty="0" smtClean="0">
                <a:solidFill>
                  <a:schemeClr val="bg2"/>
                </a:solidFill>
              </a:rPr>
              <a:t>Fascism</a:t>
            </a:r>
            <a:endParaRPr lang="en-US" dirty="0">
              <a:solidFill>
                <a:schemeClr val="bg2"/>
              </a:solidFill>
            </a:endParaRPr>
          </a:p>
        </p:txBody>
      </p:sp>
      <p:sp>
        <p:nvSpPr>
          <p:cNvPr id="9" name="TextBox 8"/>
          <p:cNvSpPr txBox="1"/>
          <p:nvPr/>
        </p:nvSpPr>
        <p:spPr>
          <a:xfrm>
            <a:off x="4796791" y="1976372"/>
            <a:ext cx="3566160" cy="369332"/>
          </a:xfrm>
          <a:prstGeom prst="rect">
            <a:avLst/>
          </a:prstGeom>
          <a:noFill/>
        </p:spPr>
        <p:txBody>
          <a:bodyPr wrap="square" rtlCol="0">
            <a:spAutoFit/>
          </a:bodyPr>
          <a:lstStyle/>
          <a:p>
            <a:pPr algn="ctr"/>
            <a:r>
              <a:rPr lang="en-US" dirty="0" smtClean="0">
                <a:solidFill>
                  <a:schemeClr val="bg2"/>
                </a:solidFill>
              </a:rPr>
              <a:t>“The Resistance”</a:t>
            </a:r>
            <a:endParaRPr lang="en-US" dirty="0">
              <a:solidFill>
                <a:schemeClr val="bg2"/>
              </a:solidFill>
            </a:endParaRPr>
          </a:p>
        </p:txBody>
      </p:sp>
    </p:spTree>
    <p:extLst>
      <p:ext uri="{BB962C8B-B14F-4D97-AF65-F5344CB8AC3E}">
        <p14:creationId xmlns:p14="http://schemas.microsoft.com/office/powerpoint/2010/main" val="2713408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WWII ERA</a:t>
            </a:r>
            <a:endParaRPr lang="en-US" dirty="0"/>
          </a:p>
        </p:txBody>
      </p:sp>
      <p:sp>
        <p:nvSpPr>
          <p:cNvPr id="3" name="Text Placeholder 2"/>
          <p:cNvSpPr>
            <a:spLocks noGrp="1"/>
          </p:cNvSpPr>
          <p:nvPr>
            <p:ph type="body" idx="1"/>
          </p:nvPr>
        </p:nvSpPr>
        <p:spPr>
          <a:xfrm>
            <a:off x="779463" y="1990686"/>
            <a:ext cx="3566160" cy="371513"/>
          </a:xfrm>
        </p:spPr>
        <p:txBody>
          <a:bodyPr/>
          <a:lstStyle/>
          <a:p>
            <a:r>
              <a:rPr lang="en-US" sz="1800" dirty="0" smtClean="0">
                <a:effectLst/>
              </a:rPr>
              <a:t>Fascism</a:t>
            </a:r>
            <a:endParaRPr lang="en-US" sz="1800" dirty="0">
              <a:effectLst/>
            </a:endParaRPr>
          </a:p>
        </p:txBody>
      </p:sp>
      <p:sp>
        <p:nvSpPr>
          <p:cNvPr id="4" name="Content Placeholder 3"/>
          <p:cNvSpPr>
            <a:spLocks noGrp="1"/>
          </p:cNvSpPr>
          <p:nvPr>
            <p:ph sz="half" idx="2"/>
          </p:nvPr>
        </p:nvSpPr>
        <p:spPr/>
        <p:txBody>
          <a:bodyPr>
            <a:normAutofit fontScale="55000" lnSpcReduction="20000"/>
          </a:bodyPr>
          <a:lstStyle/>
          <a:p>
            <a:r>
              <a:rPr lang="en-US" sz="2300" dirty="0" smtClean="0"/>
              <a:t>Attempted to control all agents of political socialization in the promotion of the Nation State.</a:t>
            </a:r>
          </a:p>
          <a:p>
            <a:r>
              <a:rPr lang="en-US" sz="2300" dirty="0" smtClean="0"/>
              <a:t>The educational system, culture, religion, peer groups, and media were all actively controlled by the State.</a:t>
            </a:r>
          </a:p>
          <a:p>
            <a:r>
              <a:rPr lang="en-US" sz="2300" dirty="0" smtClean="0"/>
              <a:t>Robust integration of cinema and propaganda.</a:t>
            </a:r>
          </a:p>
          <a:p>
            <a:r>
              <a:rPr lang="en-US" sz="2300" dirty="0" smtClean="0"/>
              <a:t>Youth groups were especially courted by fascist regimes.</a:t>
            </a:r>
          </a:p>
          <a:p>
            <a:r>
              <a:rPr lang="en-US" sz="2300" dirty="0" smtClean="0"/>
              <a:t>Hostile towards autonomous religion.</a:t>
            </a:r>
          </a:p>
          <a:p>
            <a:r>
              <a:rPr lang="en-US" sz="2300" dirty="0" smtClean="0"/>
              <a:t>“Sought to impose uniformity of thought and action by force or through regulation and social pressure”- Jonah Goldberg</a:t>
            </a:r>
            <a:endParaRPr lang="en-US" dirty="0"/>
          </a:p>
        </p:txBody>
      </p:sp>
      <p:sp>
        <p:nvSpPr>
          <p:cNvPr id="5" name="Text Placeholder 4"/>
          <p:cNvSpPr>
            <a:spLocks noGrp="1"/>
          </p:cNvSpPr>
          <p:nvPr>
            <p:ph type="body" sz="quarter" idx="3"/>
          </p:nvPr>
        </p:nvSpPr>
        <p:spPr>
          <a:xfrm>
            <a:off x="4796791" y="1990686"/>
            <a:ext cx="3566160" cy="371514"/>
          </a:xfrm>
        </p:spPr>
        <p:txBody>
          <a:bodyPr/>
          <a:lstStyle/>
          <a:p>
            <a:r>
              <a:rPr lang="en-US" sz="1800" dirty="0" smtClean="0">
                <a:effectLst/>
              </a:rPr>
              <a:t>“The Resistance”</a:t>
            </a:r>
            <a:endParaRPr lang="en-US" sz="1800" dirty="0">
              <a:effectLst/>
            </a:endParaRPr>
          </a:p>
        </p:txBody>
      </p:sp>
      <p:sp>
        <p:nvSpPr>
          <p:cNvPr id="6" name="Content Placeholder 5"/>
          <p:cNvSpPr>
            <a:spLocks noGrp="1"/>
          </p:cNvSpPr>
          <p:nvPr>
            <p:ph sz="quarter" idx="4"/>
          </p:nvPr>
        </p:nvSpPr>
        <p:spPr/>
        <p:txBody>
          <a:bodyPr>
            <a:normAutofit/>
          </a:bodyPr>
          <a:lstStyle/>
          <a:p>
            <a:r>
              <a:rPr lang="en-US" sz="1400" dirty="0" smtClean="0"/>
              <a:t>Largely relied on independent media, peer groups, and events to promote their political outlook.</a:t>
            </a:r>
          </a:p>
          <a:p>
            <a:r>
              <a:rPr lang="en-US" sz="1400" dirty="0" smtClean="0"/>
              <a:t>Published and distributed thousands of underground newspapers and leaflets that described abuses of power, called for the overthrow of the regime, recalled worker abuse, and urged intellectuals to unite against the regime.</a:t>
            </a:r>
            <a:endParaRPr lang="en-US" sz="1400" dirty="0"/>
          </a:p>
        </p:txBody>
      </p:sp>
      <p:sp>
        <p:nvSpPr>
          <p:cNvPr id="7" name="TextBox 6"/>
          <p:cNvSpPr txBox="1"/>
          <p:nvPr/>
        </p:nvSpPr>
        <p:spPr>
          <a:xfrm>
            <a:off x="779463" y="1527336"/>
            <a:ext cx="7583488" cy="523220"/>
          </a:xfrm>
          <a:prstGeom prst="rect">
            <a:avLst/>
          </a:prstGeom>
          <a:noFill/>
        </p:spPr>
        <p:txBody>
          <a:bodyPr wrap="square" rtlCol="0">
            <a:spAutoFit/>
          </a:bodyPr>
          <a:lstStyle/>
          <a:p>
            <a:pPr algn="ctr"/>
            <a:r>
              <a:rPr lang="en-US" sz="2800" dirty="0" smtClean="0">
                <a:solidFill>
                  <a:srgbClr val="333333"/>
                </a:solidFill>
                <a:effectLst>
                  <a:outerShdw blurRad="38100" dist="38100" dir="2700000" algn="tl">
                    <a:srgbClr val="000000">
                      <a:alpha val="43137"/>
                    </a:srgbClr>
                  </a:outerShdw>
                </a:effectLst>
              </a:rPr>
              <a:t>Political Socialization </a:t>
            </a:r>
            <a:endParaRPr lang="en-US" sz="2800" dirty="0">
              <a:solidFill>
                <a:srgbClr val="333333"/>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884522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WWII </a:t>
            </a:r>
            <a:r>
              <a:rPr lang="en-US" dirty="0" err="1" smtClean="0"/>
              <a:t>ErA</a:t>
            </a:r>
            <a:endParaRPr lang="en-US" dirty="0"/>
          </a:p>
        </p:txBody>
      </p:sp>
      <p:sp>
        <p:nvSpPr>
          <p:cNvPr id="3" name="Text Placeholder 2"/>
          <p:cNvSpPr>
            <a:spLocks noGrp="1"/>
          </p:cNvSpPr>
          <p:nvPr>
            <p:ph type="body" idx="1"/>
          </p:nvPr>
        </p:nvSpPr>
        <p:spPr>
          <a:xfrm>
            <a:off x="779463" y="1990686"/>
            <a:ext cx="3566160" cy="371513"/>
          </a:xfrm>
        </p:spPr>
        <p:txBody>
          <a:bodyPr/>
          <a:lstStyle/>
          <a:p>
            <a:r>
              <a:rPr lang="en-US" sz="1800" dirty="0" smtClean="0">
                <a:effectLst/>
              </a:rPr>
              <a:t>Fascism</a:t>
            </a:r>
            <a:endParaRPr lang="en-US" sz="1800" dirty="0">
              <a:effectLst/>
            </a:endParaRPr>
          </a:p>
        </p:txBody>
      </p:sp>
      <p:sp>
        <p:nvSpPr>
          <p:cNvPr id="4" name="Content Placeholder 3"/>
          <p:cNvSpPr>
            <a:spLocks noGrp="1"/>
          </p:cNvSpPr>
          <p:nvPr>
            <p:ph sz="half" idx="2"/>
          </p:nvPr>
        </p:nvSpPr>
        <p:spPr>
          <a:xfrm>
            <a:off x="779463" y="2393576"/>
            <a:ext cx="3566160" cy="3870221"/>
          </a:xfrm>
        </p:spPr>
        <p:txBody>
          <a:bodyPr>
            <a:noAutofit/>
          </a:bodyPr>
          <a:lstStyle/>
          <a:p>
            <a:r>
              <a:rPr lang="en-US" sz="1200" dirty="0" smtClean="0"/>
              <a:t>Has been stated to have arose from the threat of a revolution by the masses</a:t>
            </a:r>
          </a:p>
          <a:p>
            <a:r>
              <a:rPr lang="en-US" sz="1200" dirty="0" smtClean="0"/>
              <a:t>Rejected the Marxist concept of class conflict</a:t>
            </a:r>
          </a:p>
          <a:p>
            <a:r>
              <a:rPr lang="en-US" sz="1200" dirty="0" smtClean="0"/>
              <a:t>Encouraged class collaboration.</a:t>
            </a:r>
          </a:p>
          <a:p>
            <a:r>
              <a:rPr lang="en-US" sz="1200" dirty="0" smtClean="0"/>
              <a:t>The natural inequality among individuals is beneficial and promotes the harmony of government and society</a:t>
            </a:r>
          </a:p>
          <a:p>
            <a:r>
              <a:rPr lang="en-US" sz="1200" dirty="0" smtClean="0"/>
              <a:t>Both lower and upper classes should accept their roles and perform their respective duties as their social standing is necessary for a stable society.  </a:t>
            </a:r>
          </a:p>
          <a:p>
            <a:r>
              <a:rPr lang="en-US" sz="1200" dirty="0" smtClean="0"/>
              <a:t>The Nation State was superior to the individual</a:t>
            </a:r>
          </a:p>
          <a:p>
            <a:r>
              <a:rPr lang="en-US" sz="1200" dirty="0" smtClean="0"/>
              <a:t>Disdain for decadence and bourgeois values</a:t>
            </a:r>
            <a:endParaRPr lang="en-US" sz="1200" dirty="0"/>
          </a:p>
        </p:txBody>
      </p:sp>
      <p:sp>
        <p:nvSpPr>
          <p:cNvPr id="5" name="Text Placeholder 4"/>
          <p:cNvSpPr>
            <a:spLocks noGrp="1"/>
          </p:cNvSpPr>
          <p:nvPr>
            <p:ph type="body" sz="quarter" idx="3"/>
          </p:nvPr>
        </p:nvSpPr>
        <p:spPr>
          <a:xfrm>
            <a:off x="4796791" y="1990686"/>
            <a:ext cx="3566160" cy="371514"/>
          </a:xfrm>
        </p:spPr>
        <p:txBody>
          <a:bodyPr/>
          <a:lstStyle/>
          <a:p>
            <a:r>
              <a:rPr lang="en-US" sz="1800" dirty="0" smtClean="0">
                <a:effectLst/>
              </a:rPr>
              <a:t>“The Resistance”</a:t>
            </a:r>
            <a:endParaRPr lang="en-US" sz="1800" dirty="0">
              <a:effectLst/>
            </a:endParaRPr>
          </a:p>
        </p:txBody>
      </p:sp>
      <p:sp>
        <p:nvSpPr>
          <p:cNvPr id="6" name="Content Placeholder 5"/>
          <p:cNvSpPr>
            <a:spLocks noGrp="1"/>
          </p:cNvSpPr>
          <p:nvPr>
            <p:ph sz="quarter" idx="4"/>
          </p:nvPr>
        </p:nvSpPr>
        <p:spPr/>
        <p:txBody>
          <a:bodyPr>
            <a:normAutofit/>
          </a:bodyPr>
          <a:lstStyle/>
          <a:p>
            <a:r>
              <a:rPr lang="en-US" sz="1400" dirty="0" smtClean="0"/>
              <a:t>Varied outlook as there were numerous groups, each with  different political ideologies.</a:t>
            </a:r>
          </a:p>
          <a:p>
            <a:r>
              <a:rPr lang="en-US" sz="1400" dirty="0" smtClean="0"/>
              <a:t>Concerned for the rights of the individual.</a:t>
            </a:r>
          </a:p>
          <a:p>
            <a:r>
              <a:rPr lang="en-US" sz="1400" dirty="0" smtClean="0"/>
              <a:t>Opposed anti-Semitism,, euthanasia, and the disallowance of traditions and customs.</a:t>
            </a:r>
          </a:p>
          <a:p>
            <a:r>
              <a:rPr lang="en-US" sz="1400" dirty="0" smtClean="0"/>
              <a:t>Some called for class conflict and others for the establishment of a unified socialist Europe.</a:t>
            </a:r>
            <a:endParaRPr lang="en-US" dirty="0"/>
          </a:p>
        </p:txBody>
      </p:sp>
      <p:sp>
        <p:nvSpPr>
          <p:cNvPr id="7" name="TextBox 6"/>
          <p:cNvSpPr txBox="1"/>
          <p:nvPr/>
        </p:nvSpPr>
        <p:spPr>
          <a:xfrm>
            <a:off x="779463" y="1510174"/>
            <a:ext cx="7583488" cy="523220"/>
          </a:xfrm>
          <a:prstGeom prst="rect">
            <a:avLst/>
          </a:prstGeom>
          <a:noFill/>
        </p:spPr>
        <p:txBody>
          <a:bodyPr wrap="square" rtlCol="0">
            <a:spAutoFit/>
          </a:bodyPr>
          <a:lstStyle/>
          <a:p>
            <a:pPr algn="ctr"/>
            <a:r>
              <a:rPr lang="en-US" sz="2800" dirty="0" smtClean="0">
                <a:solidFill>
                  <a:srgbClr val="333333"/>
                </a:solidFill>
                <a:effectLst>
                  <a:outerShdw blurRad="38100" dist="38100" dir="2700000" algn="tl">
                    <a:srgbClr val="000000">
                      <a:alpha val="43137"/>
                    </a:srgbClr>
                  </a:outerShdw>
                </a:effectLst>
              </a:rPr>
              <a:t>The Elite and Classes</a:t>
            </a:r>
            <a:endParaRPr lang="en-US" sz="2800" dirty="0">
              <a:solidFill>
                <a:srgbClr val="333333"/>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494229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8154" y="2153716"/>
            <a:ext cx="7619821" cy="1754327"/>
          </a:xfrm>
          <a:prstGeom prst="rect">
            <a:avLst/>
          </a:prstGeom>
          <a:noFill/>
        </p:spPr>
        <p:txBody>
          <a:bodyPr wrap="square" rtlCol="0">
            <a:spAutoFit/>
          </a:bodyPr>
          <a:lstStyle/>
          <a:p>
            <a:r>
              <a:rPr lang="en-US" dirty="0" smtClean="0"/>
              <a:t>	“ No political ideology has had a greater impact on modern history than fascism. It has been widely identified with totalitarianism, state terror, fanaticism, orchestrated violence, and calculated atrocities on an unimaginable scale”. </a:t>
            </a:r>
            <a:r>
              <a:rPr lang="mr-IN" dirty="0" smtClean="0"/>
              <a:t>–</a:t>
            </a:r>
            <a:r>
              <a:rPr lang="en-US" dirty="0" smtClean="0"/>
              <a:t> Roger Griffin on Fascism</a:t>
            </a:r>
          </a:p>
          <a:p>
            <a:endParaRPr lang="en-US" dirty="0"/>
          </a:p>
          <a:p>
            <a:r>
              <a:rPr lang="en-US" dirty="0" smtClean="0"/>
              <a:t>	</a:t>
            </a:r>
            <a:endParaRPr lang="en-US" dirty="0"/>
          </a:p>
        </p:txBody>
      </p:sp>
    </p:spTree>
    <p:extLst>
      <p:ext uri="{BB962C8B-B14F-4D97-AF65-F5344CB8AC3E}">
        <p14:creationId xmlns:p14="http://schemas.microsoft.com/office/powerpoint/2010/main" val="9168037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era Fascism</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smtClean="0"/>
              <a:t>Fascism, today, has become a pejorative applied to political actions/leaders/philosophy.</a:t>
            </a:r>
          </a:p>
          <a:p>
            <a:r>
              <a:rPr lang="en-US" dirty="0" smtClean="0"/>
              <a:t>Frequently used to describe political candidates or officers that espouse populist, anti-immigration, or nationalistic views.</a:t>
            </a:r>
          </a:p>
          <a:p>
            <a:r>
              <a:rPr lang="en-US" dirty="0" smtClean="0"/>
              <a:t>Recently used to describe politicians such as Donald Trump, Marine Le Pen, and Norbert Hofer</a:t>
            </a:r>
          </a:p>
          <a:p>
            <a:r>
              <a:rPr lang="en-US" dirty="0" smtClean="0"/>
              <a:t>Aside from mislabeling politicians as fascists, there is truly a neo-fascist movement around the globe today.</a:t>
            </a:r>
            <a:endParaRPr lang="en-US" dirty="0"/>
          </a:p>
        </p:txBody>
      </p:sp>
      <p:pic>
        <p:nvPicPr>
          <p:cNvPr id="5" name="Content Placeholder 4" descr="Norbert_Hofer.jpg"/>
          <p:cNvPicPr>
            <a:picLocks noGrp="1" noChangeAspect="1"/>
          </p:cNvPicPr>
          <p:nvPr>
            <p:ph sz="half" idx="2"/>
          </p:nvPr>
        </p:nvPicPr>
        <p:blipFill>
          <a:blip r:embed="rId2" cstate="email">
            <a:extLst>
              <a:ext uri="{28A0092B-C50C-407E-A947-70E740481C1C}">
                <a14:useLocalDpi xmlns:a14="http://schemas.microsoft.com/office/drawing/2010/main" val="0"/>
              </a:ext>
            </a:extLst>
          </a:blip>
          <a:srcRect t="9825" b="9825"/>
          <a:stretch>
            <a:fillRect/>
          </a:stretch>
        </p:blipFill>
        <p:spPr>
          <a:xfrm>
            <a:off x="6727874" y="1407252"/>
            <a:ext cx="2150119" cy="2590978"/>
          </a:xfrm>
        </p:spPr>
      </p:pic>
      <p:pic>
        <p:nvPicPr>
          <p:cNvPr id="6" name="Picture 5" descr="Donald_Trump_official_portraitt.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245623" y="2446823"/>
            <a:ext cx="2482251" cy="3102814"/>
          </a:xfrm>
          <a:prstGeom prst="rect">
            <a:avLst/>
          </a:prstGeom>
        </p:spPr>
      </p:pic>
      <p:pic>
        <p:nvPicPr>
          <p:cNvPr id="7" name="Picture 6" descr="Marine_Le_Pen_(2017-03-24)_01_cropped.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727874" y="3998229"/>
            <a:ext cx="2150119" cy="2866825"/>
          </a:xfrm>
          <a:prstGeom prst="rect">
            <a:avLst/>
          </a:prstGeom>
        </p:spPr>
      </p:pic>
    </p:spTree>
    <p:extLst>
      <p:ext uri="{BB962C8B-B14F-4D97-AF65-F5344CB8AC3E}">
        <p14:creationId xmlns:p14="http://schemas.microsoft.com/office/powerpoint/2010/main" val="25398121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era Fascism</a:t>
            </a:r>
            <a:endParaRPr lang="en-US" dirty="0"/>
          </a:p>
        </p:txBody>
      </p:sp>
      <p:sp>
        <p:nvSpPr>
          <p:cNvPr id="3" name="Content Placeholder 2"/>
          <p:cNvSpPr>
            <a:spLocks noGrp="1"/>
          </p:cNvSpPr>
          <p:nvPr>
            <p:ph sz="half" idx="1"/>
          </p:nvPr>
        </p:nvSpPr>
        <p:spPr/>
        <p:txBody>
          <a:bodyPr>
            <a:normAutofit fontScale="62500" lnSpcReduction="20000"/>
          </a:bodyPr>
          <a:lstStyle/>
          <a:p>
            <a:r>
              <a:rPr lang="en-US" dirty="0" smtClean="0"/>
              <a:t>Neo-fascism is represented by a number of relatively small, separate movements that advocate the value of power, supremacy, and ethnic purity.</a:t>
            </a:r>
          </a:p>
          <a:p>
            <a:r>
              <a:rPr lang="en-US" dirty="0" smtClean="0"/>
              <a:t>In contrast to WWII Era fascism, Neo-fascism is not so clearly defined and is largely composed of loosely organized cells.</a:t>
            </a:r>
          </a:p>
          <a:p>
            <a:r>
              <a:rPr lang="en-US" dirty="0" smtClean="0"/>
              <a:t>They often promote violence against other groups and the state, examples including the 1995 Oklahoma City bombing and the Charlotte Riots. </a:t>
            </a:r>
          </a:p>
          <a:p>
            <a:r>
              <a:rPr lang="en-US" dirty="0" smtClean="0"/>
              <a:t>Motives appear largely to be free floating violence and aggression meant to shock rather than represent deep political conviction.</a:t>
            </a:r>
          </a:p>
          <a:p>
            <a:r>
              <a:rPr lang="en-US" dirty="0" smtClean="0"/>
              <a:t>Golden Dawn, a political party in Greece, is one of the few neo-fascist groups to have organized and have a state platform, having even won a number of seats in the Greek Parliament. </a:t>
            </a:r>
          </a:p>
          <a:p>
            <a:endParaRPr lang="en-US" dirty="0"/>
          </a:p>
        </p:txBody>
      </p:sp>
      <p:pic>
        <p:nvPicPr>
          <p:cNvPr id="5" name="Content Placeholder 4" descr="SPLC-Publications-Racist-Skinheads-Understanding-the-Threat-1280x720_0.jpg"/>
          <p:cNvPicPr>
            <a:picLocks noGrp="1" noChangeAspect="1"/>
          </p:cNvPicPr>
          <p:nvPr>
            <p:ph sz="half" idx="2"/>
          </p:nvPr>
        </p:nvPicPr>
        <p:blipFill>
          <a:blip r:embed="rId2" cstate="email">
            <a:extLst>
              <a:ext uri="{28A0092B-C50C-407E-A947-70E740481C1C}">
                <a14:useLocalDpi xmlns:a14="http://schemas.microsoft.com/office/drawing/2010/main" val="0"/>
              </a:ext>
            </a:extLst>
          </a:blip>
          <a:srcRect l="26665" r="26665"/>
          <a:stretch>
            <a:fillRect/>
          </a:stretch>
        </p:blipFill>
        <p:spPr>
          <a:xfrm>
            <a:off x="6083845" y="1631447"/>
            <a:ext cx="2557102" cy="3081408"/>
          </a:xfrm>
        </p:spPr>
      </p:pic>
      <p:pic>
        <p:nvPicPr>
          <p:cNvPr id="6" name="Picture 5" descr="goldendawn.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83845" y="4712855"/>
            <a:ext cx="2557102" cy="1901425"/>
          </a:xfrm>
          <a:prstGeom prst="rect">
            <a:avLst/>
          </a:prstGeom>
        </p:spPr>
      </p:pic>
    </p:spTree>
    <p:extLst>
      <p:ext uri="{BB962C8B-B14F-4D97-AF65-F5344CB8AC3E}">
        <p14:creationId xmlns:p14="http://schemas.microsoft.com/office/powerpoint/2010/main" val="4202851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era Antifascism </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t>In response to the radical right, a modern anti-fascist movement has emerged, commonly referred to has </a:t>
            </a:r>
            <a:r>
              <a:rPr lang="en-US" dirty="0" err="1" smtClean="0"/>
              <a:t>Antifa</a:t>
            </a:r>
            <a:r>
              <a:rPr lang="en-US" dirty="0" smtClean="0"/>
              <a:t>.</a:t>
            </a:r>
          </a:p>
          <a:p>
            <a:r>
              <a:rPr lang="en-US" dirty="0" smtClean="0"/>
              <a:t>Espouse a militant anti-fascist, radical political view of far left politics aimed at fighting the far right.</a:t>
            </a:r>
          </a:p>
          <a:p>
            <a:r>
              <a:rPr lang="en-US" dirty="0" smtClean="0"/>
              <a:t>The 2011 Occupy Wall Street protest was an early antecedent to the current </a:t>
            </a:r>
            <a:r>
              <a:rPr lang="en-US" dirty="0" err="1" smtClean="0"/>
              <a:t>Antifa</a:t>
            </a:r>
            <a:r>
              <a:rPr lang="en-US" dirty="0" smtClean="0"/>
              <a:t> movement</a:t>
            </a:r>
          </a:p>
          <a:p>
            <a:r>
              <a:rPr lang="en-US" dirty="0" smtClean="0"/>
              <a:t>Many support disenfranchised populations and protest the amassing of wealth by corporations and the elite.</a:t>
            </a:r>
          </a:p>
          <a:p>
            <a:r>
              <a:rPr lang="en-US" dirty="0"/>
              <a:t>Most groups are largely </a:t>
            </a:r>
            <a:r>
              <a:rPr lang="en-US" dirty="0" smtClean="0"/>
              <a:t>composed </a:t>
            </a:r>
            <a:r>
              <a:rPr lang="en-US" dirty="0"/>
              <a:t>of socialist, communist, and </a:t>
            </a:r>
            <a:r>
              <a:rPr lang="en-US" dirty="0" smtClean="0"/>
              <a:t>anarchists.</a:t>
            </a:r>
            <a:endParaRPr lang="en-US" dirty="0"/>
          </a:p>
          <a:p>
            <a:endParaRPr lang="en-US" dirty="0" smtClean="0"/>
          </a:p>
        </p:txBody>
      </p:sp>
      <p:sp>
        <p:nvSpPr>
          <p:cNvPr id="4" name="Content Placeholder 3"/>
          <p:cNvSpPr>
            <a:spLocks noGrp="1"/>
          </p:cNvSpPr>
          <p:nvPr>
            <p:ph sz="half" idx="2"/>
          </p:nvPr>
        </p:nvSpPr>
        <p:spPr/>
        <p:txBody>
          <a:bodyPr>
            <a:normAutofit fontScale="70000" lnSpcReduction="20000"/>
          </a:bodyPr>
          <a:lstStyle/>
          <a:p>
            <a:r>
              <a:rPr lang="en-US" dirty="0" smtClean="0"/>
              <a:t>There are many cells worldwide, but there is no official leader, headquarters,  or interconnected organizations.</a:t>
            </a:r>
          </a:p>
          <a:p>
            <a:r>
              <a:rPr lang="en-US" dirty="0" smtClean="0"/>
              <a:t>Some view violence as an acceptable and effective strategy in stopping neo-fascists from gaining a platform to spread their views and to protect nonviolent protest. Ex. the Charlottesville Riots, and the numerous instances at Berkeley. </a:t>
            </a:r>
          </a:p>
          <a:p>
            <a:r>
              <a:rPr lang="en-US" dirty="0" smtClean="0"/>
              <a:t>Other members view violence as harming the fight against extremism, and instead serves to equate both sides.</a:t>
            </a:r>
          </a:p>
          <a:p>
            <a:r>
              <a:rPr lang="en-US" dirty="0" smtClean="0"/>
              <a:t>Adherents express a disdain for mainstream liberal politics because they see it as inadequately muscular: </a:t>
            </a:r>
            <a:r>
              <a:rPr lang="en-US" dirty="0"/>
              <a:t>a</a:t>
            </a:r>
            <a:r>
              <a:rPr lang="en-US" dirty="0" smtClean="0"/>
              <a:t>dvocating direct action instead of relying on government order maintenance.</a:t>
            </a:r>
          </a:p>
        </p:txBody>
      </p:sp>
    </p:spTree>
    <p:extLst>
      <p:ext uri="{BB962C8B-B14F-4D97-AF65-F5344CB8AC3E}">
        <p14:creationId xmlns:p14="http://schemas.microsoft.com/office/powerpoint/2010/main" val="4344153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WWII &amp; Modern</a:t>
            </a:r>
            <a:endParaRPr lang="en-US" dirty="0"/>
          </a:p>
        </p:txBody>
      </p:sp>
      <p:sp>
        <p:nvSpPr>
          <p:cNvPr id="4" name="Content Placeholder 3"/>
          <p:cNvSpPr>
            <a:spLocks noGrp="1"/>
          </p:cNvSpPr>
          <p:nvPr>
            <p:ph sz="half" idx="2"/>
          </p:nvPr>
        </p:nvSpPr>
        <p:spPr>
          <a:xfrm>
            <a:off x="779463" y="2393576"/>
            <a:ext cx="7583488" cy="3732585"/>
          </a:xfrm>
        </p:spPr>
        <p:txBody>
          <a:bodyPr>
            <a:normAutofit lnSpcReduction="10000"/>
          </a:bodyPr>
          <a:lstStyle/>
          <a:p>
            <a:r>
              <a:rPr lang="en-US" dirty="0" smtClean="0"/>
              <a:t>Historic fascism had at its core a commitment to creating an ethnically pure nation state headed by a dictator who sought territorial expansion, controlled industry, and the suppression of all opposition.</a:t>
            </a:r>
          </a:p>
          <a:p>
            <a:r>
              <a:rPr lang="en-US" dirty="0" smtClean="0"/>
              <a:t>Neo-Fascism consists largely of small groups that are not organized under either an autocratic leader or around a nation state. These groups do promote racism, anti-Semitism, and anti-immigration, but have not had a significant impact on society  </a:t>
            </a:r>
            <a:endParaRPr lang="en-US" dirty="0"/>
          </a:p>
          <a:p>
            <a:r>
              <a:rPr lang="en-US" dirty="0" smtClean="0"/>
              <a:t>Violence is seen as acceptable to promote both of their ideologies, but Neo-Fascist do not largely promote an anti-democratic or anti-capitalistic ideology. </a:t>
            </a:r>
          </a:p>
          <a:p>
            <a:endParaRPr lang="en-US" dirty="0" smtClean="0"/>
          </a:p>
        </p:txBody>
      </p:sp>
      <p:sp>
        <p:nvSpPr>
          <p:cNvPr id="8" name="TextBox 7"/>
          <p:cNvSpPr txBox="1"/>
          <p:nvPr/>
        </p:nvSpPr>
        <p:spPr>
          <a:xfrm>
            <a:off x="779463" y="1750694"/>
            <a:ext cx="7583488" cy="461665"/>
          </a:xfrm>
          <a:prstGeom prst="rect">
            <a:avLst/>
          </a:prstGeom>
          <a:noFill/>
        </p:spPr>
        <p:txBody>
          <a:bodyPr wrap="square" rtlCol="0">
            <a:spAutoFit/>
          </a:bodyPr>
          <a:lstStyle/>
          <a:p>
            <a:pPr algn="ctr"/>
            <a:r>
              <a:rPr lang="en-US" sz="2400" dirty="0" smtClean="0">
                <a:solidFill>
                  <a:schemeClr val="bg2"/>
                </a:solidFill>
              </a:rPr>
              <a:t>Fascism &amp; Neo-</a:t>
            </a:r>
            <a:r>
              <a:rPr lang="en-US" sz="2400" dirty="0" err="1" smtClean="0">
                <a:solidFill>
                  <a:schemeClr val="bg2"/>
                </a:solidFill>
              </a:rPr>
              <a:t>Facism</a:t>
            </a:r>
            <a:endParaRPr lang="en-US" sz="2400" dirty="0">
              <a:solidFill>
                <a:schemeClr val="bg2"/>
              </a:solidFill>
            </a:endParaRPr>
          </a:p>
        </p:txBody>
      </p:sp>
    </p:spTree>
    <p:extLst>
      <p:ext uri="{BB962C8B-B14F-4D97-AF65-F5344CB8AC3E}">
        <p14:creationId xmlns:p14="http://schemas.microsoft.com/office/powerpoint/2010/main" val="20655387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WWII &amp; Modern</a:t>
            </a:r>
            <a:endParaRPr lang="en-US" dirty="0"/>
          </a:p>
        </p:txBody>
      </p:sp>
      <p:sp>
        <p:nvSpPr>
          <p:cNvPr id="4" name="Content Placeholder 3"/>
          <p:cNvSpPr>
            <a:spLocks noGrp="1"/>
          </p:cNvSpPr>
          <p:nvPr>
            <p:ph sz="half" idx="2"/>
          </p:nvPr>
        </p:nvSpPr>
        <p:spPr>
          <a:xfrm>
            <a:off x="779463" y="2393576"/>
            <a:ext cx="7583488" cy="3732585"/>
          </a:xfrm>
        </p:spPr>
        <p:txBody>
          <a:bodyPr>
            <a:normAutofit fontScale="92500" lnSpcReduction="10000"/>
          </a:bodyPr>
          <a:lstStyle/>
          <a:p>
            <a:r>
              <a:rPr lang="en-US" dirty="0" smtClean="0"/>
              <a:t>Both movements are composed of various groups not united under a solitary goal, however, many opposed discrimination, the abuse of power and human rights. </a:t>
            </a:r>
          </a:p>
          <a:p>
            <a:r>
              <a:rPr lang="en-US" dirty="0" smtClean="0"/>
              <a:t>Both use violence, the dissemination of information, and the disruption of events to further their cause.</a:t>
            </a:r>
          </a:p>
          <a:p>
            <a:r>
              <a:rPr lang="en-US" dirty="0" err="1" smtClean="0"/>
              <a:t>Antifa</a:t>
            </a:r>
            <a:r>
              <a:rPr lang="en-US" dirty="0" smtClean="0"/>
              <a:t> groups largely protest against racism, corruption, and elitism in government and society.</a:t>
            </a:r>
          </a:p>
          <a:p>
            <a:r>
              <a:rPr lang="en-US" dirty="0" smtClean="0"/>
              <a:t>“The Resistance” were seeking to fight against invasion, provided humanitarian aid to victims of the regime, and attempted to overthrow fascist leaders and the regime through espionage or assassination.</a:t>
            </a:r>
          </a:p>
          <a:p>
            <a:endParaRPr lang="en-US" dirty="0" smtClean="0"/>
          </a:p>
        </p:txBody>
      </p:sp>
      <p:sp>
        <p:nvSpPr>
          <p:cNvPr id="8" name="TextBox 7"/>
          <p:cNvSpPr txBox="1"/>
          <p:nvPr/>
        </p:nvSpPr>
        <p:spPr>
          <a:xfrm>
            <a:off x="779463" y="1750694"/>
            <a:ext cx="7583488" cy="461665"/>
          </a:xfrm>
          <a:prstGeom prst="rect">
            <a:avLst/>
          </a:prstGeom>
          <a:noFill/>
        </p:spPr>
        <p:txBody>
          <a:bodyPr wrap="square" rtlCol="0">
            <a:spAutoFit/>
          </a:bodyPr>
          <a:lstStyle/>
          <a:p>
            <a:pPr algn="ctr"/>
            <a:r>
              <a:rPr lang="en-US" sz="2400" dirty="0" smtClean="0">
                <a:solidFill>
                  <a:schemeClr val="bg2"/>
                </a:solidFill>
              </a:rPr>
              <a:t>“The Resistance” &amp; </a:t>
            </a:r>
            <a:r>
              <a:rPr lang="en-US" sz="2400" dirty="0" err="1" smtClean="0">
                <a:solidFill>
                  <a:schemeClr val="bg2"/>
                </a:solidFill>
              </a:rPr>
              <a:t>Antifa</a:t>
            </a:r>
            <a:endParaRPr lang="en-US" sz="2400" dirty="0">
              <a:solidFill>
                <a:schemeClr val="bg2"/>
              </a:solidFill>
            </a:endParaRPr>
          </a:p>
        </p:txBody>
      </p:sp>
    </p:spTree>
    <p:extLst>
      <p:ext uri="{BB962C8B-B14F-4D97-AF65-F5344CB8AC3E}">
        <p14:creationId xmlns:p14="http://schemas.microsoft.com/office/powerpoint/2010/main" val="23969285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recedent">
  <a:themeElements>
    <a:clrScheme name="Precedent">
      <a:dk1>
        <a:srgbClr val="921F07"/>
      </a:dk1>
      <a:lt1>
        <a:sysClr val="window" lastClr="FFFFFF"/>
      </a:lt1>
      <a:dk2>
        <a:srgbClr val="333333"/>
      </a:dk2>
      <a:lt2>
        <a:srgbClr val="E5E5D3"/>
      </a:lt2>
      <a:accent1>
        <a:srgbClr val="993232"/>
      </a:accent1>
      <a:accent2>
        <a:srgbClr val="9B6C34"/>
      </a:accent2>
      <a:accent3>
        <a:srgbClr val="736C5D"/>
      </a:accent3>
      <a:accent4>
        <a:srgbClr val="C9972B"/>
      </a:accent4>
      <a:accent5>
        <a:srgbClr val="C95F2B"/>
      </a:accent5>
      <a:accent6>
        <a:srgbClr val="8F7A05"/>
      </a:accent6>
      <a:hlink>
        <a:srgbClr val="933926"/>
      </a:hlink>
      <a:folHlink>
        <a:srgbClr val="916019"/>
      </a:folHlink>
    </a:clrScheme>
    <a:fontScheme name="Precedent">
      <a:majorFont>
        <a:latin typeface="Perpetua Titling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Precedent">
      <a:fillStyleLst>
        <a:solidFill>
          <a:schemeClr val="phClr"/>
        </a:solidFill>
        <a:gradFill rotWithShape="1">
          <a:gsLst>
            <a:gs pos="0">
              <a:schemeClr val="phClr">
                <a:tint val="100000"/>
                <a:shade val="90000"/>
                <a:satMod val="135000"/>
              </a:schemeClr>
            </a:gs>
            <a:gs pos="100000">
              <a:schemeClr val="phClr">
                <a:tint val="100000"/>
                <a:shade val="30000"/>
                <a:satMod val="135000"/>
              </a:schemeClr>
            </a:gs>
          </a:gsLst>
          <a:path path="circle">
            <a:fillToRect l="70000" t="10000" b="70000"/>
          </a:path>
        </a:gradFill>
        <a:blipFill rotWithShape="1">
          <a:blip xmlns:r="http://schemas.openxmlformats.org/officeDocument/2006/relationships" r:embed="rId1">
            <a:duotone>
              <a:schemeClr val="phClr">
                <a:shade val="10000"/>
                <a:satMod val="135000"/>
              </a:schemeClr>
              <a:schemeClr val="phClr">
                <a:satMod val="150000"/>
                <a:lumMod val="110000"/>
              </a:schemeClr>
            </a:duotone>
          </a:blip>
          <a:stretch/>
        </a:blipFill>
      </a:fillStyleLst>
      <a:lnStyleLst>
        <a:ln w="12700" cap="flat" cmpd="sng" algn="ctr">
          <a:solidFill>
            <a:schemeClr val="phClr">
              <a:shade val="95000"/>
              <a:satMod val="105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dir="4800000" sx="103000" sy="103000" rotWithShape="0">
              <a:srgbClr val="000000">
                <a:alpha val="45000"/>
              </a:srgbClr>
            </a:outerShdw>
          </a:effectLst>
          <a:scene3d>
            <a:camera prst="orthographicFront">
              <a:rot lat="0" lon="0" rev="0"/>
            </a:camera>
            <a:lightRig rig="balanced" dir="tl">
              <a:rot lat="0" lon="0" rev="3000000"/>
            </a:lightRig>
          </a:scene3d>
          <a:sp3d prstMaterial="softEdge">
            <a:bevelT w="0" h="0"/>
          </a:sp3d>
        </a:effectStyle>
        <a:effectStyle>
          <a:effectLst>
            <a:innerShdw blurRad="127000" dist="38100" dir="13200000">
              <a:srgbClr val="000000">
                <a:alpha val="75000"/>
              </a:srgbClr>
            </a:innerShdw>
            <a:outerShdw blurRad="38100" dist="12700" dir="1800000" sx="101000" sy="101000" rotWithShape="0">
              <a:srgbClr val="000000">
                <a:alpha val="40000"/>
              </a:srgbClr>
            </a:outerShdw>
            <a:reflection blurRad="127000" stA="25000" endPos="30000" dist="12700" dir="5400000" sy="-100000" rotWithShape="0"/>
          </a:effectLst>
          <a:scene3d>
            <a:camera prst="orthographicFront">
              <a:rot lat="0" lon="0" rev="0"/>
            </a:camera>
            <a:lightRig rig="twoPt" dir="t">
              <a:rot lat="0" lon="0" rev="1200000"/>
            </a:lightRig>
          </a:scene3d>
          <a:sp3d>
            <a:bevelT w="0" h="0"/>
          </a:sp3d>
        </a:effectStyle>
      </a:effectStyleLst>
      <a:bgFillStyleLst>
        <a:solidFill>
          <a:schemeClr val="phClr"/>
        </a:solidFill>
        <a:gradFill rotWithShape="1">
          <a:gsLst>
            <a:gs pos="0">
              <a:schemeClr val="phClr">
                <a:tint val="100000"/>
                <a:shade val="90000"/>
                <a:satMod val="135000"/>
              </a:schemeClr>
            </a:gs>
            <a:gs pos="100000">
              <a:schemeClr val="phClr">
                <a:shade val="30000"/>
                <a:satMod val="150000"/>
              </a:schemeClr>
            </a:gs>
          </a:gsLst>
          <a:path path="circle">
            <a:fillToRect t="10000" r="70000" b="70000"/>
          </a:path>
        </a:gradFill>
        <a:blipFill rotWithShape="1">
          <a:blip xmlns:r="http://schemas.openxmlformats.org/officeDocument/2006/relationships" r:embed="rId2">
            <a:duotone>
              <a:schemeClr val="phClr">
                <a:shade val="10000"/>
                <a:satMod val="130000"/>
                <a:lumMod val="80000"/>
              </a:schemeClr>
              <a:schemeClr val="phClr">
                <a:satMod val="15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Precedent.thmx</Template>
  <TotalTime>286</TotalTime>
  <Words>1513</Words>
  <Application>Microsoft Office PowerPoint</Application>
  <PresentationFormat>On-screen Show (4:3)</PresentationFormat>
  <Paragraphs>128</Paragraphs>
  <Slides>14</Slides>
  <Notes>8</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Precedent</vt:lpstr>
      <vt:lpstr>Fascism And Antifascism:</vt:lpstr>
      <vt:lpstr>WWII Era Fascism</vt:lpstr>
      <vt:lpstr>WWII Era Fascism</vt:lpstr>
      <vt:lpstr>WWII Era AntiFascism</vt:lpstr>
      <vt:lpstr>WWII ERA AntiFascism</vt:lpstr>
      <vt:lpstr>WWII Era</vt:lpstr>
      <vt:lpstr>WWII ERA</vt:lpstr>
      <vt:lpstr>WWII ErA</vt:lpstr>
      <vt:lpstr>PowerPoint Presentation</vt:lpstr>
      <vt:lpstr>Modern era Fascism</vt:lpstr>
      <vt:lpstr>Modern era Fascism</vt:lpstr>
      <vt:lpstr>Modern era Antifascism </vt:lpstr>
      <vt:lpstr>WWII &amp; Modern</vt:lpstr>
      <vt:lpstr>WWII &amp; Modern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Fascism And Antifascism:</dc:title>
  <dc:creator>Carolyn Casteel</dc:creator>
  <cp:lastModifiedBy>Jaclyn Bunch</cp:lastModifiedBy>
  <cp:revision>24</cp:revision>
  <cp:lastPrinted>2017-11-29T22:55:20Z</cp:lastPrinted>
  <dcterms:created xsi:type="dcterms:W3CDTF">2017-11-29T18:15:54Z</dcterms:created>
  <dcterms:modified xsi:type="dcterms:W3CDTF">2017-11-29T23:08:47Z</dcterms:modified>
</cp:coreProperties>
</file>