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4" r:id="rId4"/>
    <p:sldId id="258" r:id="rId5"/>
    <p:sldId id="260" r:id="rId6"/>
    <p:sldId id="261" r:id="rId7"/>
    <p:sldId id="262" r:id="rId8"/>
    <p:sldId id="263" r:id="rId9"/>
    <p:sldId id="264" r:id="rId10"/>
    <p:sldId id="265" r:id="rId11"/>
    <p:sldId id="266" r:id="rId12"/>
    <p:sldId id="267" r:id="rId13"/>
    <p:sldId id="268" r:id="rId14"/>
    <p:sldId id="270" r:id="rId15"/>
    <p:sldId id="273" r:id="rId16"/>
    <p:sldId id="275" r:id="rId17"/>
    <p:sldId id="271" r:id="rId18"/>
    <p:sldId id="259" r:id="rId19"/>
    <p:sldId id="2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53" d="100"/>
          <a:sy n="53" d="100"/>
        </p:scale>
        <p:origin x="-1616" y="-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229600" cy="1143000"/>
          </a:xfrm>
        </p:spPr>
        <p:txBody>
          <a:bodyPr/>
          <a:lstStyle/>
          <a:p>
            <a:r>
              <a:rPr lang="en-US" dirty="0" smtClean="0">
                <a:latin typeface="Arial" pitchFamily="34" charset="0"/>
                <a:cs typeface="Arial" pitchFamily="34" charset="0"/>
              </a:rPr>
              <a:t>Toxoplasmosis</a:t>
            </a:r>
            <a:endParaRPr lang="en-US" dirty="0">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Clinical Presentation</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indent="0">
              <a:buNone/>
            </a:pPr>
            <a:r>
              <a:rPr lang="en-US" sz="2000" dirty="0" smtClean="0">
                <a:latin typeface="Arial" pitchFamily="34" charset="0"/>
                <a:cs typeface="Arial" pitchFamily="34" charset="0"/>
              </a:rPr>
              <a:t>Patient is a 29 year-old woman from South America, Goiania-GO, Brazil. At the moment of reporting, the patients reports to be on her second trimester of pregnancy. Admitted at Goiania Gastrico hospital, the patient reported having flu like symptoms including headache, fever, muscle aches, and drowsiness.</a:t>
            </a:r>
          </a:p>
          <a:p>
            <a:pPr indent="0">
              <a:buNone/>
            </a:pPr>
            <a:r>
              <a:rPr lang="en-US" sz="2000" dirty="0" smtClean="0">
                <a:latin typeface="Arial" pitchFamily="34" charset="0"/>
                <a:cs typeface="Arial" pitchFamily="34" charset="0"/>
              </a:rPr>
              <a:t>On physical examination, mental status changes are observed which includes seizure, alteration of consciousness, and cranial nerve palsies.</a:t>
            </a:r>
            <a:r>
              <a:rPr lang="en-US" sz="2000" dirty="0">
                <a:latin typeface="Arial" pitchFamily="34" charset="0"/>
                <a:cs typeface="Arial" pitchFamily="34" charset="0"/>
              </a:rPr>
              <a:t> </a:t>
            </a:r>
            <a:r>
              <a:rPr lang="en-US" sz="2000" dirty="0" smtClean="0">
                <a:latin typeface="Arial" pitchFamily="34" charset="0"/>
                <a:cs typeface="Arial" pitchFamily="34" charset="0"/>
              </a:rPr>
              <a:t>The patient reports her preference for meat and admits domesticating a cat which occasionally defecates within the household.</a:t>
            </a:r>
          </a:p>
          <a:p>
            <a:pPr indent="0">
              <a:buNone/>
            </a:pPr>
            <a:r>
              <a:rPr lang="en-US" sz="2000" dirty="0" smtClean="0">
                <a:latin typeface="Arial" pitchFamily="34" charset="0"/>
                <a:cs typeface="Arial" pitchFamily="34" charset="0"/>
              </a:rPr>
              <a:t>Blood sample was taken and tested for </a:t>
            </a:r>
            <a:r>
              <a:rPr lang="en-US" sz="2000" dirty="0" err="1" smtClean="0">
                <a:latin typeface="Arial" pitchFamily="34" charset="0"/>
                <a:cs typeface="Arial" pitchFamily="34" charset="0"/>
              </a:rPr>
              <a:t>IgG</a:t>
            </a:r>
            <a:r>
              <a:rPr lang="en-US" sz="2000" dirty="0" smtClean="0">
                <a:latin typeface="Arial" pitchFamily="34" charset="0"/>
                <a:cs typeface="Arial" pitchFamily="34" charset="0"/>
              </a:rPr>
              <a:t> antibodies which tested positive showing possibility of past or current toxoplasmosis infection. </a:t>
            </a:r>
          </a:p>
          <a:p>
            <a:pPr>
              <a:buNone/>
            </a:pPr>
            <a:endParaRPr lang="en-US" sz="2000" dirty="0" smtClean="0">
              <a:latin typeface="Arial" pitchFamily="34" charset="0"/>
              <a:cs typeface="Arial" pitchFamily="34" charset="0"/>
            </a:endParaRPr>
          </a:p>
          <a:p>
            <a:pPr>
              <a:buNone/>
            </a:pPr>
            <a:endParaRPr lang="en-US" sz="2000" dirty="0" smtClean="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Clinical Presentation</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indent="0">
              <a:buNone/>
            </a:pPr>
            <a:r>
              <a:rPr lang="en-US" sz="2000" dirty="0" smtClean="0">
                <a:latin typeface="Arial" pitchFamily="34" charset="0"/>
                <a:cs typeface="Arial" pitchFamily="34" charset="0"/>
              </a:rPr>
              <a:t>Further test of IgM antibodies was done establishing that the infection is a current one and occurred after 16 weeks of pregnancy.</a:t>
            </a:r>
          </a:p>
          <a:p>
            <a:pPr indent="0">
              <a:buNone/>
            </a:pPr>
            <a:r>
              <a:rPr lang="en-US" sz="2000" dirty="0" smtClean="0">
                <a:latin typeface="Arial" pitchFamily="34" charset="0"/>
                <a:cs typeface="Arial" pitchFamily="34" charset="0"/>
              </a:rPr>
              <a:t>Amniocentesis –technique where amniotic fluid is removed from the amniotic sac- was done and the baby tested negative. The patient was given a combination of pyrimethamine and sulfadiazine and folinic acid to be taken for 4 to 6 weeks.</a:t>
            </a:r>
          </a:p>
          <a:p>
            <a:pPr indent="0">
              <a:buNone/>
            </a:pPr>
            <a:r>
              <a:rPr lang="en-US" sz="2000" dirty="0" smtClean="0">
                <a:latin typeface="Arial" pitchFamily="34" charset="0"/>
                <a:cs typeface="Arial" pitchFamily="34" charset="0"/>
              </a:rPr>
              <a:t>The patient was continually evaluated, and she reported disappearance of the symptoms after 4 weeks of treatment. The hospital visits, however, continues to assess the patient and the unborn’s condition.</a:t>
            </a:r>
            <a:endParaRPr lang="en-US" sz="20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What is Toxoplasmosis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Toxoplasmosis is a parasitic disease caused by one of the Worlds most common parasite, Toxoplasma gondii.</a:t>
            </a:r>
          </a:p>
          <a:p>
            <a:r>
              <a:rPr lang="en-US" sz="2000" dirty="0" smtClean="0">
                <a:latin typeface="Arial" pitchFamily="34" charset="0"/>
                <a:cs typeface="Arial" pitchFamily="34" charset="0"/>
              </a:rPr>
              <a:t>The parasites causes infection when one; eats undercooked meat, drinks contaminated water, is exposed to infected cat feces, or when a child contracts the parasite from the mother during pregnancy.</a:t>
            </a:r>
          </a:p>
          <a:p>
            <a:r>
              <a:rPr lang="en-US" sz="2000" dirty="0" smtClean="0">
                <a:latin typeface="Arial" pitchFamily="34" charset="0"/>
                <a:cs typeface="Arial" pitchFamily="34" charset="0"/>
              </a:rPr>
              <a:t>Also, though very rare, one can contract the parasite by receiving infected organ or blood during transplant and transfusion, respectively.</a:t>
            </a:r>
          </a:p>
          <a:p>
            <a:r>
              <a:rPr lang="en-US" sz="2000" dirty="0" smtClean="0">
                <a:latin typeface="Arial" pitchFamily="34" charset="0"/>
                <a:cs typeface="Arial" pitchFamily="34" charset="0"/>
              </a:rPr>
              <a:t>Whereas Toxoplasmosis does not show distinct symptoms in several people it affects, it may often cause flu-like symptoms.</a:t>
            </a:r>
          </a:p>
          <a:p>
            <a:r>
              <a:rPr lang="en-US" sz="2000" dirty="0" smtClean="0">
                <a:latin typeface="Arial" pitchFamily="34" charset="0"/>
                <a:cs typeface="Arial" pitchFamily="34" charset="0"/>
              </a:rPr>
              <a:t>It may cause serious complications to pregnant women and immunocompromised patients, however.</a:t>
            </a:r>
          </a:p>
          <a:p>
            <a:endParaRPr lang="en-US" sz="20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rPr>
              <a:t>Clinical Manifestation</a:t>
            </a:r>
            <a:br>
              <a:rPr lang="en-US" dirty="0" smtClean="0">
                <a:latin typeface="Arial" pitchFamily="34" charset="0"/>
              </a:rPr>
            </a:br>
            <a:r>
              <a:rPr lang="en-US" sz="2200" dirty="0" smtClean="0">
                <a:latin typeface="Arial" pitchFamily="34" charset="0"/>
              </a:rPr>
              <a:t>Signs and Symptoms of Toxoplasmosis</a:t>
            </a:r>
            <a:endParaRPr lang="en-US" sz="2200" dirty="0">
              <a:latin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Reinstated, a significant number of infected individuals does not show signs and symptoms.</a:t>
            </a:r>
          </a:p>
          <a:p>
            <a:r>
              <a:rPr lang="en-US" sz="2000" dirty="0" smtClean="0">
                <a:latin typeface="Arial" pitchFamily="34" charset="0"/>
                <a:cs typeface="Arial" pitchFamily="34" charset="0"/>
              </a:rPr>
              <a:t>Some people, however, show flu like symptoms, and muscle aches, or swollen lymph glands lasting for a month or more.</a:t>
            </a:r>
          </a:p>
          <a:p>
            <a:r>
              <a:rPr lang="en-US" sz="2000" dirty="0" smtClean="0">
                <a:latin typeface="Arial" pitchFamily="34" charset="0"/>
                <a:cs typeface="Arial" pitchFamily="34" charset="0"/>
              </a:rPr>
              <a:t>When severe, the infection can cause damage to eyes, brain, or other organs. Occasionally, the infections becomes severe if it’s either reoccurring in a person or the individual has compromised immune system.</a:t>
            </a:r>
          </a:p>
          <a:p>
            <a:r>
              <a:rPr lang="en-US" sz="2000" dirty="0" smtClean="0">
                <a:latin typeface="Arial" pitchFamily="34" charset="0"/>
                <a:cs typeface="Arial" pitchFamily="34" charset="0"/>
              </a:rPr>
              <a:t>Notably, majority of infants infected while in the womb shows no signs of the disease, however, they develop them at their teens or a later stage in life.</a:t>
            </a:r>
            <a:endParaRPr lang="en-US" sz="20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Clinical Manifestation Cont.</a:t>
            </a:r>
            <a:endParaRPr lang="en-US" dirty="0">
              <a:latin typeface="Arial" pitchFamily="34" charset="0"/>
              <a:cs typeface="Arial" pitchFamily="34" charset="0"/>
            </a:endParaRPr>
          </a:p>
        </p:txBody>
      </p:sp>
      <p:sp>
        <p:nvSpPr>
          <p:cNvPr id="3" name="Content Placeholder 2"/>
          <p:cNvSpPr>
            <a:spLocks noGrp="1"/>
          </p:cNvSpPr>
          <p:nvPr>
            <p:ph sz="half" idx="1"/>
          </p:nvPr>
        </p:nvSpPr>
        <p:spPr>
          <a:xfrm>
            <a:off x="457200" y="1600200"/>
            <a:ext cx="2590800" cy="4525963"/>
          </a:xfrm>
        </p:spPr>
        <p:txBody>
          <a:bodyPr>
            <a:normAutofit/>
          </a:bodyPr>
          <a:lstStyle/>
          <a:p>
            <a:pPr>
              <a:buNone/>
            </a:pPr>
            <a:r>
              <a:rPr lang="en-US" sz="2000" dirty="0" smtClean="0">
                <a:latin typeface="Arial" pitchFamily="34" charset="0"/>
                <a:cs typeface="Arial" pitchFamily="34" charset="0"/>
              </a:rPr>
              <a:t>Congenital Toxoplasmosis</a:t>
            </a:r>
          </a:p>
          <a:p>
            <a:r>
              <a:rPr lang="en-US" sz="2000" dirty="0" smtClean="0">
                <a:latin typeface="Arial" pitchFamily="34" charset="0"/>
                <a:cs typeface="Arial" pitchFamily="34" charset="0"/>
              </a:rPr>
              <a:t>Seizures</a:t>
            </a:r>
          </a:p>
          <a:p>
            <a:r>
              <a:rPr lang="en-US" sz="2000" dirty="0" smtClean="0">
                <a:latin typeface="Arial" pitchFamily="34" charset="0"/>
                <a:cs typeface="Arial" pitchFamily="34" charset="0"/>
              </a:rPr>
              <a:t>Enlarged liver and spleen</a:t>
            </a:r>
          </a:p>
          <a:p>
            <a:r>
              <a:rPr lang="en-US" sz="2000" dirty="0" smtClean="0">
                <a:latin typeface="Arial" pitchFamily="34" charset="0"/>
                <a:cs typeface="Arial" pitchFamily="34" charset="0"/>
              </a:rPr>
              <a:t>Severe eye infections</a:t>
            </a:r>
          </a:p>
          <a:p>
            <a:r>
              <a:rPr lang="en-US" sz="2000" dirty="0" smtClean="0">
                <a:latin typeface="Arial" pitchFamily="34" charset="0"/>
                <a:cs typeface="Arial" pitchFamily="34" charset="0"/>
              </a:rPr>
              <a:t>Jaundice</a:t>
            </a:r>
          </a:p>
        </p:txBody>
      </p:sp>
      <p:sp>
        <p:nvSpPr>
          <p:cNvPr id="4" name="Content Placeholder 3"/>
          <p:cNvSpPr>
            <a:spLocks noGrp="1"/>
          </p:cNvSpPr>
          <p:nvPr>
            <p:ph sz="half" idx="2"/>
          </p:nvPr>
        </p:nvSpPr>
        <p:spPr>
          <a:xfrm>
            <a:off x="5943600" y="1600200"/>
            <a:ext cx="2743200" cy="4525963"/>
          </a:xfrm>
        </p:spPr>
        <p:txBody>
          <a:bodyPr>
            <a:normAutofit/>
          </a:bodyPr>
          <a:lstStyle/>
          <a:p>
            <a:pPr>
              <a:buNone/>
            </a:pPr>
            <a:r>
              <a:rPr lang="en-US" sz="2000" dirty="0" smtClean="0">
                <a:latin typeface="Arial" pitchFamily="34" charset="0"/>
                <a:cs typeface="Arial" pitchFamily="34" charset="0"/>
              </a:rPr>
              <a:t>Severe Toxoplasmosis</a:t>
            </a:r>
          </a:p>
          <a:p>
            <a:r>
              <a:rPr lang="en-US" sz="2000" dirty="0" smtClean="0">
                <a:latin typeface="Arial" pitchFamily="34" charset="0"/>
                <a:cs typeface="Arial" pitchFamily="34" charset="0"/>
              </a:rPr>
              <a:t>Headache</a:t>
            </a:r>
          </a:p>
          <a:p>
            <a:r>
              <a:rPr lang="en-US" sz="2000" dirty="0" smtClean="0">
                <a:latin typeface="Arial" pitchFamily="34" charset="0"/>
                <a:cs typeface="Arial" pitchFamily="34" charset="0"/>
              </a:rPr>
              <a:t>Confusion</a:t>
            </a:r>
          </a:p>
          <a:p>
            <a:r>
              <a:rPr lang="en-US" sz="2000" dirty="0" smtClean="0">
                <a:latin typeface="Arial" pitchFamily="34" charset="0"/>
                <a:cs typeface="Arial" pitchFamily="34" charset="0"/>
              </a:rPr>
              <a:t>Poor coordination</a:t>
            </a:r>
          </a:p>
          <a:p>
            <a:r>
              <a:rPr lang="en-US" sz="2000" dirty="0" smtClean="0">
                <a:latin typeface="Arial" pitchFamily="34" charset="0"/>
                <a:cs typeface="Arial" pitchFamily="34" charset="0"/>
              </a:rPr>
              <a:t>Seizures</a:t>
            </a:r>
          </a:p>
          <a:p>
            <a:r>
              <a:rPr lang="en-US" sz="2000" dirty="0" smtClean="0">
                <a:latin typeface="Arial" pitchFamily="34" charset="0"/>
                <a:cs typeface="Arial" pitchFamily="34" charset="0"/>
              </a:rPr>
              <a:t>Lung problems</a:t>
            </a:r>
            <a:endParaRPr lang="en-US" sz="2000" dirty="0">
              <a:latin typeface="Arial" pitchFamily="34" charset="0"/>
              <a:cs typeface="Arial" pitchFamily="34" charset="0"/>
            </a:endParaRPr>
          </a:p>
        </p:txBody>
      </p:sp>
      <p:sp>
        <p:nvSpPr>
          <p:cNvPr id="8" name="TextBox 7"/>
          <p:cNvSpPr txBox="1"/>
          <p:nvPr/>
        </p:nvSpPr>
        <p:spPr>
          <a:xfrm>
            <a:off x="3124200" y="1600200"/>
            <a:ext cx="2743200" cy="2164695"/>
          </a:xfrm>
          <a:prstGeom prst="rect">
            <a:avLst/>
          </a:prstGeom>
          <a:noFill/>
        </p:spPr>
        <p:txBody>
          <a:bodyPr wrap="square" rtlCol="0">
            <a:spAutoFit/>
          </a:bodyPr>
          <a:lstStyle/>
          <a:p>
            <a:pPr marL="347472" indent="-347472">
              <a:spcBef>
                <a:spcPts val="480"/>
              </a:spcBef>
            </a:pPr>
            <a:r>
              <a:rPr lang="en-US" sz="2000" dirty="0" smtClean="0">
                <a:latin typeface="Arial" pitchFamily="34" charset="0"/>
                <a:cs typeface="Arial" pitchFamily="34" charset="0"/>
              </a:rPr>
              <a:t>Ocular Toxoplasmosis</a:t>
            </a:r>
          </a:p>
          <a:p>
            <a:pPr marL="347472" indent="-347472">
              <a:spcBef>
                <a:spcPts val="480"/>
              </a:spcBef>
              <a:buFont typeface="Arial" pitchFamily="34" charset="0"/>
              <a:buChar char="•"/>
            </a:pPr>
            <a:r>
              <a:rPr lang="en-US" sz="2000" dirty="0" smtClean="0">
                <a:latin typeface="Arial" pitchFamily="34" charset="0"/>
                <a:cs typeface="Arial" pitchFamily="34" charset="0"/>
              </a:rPr>
              <a:t>Reduced vision</a:t>
            </a:r>
          </a:p>
          <a:p>
            <a:pPr marL="347472" indent="-347472">
              <a:spcBef>
                <a:spcPts val="480"/>
              </a:spcBef>
              <a:buFont typeface="Arial" pitchFamily="34" charset="0"/>
              <a:buChar char="•"/>
            </a:pPr>
            <a:r>
              <a:rPr lang="en-US" sz="2000" dirty="0" smtClean="0">
                <a:latin typeface="Arial" pitchFamily="34" charset="0"/>
                <a:cs typeface="Arial" pitchFamily="34" charset="0"/>
              </a:rPr>
              <a:t>Pain</a:t>
            </a:r>
          </a:p>
          <a:p>
            <a:pPr marL="347472" indent="-347472">
              <a:spcBef>
                <a:spcPts val="480"/>
              </a:spcBef>
              <a:buFont typeface="Arial" pitchFamily="34" charset="0"/>
              <a:buChar char="•"/>
            </a:pPr>
            <a:r>
              <a:rPr lang="en-US" sz="2000" dirty="0" smtClean="0">
                <a:latin typeface="Arial" pitchFamily="34" charset="0"/>
                <a:cs typeface="Arial" pitchFamily="34" charset="0"/>
              </a:rPr>
              <a:t>Redness of the eye</a:t>
            </a:r>
          </a:p>
          <a:p>
            <a:pPr marL="347472" indent="-347472">
              <a:spcBef>
                <a:spcPts val="480"/>
              </a:spcBef>
              <a:buFont typeface="Arial" pitchFamily="34" charset="0"/>
              <a:buChar char="•"/>
            </a:pPr>
            <a:r>
              <a:rPr lang="en-US" sz="2000" dirty="0" smtClean="0">
                <a:latin typeface="Arial" pitchFamily="34" charset="0"/>
                <a:cs typeface="Arial" pitchFamily="34" charset="0"/>
              </a:rPr>
              <a:t>Tearing of the eye</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Initial Diagnosis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sz="2000" dirty="0" smtClean="0">
                <a:latin typeface="Arial" pitchFamily="34" charset="0"/>
                <a:cs typeface="Arial" pitchFamily="34" charset="0"/>
              </a:rPr>
              <a:t>Often, Toxoplasmosis is difficult to diagnose because it is asymptomatic, and when it presents signs and symptoms, they are similar to mononucleosis and flu symptoms.</a:t>
            </a:r>
          </a:p>
          <a:p>
            <a:r>
              <a:rPr lang="en-US" sz="2000" dirty="0" smtClean="0">
                <a:latin typeface="Arial" pitchFamily="34" charset="0"/>
                <a:cs typeface="Arial" pitchFamily="34" charset="0"/>
              </a:rPr>
              <a:t>The common diagnostic method is the serologic testing.</a:t>
            </a:r>
          </a:p>
          <a:p>
            <a:r>
              <a:rPr lang="en-US" sz="2000" dirty="0" smtClean="0">
                <a:latin typeface="Arial" pitchFamily="34" charset="0"/>
                <a:cs typeface="Arial" pitchFamily="34" charset="0"/>
              </a:rPr>
              <a:t>Misdiagnosis, particularly false-positive, can create  a false perception that one has been immunized against the infection and, therefore, stop preventive measures.</a:t>
            </a:r>
            <a:endParaRPr lang="en-US" dirty="0" smtClean="0"/>
          </a:p>
          <a:p>
            <a:pPr lvl="1">
              <a:buFont typeface="Arial" pitchFamily="34" charset="0"/>
              <a:buChar char="•"/>
            </a:pPr>
            <a:r>
              <a:rPr lang="en-US" sz="2000" dirty="0" smtClean="0">
                <a:latin typeface="Arial" pitchFamily="34" charset="0"/>
                <a:cs typeface="Arial" pitchFamily="34" charset="0"/>
              </a:rPr>
              <a:t>On the surface, this increasing risks to the infection.</a:t>
            </a:r>
          </a:p>
          <a:p>
            <a:r>
              <a:rPr lang="en-US" sz="2000" dirty="0" smtClean="0">
                <a:latin typeface="Arial" pitchFamily="34" charset="0"/>
                <a:cs typeface="Arial" pitchFamily="34" charset="0"/>
              </a:rPr>
              <a:t>Through continuous research over the recent years, researchers have developed  the testing kits accuracy.</a:t>
            </a:r>
          </a:p>
          <a:p>
            <a:r>
              <a:rPr lang="en-US" sz="2000" dirty="0" smtClean="0">
                <a:latin typeface="Arial" pitchFamily="34" charset="0"/>
                <a:cs typeface="Arial" pitchFamily="34" charset="0"/>
              </a:rPr>
              <a:t>For instance, a study on Toxo IgG assay by Abbot Laboratories in North Chicago showed sensitivities and specifities ranging from 92.1% to 99.7% and 99.1% to 99.85, respectively.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Diagnostic Tests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Diagnosis of toxoplasmosis can be highlighted as:</a:t>
            </a:r>
          </a:p>
          <a:p>
            <a:pPr lvl="1">
              <a:buFont typeface="Arial" pitchFamily="34" charset="0"/>
              <a:buChar char="•"/>
            </a:pPr>
            <a:r>
              <a:rPr lang="en-US" sz="2000" dirty="0" smtClean="0">
                <a:latin typeface="Arial" pitchFamily="34" charset="0"/>
                <a:cs typeface="Arial" pitchFamily="34" charset="0"/>
              </a:rPr>
              <a:t>Presence of parasites in a patient’s specimen</a:t>
            </a:r>
          </a:p>
          <a:p>
            <a:pPr lvl="1">
              <a:buFont typeface="Arial" pitchFamily="34" charset="0"/>
              <a:buChar char="•"/>
            </a:pPr>
            <a:r>
              <a:rPr lang="en-US" sz="2000" dirty="0" smtClean="0">
                <a:latin typeface="Arial" pitchFamily="34" charset="0"/>
                <a:cs typeface="Arial" pitchFamily="34" charset="0"/>
              </a:rPr>
              <a:t>Health provider isolating parasite from blood or other body fluids through inoculation or tissue culture. When inoculated in a mice, the mice should be tested 6 to 10 days post inoculation for presence of Toxoplasma organism in its peritoneal fluid. Should the results be negative, serology to be performed 4 to 6 weeks post inoculation.</a:t>
            </a:r>
          </a:p>
          <a:p>
            <a:pPr lvl="1">
              <a:buFont typeface="Arial" pitchFamily="34" charset="0"/>
              <a:buChar char="•"/>
            </a:pPr>
            <a:r>
              <a:rPr lang="en-US" sz="2000" dirty="0" smtClean="0">
                <a:latin typeface="Arial" pitchFamily="34" charset="0"/>
                <a:cs typeface="Arial" pitchFamily="34" charset="0"/>
              </a:rPr>
              <a:t>For detecting congenital infection in the utero, PCR genetic material test to be used.</a:t>
            </a:r>
          </a:p>
          <a:p>
            <a:r>
              <a:rPr lang="en-US" sz="2000" dirty="0" smtClean="0">
                <a:latin typeface="Arial" pitchFamily="34" charset="0"/>
                <a:cs typeface="Arial" pitchFamily="34" charset="0"/>
              </a:rPr>
              <a:t>Toxoplasma-specific antibodies detection is the primary diagnosis of toxoplasma infection; the most commonly tested antibodies are the IgM and IgG antibodies.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Final Diagnosis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fontScale="92500"/>
          </a:bodyPr>
          <a:lstStyle/>
          <a:p>
            <a:pPr lvl="0"/>
            <a:r>
              <a:rPr lang="en-US" sz="2000" dirty="0" smtClean="0">
                <a:solidFill>
                  <a:prstClr val="black"/>
                </a:solidFill>
                <a:latin typeface="Arial" pitchFamily="34" charset="0"/>
                <a:cs typeface="Arial" pitchFamily="34" charset="0"/>
              </a:rPr>
              <a:t>The tests is done by several laboratories using commercial kits. The specificity and sensitivity of the kits may widely vary, however.</a:t>
            </a:r>
            <a:endParaRPr lang="en-US" dirty="0" smtClean="0"/>
          </a:p>
          <a:p>
            <a:pPr lvl="0"/>
            <a:r>
              <a:rPr lang="en-US" sz="2000" dirty="0" smtClean="0">
                <a:solidFill>
                  <a:prstClr val="black"/>
                </a:solidFill>
                <a:latin typeface="Arial" pitchFamily="34" charset="0"/>
                <a:cs typeface="Arial" pitchFamily="34" charset="0"/>
              </a:rPr>
              <a:t>An individual is first tested for IgG Toxoplasma-specific antibodies to identify their immune status.</a:t>
            </a:r>
          </a:p>
          <a:p>
            <a:pPr lvl="0"/>
            <a:r>
              <a:rPr lang="en-US" sz="2000" dirty="0" smtClean="0">
                <a:solidFill>
                  <a:prstClr val="black"/>
                </a:solidFill>
                <a:latin typeface="Arial" pitchFamily="34" charset="0"/>
                <a:cs typeface="Arial" pitchFamily="34" charset="0"/>
              </a:rPr>
              <a:t>In the interpretation, a positive IgG test indicates a previous infection by the toxoplasma organism.</a:t>
            </a:r>
          </a:p>
          <a:p>
            <a:pPr lvl="0"/>
            <a:r>
              <a:rPr lang="en-US" sz="2000" dirty="0" smtClean="0">
                <a:solidFill>
                  <a:prstClr val="black"/>
                </a:solidFill>
                <a:latin typeface="Arial" pitchFamily="34" charset="0"/>
                <a:cs typeface="Arial" pitchFamily="34" charset="0"/>
              </a:rPr>
              <a:t>To determine the time of infection, the individual is further subjected to IgM capture EIA, a minimal nonspecific reactions procedure.</a:t>
            </a:r>
          </a:p>
          <a:p>
            <a:pPr lvl="0"/>
            <a:r>
              <a:rPr lang="en-US" sz="2000" dirty="0" smtClean="0">
                <a:solidFill>
                  <a:prstClr val="black"/>
                </a:solidFill>
                <a:latin typeface="Arial" pitchFamily="34" charset="0"/>
                <a:cs typeface="Arial" pitchFamily="34" charset="0"/>
              </a:rPr>
              <a:t>Whereas a negative IgM test would mean no recent infection, a positive IgM test would be complicated because IgM antibodies can always be detected by EIA for up to 18 months after acute infection.</a:t>
            </a:r>
          </a:p>
          <a:p>
            <a:pPr lvl="0"/>
            <a:r>
              <a:rPr lang="en-US" sz="2000" dirty="0" smtClean="0">
                <a:solidFill>
                  <a:prstClr val="black"/>
                </a:solidFill>
                <a:latin typeface="Arial" pitchFamily="34" charset="0"/>
                <a:cs typeface="Arial" pitchFamily="34" charset="0"/>
              </a:rPr>
              <a:t>Notably, IgG antibodies levels in AIDs patients are low.</a:t>
            </a:r>
          </a:p>
          <a:p>
            <a:pPr lvl="0"/>
            <a:r>
              <a:rPr lang="en-US" sz="2000" dirty="0" smtClean="0">
                <a:solidFill>
                  <a:prstClr val="black"/>
                </a:solidFill>
                <a:latin typeface="Arial" pitchFamily="34" charset="0"/>
                <a:cs typeface="Arial" pitchFamily="34" charset="0"/>
              </a:rPr>
              <a:t>Because of difficulty in interpreting tests results, CDC recommends all positive cases be confirmed in Toxoplasmosis specializing laboratory.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Treatment</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Majority of healthy individuals recover from toxoplasmosis without treatment.</a:t>
            </a:r>
          </a:p>
          <a:p>
            <a:r>
              <a:rPr lang="en-US" sz="2000" dirty="0" smtClean="0">
                <a:latin typeface="Arial" pitchFamily="34" charset="0"/>
                <a:cs typeface="Arial" pitchFamily="34" charset="0"/>
              </a:rPr>
              <a:t>Notwithstanding, individuals developing complications can be treated with combination of drugs not limited to the following;</a:t>
            </a:r>
          </a:p>
          <a:p>
            <a:pPr lvl="1">
              <a:buFont typeface="Arial" pitchFamily="34" charset="0"/>
              <a:buChar char="•"/>
            </a:pPr>
            <a:r>
              <a:rPr lang="en-US" sz="2000" dirty="0" smtClean="0">
                <a:latin typeface="Arial" pitchFamily="34" charset="0"/>
                <a:cs typeface="Arial" pitchFamily="34" charset="0"/>
              </a:rPr>
              <a:t>Pyrimethamine (Daraprim)</a:t>
            </a:r>
          </a:p>
          <a:p>
            <a:pPr lvl="1">
              <a:buFont typeface="Arial" pitchFamily="34" charset="0"/>
              <a:buChar char="•"/>
            </a:pPr>
            <a:r>
              <a:rPr lang="en-US" sz="2000" dirty="0" smtClean="0">
                <a:latin typeface="Arial" pitchFamily="34" charset="0"/>
                <a:cs typeface="Arial" pitchFamily="34" charset="0"/>
              </a:rPr>
              <a:t>Sulfadiazine</a:t>
            </a:r>
          </a:p>
          <a:p>
            <a:pPr lvl="1">
              <a:buFont typeface="Arial" pitchFamily="34" charset="0"/>
              <a:buChar char="•"/>
            </a:pPr>
            <a:r>
              <a:rPr lang="en-US" sz="2000" dirty="0" smtClean="0">
                <a:latin typeface="Arial" pitchFamily="34" charset="0"/>
                <a:cs typeface="Arial" pitchFamily="34" charset="0"/>
              </a:rPr>
              <a:t>Folinic acid (leucovorin)</a:t>
            </a:r>
          </a:p>
          <a:p>
            <a:pPr lvl="1">
              <a:buFont typeface="Arial" pitchFamily="34" charset="0"/>
              <a:buChar char="•"/>
            </a:pPr>
            <a:r>
              <a:rPr lang="en-US" sz="2000" dirty="0" smtClean="0">
                <a:latin typeface="Arial" pitchFamily="34" charset="0"/>
                <a:cs typeface="Arial" pitchFamily="34" charset="0"/>
              </a:rPr>
              <a:t>Clindamycin (Cleocin)</a:t>
            </a:r>
          </a:p>
          <a:p>
            <a:r>
              <a:rPr lang="en-US" sz="2000" dirty="0" smtClean="0">
                <a:latin typeface="Arial" pitchFamily="34" charset="0"/>
                <a:cs typeface="Arial" pitchFamily="34" charset="0"/>
              </a:rPr>
              <a:t>Although they can be treated, the parasite may not be eliminated completely in infants, newborns, and pregnant women.</a:t>
            </a:r>
          </a:p>
          <a:p>
            <a:pPr lvl="1">
              <a:buFont typeface="Arial" pitchFamily="34" charset="0"/>
              <a:buChar char="•"/>
            </a:pPr>
            <a:endParaRPr lang="en-US" sz="2000" dirty="0" smtClean="0">
              <a:latin typeface="Arial" pitchFamily="34" charset="0"/>
              <a:cs typeface="Arial" pitchFamily="34" charset="0"/>
            </a:endParaRPr>
          </a:p>
          <a:p>
            <a:endParaRPr lang="en-US" sz="20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Transmission</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Toxoplasma gondii, a parasite only excreted in cat feces, can be transmitted through;</a:t>
            </a:r>
          </a:p>
          <a:p>
            <a:pPr lvl="1">
              <a:buFont typeface="Arial" pitchFamily="34" charset="0"/>
              <a:buChar char="•"/>
            </a:pPr>
            <a:r>
              <a:rPr lang="en-US" sz="2000" dirty="0" smtClean="0">
                <a:latin typeface="Arial" pitchFamily="34" charset="0"/>
                <a:cs typeface="Arial" pitchFamily="34" charset="0"/>
              </a:rPr>
              <a:t>Eating undercooked animal meat harboring tissue cysts.</a:t>
            </a:r>
          </a:p>
          <a:p>
            <a:pPr lvl="1">
              <a:buFont typeface="Arial" pitchFamily="34" charset="0"/>
              <a:buChar char="•"/>
            </a:pPr>
            <a:r>
              <a:rPr lang="en-US" sz="2000" dirty="0" smtClean="0">
                <a:latin typeface="Arial" pitchFamily="34" charset="0"/>
                <a:cs typeface="Arial" pitchFamily="34" charset="0"/>
              </a:rPr>
              <a:t>Consuming cat-feces contaminated food or water</a:t>
            </a:r>
          </a:p>
          <a:p>
            <a:pPr lvl="1">
              <a:buFont typeface="Arial" pitchFamily="34" charset="0"/>
              <a:buChar char="•"/>
            </a:pPr>
            <a:r>
              <a:rPr lang="en-US" sz="2000" dirty="0" smtClean="0">
                <a:latin typeface="Arial" pitchFamily="34" charset="0"/>
                <a:cs typeface="Arial" pitchFamily="34" charset="0"/>
              </a:rPr>
              <a:t>Mother to child during pregnancy</a:t>
            </a:r>
          </a:p>
          <a:p>
            <a:pPr lvl="1">
              <a:buFont typeface="Arial" pitchFamily="34" charset="0"/>
              <a:buChar char="•"/>
            </a:pPr>
            <a:r>
              <a:rPr lang="en-US" sz="2000" dirty="0" smtClean="0">
                <a:latin typeface="Arial" pitchFamily="34" charset="0"/>
                <a:cs typeface="Arial" pitchFamily="34" charset="0"/>
              </a:rPr>
              <a:t>Infected organ transplant or blood transfusion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Etiology</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Toxoplasmosis is an infection caused by an intracellular protozoan parasite, </a:t>
            </a:r>
            <a:r>
              <a:rPr lang="en-US" sz="2000" i="1" dirty="0" smtClean="0">
                <a:latin typeface="Arial" pitchFamily="34" charset="0"/>
                <a:cs typeface="Arial" pitchFamily="34" charset="0"/>
              </a:rPr>
              <a:t>Toxoplasma gondii</a:t>
            </a:r>
            <a:r>
              <a:rPr lang="en-US" sz="2000" dirty="0" smtClean="0">
                <a:latin typeface="Arial" pitchFamily="34" charset="0"/>
                <a:cs typeface="Arial" pitchFamily="34" charset="0"/>
              </a:rPr>
              <a:t>, that infects several warm blooded animals, including human beings.</a:t>
            </a:r>
          </a:p>
          <a:p>
            <a:r>
              <a:rPr lang="en-US" sz="2000" dirty="0" smtClean="0">
                <a:latin typeface="Arial" pitchFamily="34" charset="0"/>
                <a:cs typeface="Arial" pitchFamily="34" charset="0"/>
              </a:rPr>
              <a:t>With cats as the only known definitive host, the parasite is only excreted in their feces in the form of oocysts and become infective after 1 to 5 days.</a:t>
            </a:r>
            <a:endParaRPr lang="en-US" sz="20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Toxoplasma gondii and how it causes Toxoplasmosis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lnSpcReduction="10000"/>
          </a:bodyPr>
          <a:lstStyle/>
          <a:p>
            <a:r>
              <a:rPr lang="en-US" sz="2000" dirty="0" smtClean="0">
                <a:latin typeface="Arial" pitchFamily="34" charset="0"/>
                <a:cs typeface="Arial" pitchFamily="34" charset="0"/>
              </a:rPr>
              <a:t>After being excreted by cats, the oocyst sporulate in the environment and become infective.</a:t>
            </a:r>
          </a:p>
          <a:p>
            <a:r>
              <a:rPr lang="en-US" sz="2000" dirty="0" smtClean="0">
                <a:latin typeface="Arial" pitchFamily="34" charset="0"/>
                <a:cs typeface="Arial" pitchFamily="34" charset="0"/>
              </a:rPr>
              <a:t>When humans ingest the toxoplasma gondii through any of the routes earlier stated, the parasite penetrates intestinal wall consequently invading body cells.</a:t>
            </a:r>
          </a:p>
          <a:p>
            <a:r>
              <a:rPr lang="en-US" sz="2000" dirty="0" smtClean="0">
                <a:latin typeface="Arial" pitchFamily="34" charset="0"/>
                <a:cs typeface="Arial" pitchFamily="34" charset="0"/>
              </a:rPr>
              <a:t>It forms tissue cysts, majorly in the skeletal muscle, brain, eyes, and myocardium.</a:t>
            </a:r>
          </a:p>
          <a:p>
            <a:r>
              <a:rPr lang="en-US" sz="2000" dirty="0" smtClean="0">
                <a:latin typeface="Arial" pitchFamily="34" charset="0"/>
                <a:cs typeface="Arial" pitchFamily="34" charset="0"/>
              </a:rPr>
              <a:t>For individuals in a healthy state, the cysts may remain in their body in an inactive form for their entire life. However, for individuals with weakened immune system, the infection can lead to severe complications.</a:t>
            </a:r>
          </a:p>
          <a:p>
            <a:r>
              <a:rPr lang="en-US" sz="2000" dirty="0" smtClean="0">
                <a:latin typeface="Arial" pitchFamily="34" charset="0"/>
                <a:cs typeface="Arial" pitchFamily="34" charset="0"/>
              </a:rPr>
              <a:t>Its virulence and infectivity not only depends on the parasites genotypes, but also factors controlling parasite-host cell interaction or the host immune response.</a:t>
            </a:r>
          </a:p>
          <a:p>
            <a:endParaRPr lang="en-US" sz="2000" dirty="0" smtClean="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Pathology</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The infection is usually asymptomatic in healthy persons.</a:t>
            </a:r>
          </a:p>
          <a:p>
            <a:r>
              <a:rPr lang="en-US" sz="2000" dirty="0" smtClean="0">
                <a:latin typeface="Arial" pitchFamily="34" charset="0"/>
                <a:cs typeface="Arial" pitchFamily="34" charset="0"/>
              </a:rPr>
              <a:t>Approximately 10-20% of individuals with acute infection develops enlarged lymph nodes.</a:t>
            </a:r>
          </a:p>
          <a:p>
            <a:r>
              <a:rPr lang="en-US" sz="2000" dirty="0" smtClean="0">
                <a:latin typeface="Arial" pitchFamily="34" charset="0"/>
                <a:cs typeface="Arial" pitchFamily="34" charset="0"/>
              </a:rPr>
              <a:t>Besides, one may develop headache, fever, and muscle pain.</a:t>
            </a:r>
          </a:p>
          <a:p>
            <a:r>
              <a:rPr lang="en-US" sz="2000" dirty="0" smtClean="0">
                <a:latin typeface="Arial" pitchFamily="34" charset="0"/>
                <a:cs typeface="Arial" pitchFamily="34" charset="0"/>
              </a:rPr>
              <a:t>Immunocompromised patients may develop heart and lung complications. Categorically, AIDs patients may develop lesions in the brain.</a:t>
            </a:r>
          </a:p>
          <a:p>
            <a:r>
              <a:rPr lang="en-US" sz="2000" dirty="0" smtClean="0">
                <a:latin typeface="Arial" pitchFamily="34" charset="0"/>
                <a:cs typeface="Arial" pitchFamily="34" charset="0"/>
              </a:rPr>
              <a:t>Severe illness may result into blindness as sarcocysts in the eye may rapture infected cells.</a:t>
            </a:r>
          </a:p>
          <a:p>
            <a:r>
              <a:rPr lang="en-US" sz="2000" dirty="0" smtClean="0">
                <a:latin typeface="Arial" pitchFamily="34" charset="0"/>
                <a:cs typeface="Arial" pitchFamily="34" charset="0"/>
              </a:rPr>
              <a:t>Congenital infections may result into severe birth defects or stillbirths.</a:t>
            </a:r>
            <a:endParaRPr lang="en-US" sz="2000"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5486400" cy="762000"/>
          </a:xfrm>
        </p:spPr>
        <p:txBody>
          <a:bodyPr>
            <a:normAutofit/>
          </a:bodyPr>
          <a:lstStyle/>
          <a:p>
            <a:pPr algn="ctr"/>
            <a:r>
              <a:rPr lang="en-US" sz="4400" b="0" dirty="0" smtClean="0">
                <a:latin typeface="Arial" pitchFamily="34" charset="0"/>
                <a:cs typeface="Arial" pitchFamily="34" charset="0"/>
              </a:rPr>
              <a:t>Pathology</a:t>
            </a:r>
            <a:endParaRPr lang="en-US" sz="4400" b="0" dirty="0">
              <a:latin typeface="Arial" pitchFamily="34" charset="0"/>
              <a:cs typeface="Arial" pitchFamily="34" charset="0"/>
            </a:endParaRPr>
          </a:p>
        </p:txBody>
      </p:sp>
      <p:pic>
        <p:nvPicPr>
          <p:cNvPr id="6" name="Picture Placeholder 5" descr="Tii.jpg"/>
          <p:cNvPicPr>
            <a:picLocks noGrp="1" noChangeAspect="1"/>
          </p:cNvPicPr>
          <p:nvPr>
            <p:ph type="pic" idx="1"/>
          </p:nvPr>
        </p:nvPicPr>
        <p:blipFill>
          <a:blip r:embed="rId2" cstate="print"/>
          <a:srcRect t="170" b="170"/>
          <a:stretch>
            <a:fillRect/>
          </a:stretch>
        </p:blipFill>
        <p:spPr>
          <a:xfrm>
            <a:off x="1752600" y="1219200"/>
            <a:ext cx="5486400" cy="4114800"/>
          </a:xfrm>
        </p:spPr>
      </p:pic>
      <p:sp>
        <p:nvSpPr>
          <p:cNvPr id="4" name="Text Placeholder 3"/>
          <p:cNvSpPr>
            <a:spLocks noGrp="1"/>
          </p:cNvSpPr>
          <p:nvPr>
            <p:ph type="body" sz="half" idx="2"/>
          </p:nvPr>
        </p:nvSpPr>
        <p:spPr/>
        <p:txBody>
          <a:bodyPr>
            <a:normAutofit fontScale="92500" lnSpcReduction="10000"/>
          </a:bodyPr>
          <a:lstStyle/>
          <a:p>
            <a:r>
              <a:rPr lang="en-US" dirty="0" smtClean="0">
                <a:latin typeface="Arial" pitchFamily="34" charset="0"/>
                <a:cs typeface="Arial" pitchFamily="34" charset="0"/>
              </a:rPr>
              <a:t>A, Low power imaging of reactive follicle with small </a:t>
            </a:r>
            <a:r>
              <a:rPr lang="en-US" dirty="0" err="1" smtClean="0">
                <a:latin typeface="Arial" pitchFamily="34" charset="0"/>
                <a:cs typeface="Arial" pitchFamily="34" charset="0"/>
              </a:rPr>
              <a:t>epithelioid</a:t>
            </a:r>
            <a:r>
              <a:rPr lang="en-US" dirty="0" smtClean="0">
                <a:latin typeface="Arial" pitchFamily="34" charset="0"/>
                <a:cs typeface="Arial" pitchFamily="34" charset="0"/>
              </a:rPr>
              <a:t> </a:t>
            </a:r>
            <a:r>
              <a:rPr lang="en-US" dirty="0" err="1" smtClean="0">
                <a:latin typeface="Arial" pitchFamily="34" charset="0"/>
                <a:cs typeface="Arial" pitchFamily="34" charset="0"/>
              </a:rPr>
              <a:t>histiocytes</a:t>
            </a:r>
            <a:r>
              <a:rPr lang="en-US" dirty="0" smtClean="0">
                <a:latin typeface="Arial" pitchFamily="34" charset="0"/>
                <a:cs typeface="Arial" pitchFamily="34" charset="0"/>
              </a:rPr>
              <a:t> clusters around and  in follicle centers. B, reactive follicle center surrounded by </a:t>
            </a:r>
            <a:r>
              <a:rPr lang="en-US" dirty="0" err="1" smtClean="0">
                <a:latin typeface="Arial" pitchFamily="34" charset="0"/>
                <a:cs typeface="Arial" pitchFamily="34" charset="0"/>
              </a:rPr>
              <a:t>epithelioid</a:t>
            </a:r>
            <a:r>
              <a:rPr lang="en-US" dirty="0" smtClean="0">
                <a:latin typeface="Arial" pitchFamily="34" charset="0"/>
                <a:cs typeface="Arial" pitchFamily="34" charset="0"/>
              </a:rPr>
              <a:t> </a:t>
            </a:r>
            <a:r>
              <a:rPr lang="en-US" dirty="0" err="1" smtClean="0">
                <a:latin typeface="Arial" pitchFamily="34" charset="0"/>
                <a:cs typeface="Arial" pitchFamily="34" charset="0"/>
              </a:rPr>
              <a:t>histiocytes</a:t>
            </a:r>
            <a:r>
              <a:rPr lang="en-US" dirty="0" smtClean="0">
                <a:latin typeface="Arial" pitchFamily="34" charset="0"/>
                <a:cs typeface="Arial" pitchFamily="34" charset="0"/>
              </a:rPr>
              <a:t> clusters. C, </a:t>
            </a:r>
            <a:r>
              <a:rPr lang="en-US" dirty="0" err="1" smtClean="0">
                <a:latin typeface="Arial" pitchFamily="34" charset="0"/>
                <a:cs typeface="Arial" pitchFamily="34" charset="0"/>
              </a:rPr>
              <a:t>epithelioid</a:t>
            </a:r>
            <a:r>
              <a:rPr lang="en-US" dirty="0" smtClean="0">
                <a:latin typeface="Arial" pitchFamily="34" charset="0"/>
                <a:cs typeface="Arial" pitchFamily="34" charset="0"/>
              </a:rPr>
              <a:t> </a:t>
            </a:r>
            <a:r>
              <a:rPr lang="en-US" dirty="0" err="1" smtClean="0">
                <a:latin typeface="Arial" pitchFamily="34" charset="0"/>
                <a:cs typeface="Arial" pitchFamily="34" charset="0"/>
              </a:rPr>
              <a:t>histiocytes</a:t>
            </a:r>
            <a:r>
              <a:rPr lang="en-US" dirty="0" smtClean="0">
                <a:latin typeface="Arial" pitchFamily="34" charset="0"/>
                <a:cs typeface="Arial" pitchFamily="34" charset="0"/>
              </a:rPr>
              <a:t> clusters adjacent  aggregate </a:t>
            </a:r>
            <a:r>
              <a:rPr lang="en-US" dirty="0" err="1" smtClean="0">
                <a:latin typeface="Arial" pitchFamily="34" charset="0"/>
                <a:cs typeface="Arial" pitchFamily="34" charset="0"/>
              </a:rPr>
              <a:t>monocytoid</a:t>
            </a:r>
            <a:r>
              <a:rPr lang="en-US" dirty="0" smtClean="0">
                <a:latin typeface="Arial" pitchFamily="34" charset="0"/>
                <a:cs typeface="Arial" pitchFamily="34" charset="0"/>
              </a:rPr>
              <a:t> B cells.</a:t>
            </a:r>
            <a:endParaRPr lang="en-US"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5486400" cy="566738"/>
          </a:xfrm>
        </p:spPr>
        <p:txBody>
          <a:bodyPr>
            <a:noAutofit/>
          </a:bodyPr>
          <a:lstStyle/>
          <a:p>
            <a:pPr algn="ctr"/>
            <a:r>
              <a:rPr lang="en-US" sz="4400" b="0" dirty="0" smtClean="0">
                <a:latin typeface="Arial" pitchFamily="34" charset="0"/>
                <a:cs typeface="Arial" pitchFamily="34" charset="0"/>
              </a:rPr>
              <a:t>Pathology</a:t>
            </a:r>
            <a:endParaRPr lang="en-US" sz="4400" b="0" dirty="0">
              <a:latin typeface="Arial" pitchFamily="34" charset="0"/>
              <a:cs typeface="Arial" pitchFamily="34" charset="0"/>
            </a:endParaRPr>
          </a:p>
        </p:txBody>
      </p:sp>
      <p:pic>
        <p:nvPicPr>
          <p:cNvPr id="5" name="Picture Placeholder 4" descr="Retina.jpg"/>
          <p:cNvPicPr>
            <a:picLocks noGrp="1" noChangeAspect="1"/>
          </p:cNvPicPr>
          <p:nvPr>
            <p:ph type="pic" idx="1"/>
          </p:nvPr>
        </p:nvPicPr>
        <p:blipFill>
          <a:blip r:embed="rId2" cstate="print"/>
          <a:srcRect/>
          <a:stretch>
            <a:fillRect/>
          </a:stretch>
        </p:blipFill>
        <p:spPr>
          <a:xfrm>
            <a:off x="1828800" y="1295400"/>
            <a:ext cx="5486400" cy="4114800"/>
          </a:xfrm>
        </p:spPr>
      </p:pic>
      <p:sp>
        <p:nvSpPr>
          <p:cNvPr id="4" name="Text Placeholder 3"/>
          <p:cNvSpPr>
            <a:spLocks noGrp="1"/>
          </p:cNvSpPr>
          <p:nvPr>
            <p:ph type="body" sz="half" idx="2"/>
          </p:nvPr>
        </p:nvSpPr>
        <p:spPr>
          <a:xfrm>
            <a:off x="1828800" y="5562600"/>
            <a:ext cx="5486400" cy="804862"/>
          </a:xfrm>
        </p:spPr>
        <p:txBody>
          <a:bodyPr/>
          <a:lstStyle/>
          <a:p>
            <a:r>
              <a:rPr lang="en-US" dirty="0" smtClean="0"/>
              <a:t>Image of the inflammation of the retina</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Epidemiology</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lnSpcReduction="10000"/>
          </a:bodyPr>
          <a:lstStyle/>
          <a:p>
            <a:r>
              <a:rPr lang="en-US" sz="2000" dirty="0" smtClean="0">
                <a:latin typeface="Arial" pitchFamily="34" charset="0"/>
                <a:cs typeface="Arial" pitchFamily="34" charset="0"/>
              </a:rPr>
              <a:t>According to CDC, serologic prevalence data of toxoplasmosis indicates that it is one of the most common infection worldwide.</a:t>
            </a:r>
          </a:p>
          <a:p>
            <a:r>
              <a:rPr lang="en-US" sz="2000" dirty="0" smtClean="0">
                <a:latin typeface="Arial" pitchFamily="34" charset="0"/>
                <a:cs typeface="Arial" pitchFamily="34" charset="0"/>
              </a:rPr>
              <a:t>Worldwide, approximately 30% of human beings are chronically infected with </a:t>
            </a:r>
            <a:r>
              <a:rPr lang="en-US" sz="2000" i="1" dirty="0" smtClean="0">
                <a:latin typeface="Arial" pitchFamily="34" charset="0"/>
                <a:cs typeface="Arial" pitchFamily="34" charset="0"/>
              </a:rPr>
              <a:t>T. gondii</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Seroprevalence can be affected by climatic factors affecting oocysts survival in the environment.</a:t>
            </a:r>
          </a:p>
          <a:p>
            <a:r>
              <a:rPr lang="en-US" sz="2000" dirty="0" smtClean="0">
                <a:latin typeface="Arial" pitchFamily="34" charset="0"/>
                <a:cs typeface="Arial" pitchFamily="34" charset="0"/>
              </a:rPr>
              <a:t>Researchers have related high prevalence in France to high preference for eating raw or undercooked meat.</a:t>
            </a:r>
          </a:p>
          <a:p>
            <a:r>
              <a:rPr lang="en-US" sz="2000" dirty="0" smtClean="0">
                <a:latin typeface="Arial" pitchFamily="34" charset="0"/>
                <a:cs typeface="Arial" pitchFamily="34" charset="0"/>
              </a:rPr>
              <a:t>On the other hand, pieces of research has related high prevalence in Central America to the frequency of stray cats increasing oocysts survival and soil exposure.</a:t>
            </a:r>
          </a:p>
          <a:p>
            <a:r>
              <a:rPr lang="en-US" sz="2000" dirty="0" smtClean="0">
                <a:latin typeface="Arial" pitchFamily="34" charset="0"/>
                <a:cs typeface="Arial" pitchFamily="34" charset="0"/>
              </a:rPr>
              <a:t>Recently, data from NHANES between 2009-2010 depicts that seroprevalence among under 6 years was at 12.4%, whereas among women aged 15-44 years was at 9.1%</a:t>
            </a:r>
            <a:endParaRPr lang="en-US" sz="2000" dirty="0">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References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sz="2000" dirty="0" smtClean="0">
                <a:latin typeface="Arial" pitchFamily="34" charset="0"/>
                <a:cs typeface="Arial" pitchFamily="34" charset="0"/>
              </a:rPr>
              <a:t>1. Mayo Clinic, 2020. </a:t>
            </a:r>
            <a:r>
              <a:rPr lang="en-US" sz="2000" i="1" dirty="0" smtClean="0">
                <a:latin typeface="Arial" pitchFamily="34" charset="0"/>
                <a:cs typeface="Arial" pitchFamily="34" charset="0"/>
              </a:rPr>
              <a:t>Toxoplasmosis - Symptoms And Causes</a:t>
            </a:r>
            <a:r>
              <a:rPr lang="en-US" sz="2000" dirty="0" smtClean="0">
                <a:latin typeface="Arial" pitchFamily="34" charset="0"/>
                <a:cs typeface="Arial" pitchFamily="34" charset="0"/>
              </a:rPr>
              <a:t>. [online] Mayo Clinic. Available at: &lt;https://www.mayoclinic.org/diseases-conditions/toxoplasmosis/symptoms-causes/syc-20356249&gt; [Accessed 3 May 2020].</a:t>
            </a:r>
          </a:p>
          <a:p>
            <a:pPr>
              <a:buNone/>
            </a:pPr>
            <a:r>
              <a:rPr lang="en-US" sz="2000" dirty="0" smtClean="0">
                <a:latin typeface="Arial" pitchFamily="34" charset="0"/>
                <a:cs typeface="Arial" pitchFamily="34" charset="0"/>
              </a:rPr>
              <a:t>2. Center for Disease Control and Prevention, 2020. </a:t>
            </a:r>
            <a:r>
              <a:rPr lang="en-US" sz="2000" i="1" dirty="0" smtClean="0">
                <a:latin typeface="Arial" pitchFamily="34" charset="0"/>
                <a:cs typeface="Arial" pitchFamily="34" charset="0"/>
              </a:rPr>
              <a:t>CDC - Toxoplasmosis</a:t>
            </a:r>
            <a:r>
              <a:rPr lang="en-US" sz="2000" dirty="0" smtClean="0">
                <a:latin typeface="Arial" pitchFamily="34" charset="0"/>
                <a:cs typeface="Arial" pitchFamily="34" charset="0"/>
              </a:rPr>
              <a:t>. [online] Cdc.gov. Available at: &lt;https://www.cdc.gov/parasites/toxoplasmosis/&gt; [Accessed 3 May 2020].</a:t>
            </a:r>
          </a:p>
          <a:p>
            <a:pPr>
              <a:buNone/>
            </a:pPr>
            <a:r>
              <a:rPr lang="en-US" sz="2000" dirty="0" smtClean="0">
                <a:latin typeface="Arial" pitchFamily="34" charset="0"/>
                <a:cs typeface="Arial" pitchFamily="34" charset="0"/>
              </a:rPr>
              <a:t>3. Simon, L., </a:t>
            </a:r>
            <a:r>
              <a:rPr lang="en-US" sz="2000" dirty="0" err="1" smtClean="0">
                <a:latin typeface="Arial" pitchFamily="34" charset="0"/>
                <a:cs typeface="Arial" pitchFamily="34" charset="0"/>
              </a:rPr>
              <a:t>Fillaux</a:t>
            </a:r>
            <a:r>
              <a:rPr lang="en-US" sz="2000" dirty="0" smtClean="0">
                <a:latin typeface="Arial" pitchFamily="34" charset="0"/>
                <a:cs typeface="Arial" pitchFamily="34" charset="0"/>
              </a:rPr>
              <a:t>, J., </a:t>
            </a:r>
            <a:r>
              <a:rPr lang="en-US" sz="2000" dirty="0" err="1" smtClean="0">
                <a:latin typeface="Arial" pitchFamily="34" charset="0"/>
                <a:cs typeface="Arial" pitchFamily="34" charset="0"/>
              </a:rPr>
              <a:t>Guigon</a:t>
            </a:r>
            <a:r>
              <a:rPr lang="en-US" sz="2000" dirty="0" smtClean="0">
                <a:latin typeface="Arial" pitchFamily="34" charset="0"/>
                <a:cs typeface="Arial" pitchFamily="34" charset="0"/>
              </a:rPr>
              <a:t>, A., </a:t>
            </a:r>
            <a:r>
              <a:rPr lang="en-US" sz="2000" dirty="0" err="1" smtClean="0">
                <a:latin typeface="Arial" pitchFamily="34" charset="0"/>
                <a:cs typeface="Arial" pitchFamily="34" charset="0"/>
              </a:rPr>
              <a:t>Lavergne</a:t>
            </a:r>
            <a:r>
              <a:rPr lang="en-US" sz="2000" dirty="0" smtClean="0">
                <a:latin typeface="Arial" pitchFamily="34" charset="0"/>
                <a:cs typeface="Arial" pitchFamily="34" charset="0"/>
              </a:rPr>
              <a:t>, R. A., Villard, O., </a:t>
            </a:r>
            <a:r>
              <a:rPr lang="en-US" sz="2000" dirty="0" err="1" smtClean="0">
                <a:latin typeface="Arial" pitchFamily="34" charset="0"/>
                <a:cs typeface="Arial" pitchFamily="34" charset="0"/>
              </a:rPr>
              <a:t>Villena</a:t>
            </a:r>
            <a:r>
              <a:rPr lang="en-US" sz="2000" dirty="0" smtClean="0">
                <a:latin typeface="Arial" pitchFamily="34" charset="0"/>
                <a:cs typeface="Arial" pitchFamily="34" charset="0"/>
              </a:rPr>
              <a:t>, I., ... &amp; </a:t>
            </a:r>
            <a:r>
              <a:rPr lang="en-US" sz="2000" dirty="0" err="1" smtClean="0">
                <a:latin typeface="Arial" pitchFamily="34" charset="0"/>
                <a:cs typeface="Arial" pitchFamily="34" charset="0"/>
              </a:rPr>
              <a:t>Pomares</a:t>
            </a:r>
            <a:r>
              <a:rPr lang="en-US" sz="2000" dirty="0" smtClean="0">
                <a:latin typeface="Arial" pitchFamily="34" charset="0"/>
                <a:cs typeface="Arial" pitchFamily="34" charset="0"/>
              </a:rPr>
              <a:t>, C. (2020). Serological diagnosis of Toxoplasma gondii: analysis of false-positive IgG results and implications. </a:t>
            </a:r>
            <a:r>
              <a:rPr lang="en-US" sz="2000" i="1" dirty="0" smtClean="0">
                <a:latin typeface="Arial" pitchFamily="34" charset="0"/>
                <a:cs typeface="Arial" pitchFamily="34" charset="0"/>
              </a:rPr>
              <a:t>Parasite</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27</a:t>
            </a:r>
            <a:r>
              <a:rPr lang="en-US" sz="2000" dirty="0" smtClean="0">
                <a:latin typeface="Arial" pitchFamily="34" charset="0"/>
                <a:cs typeface="Arial" pitchFamily="34" charset="0"/>
              </a:rPr>
              <a:t>.</a:t>
            </a:r>
          </a:p>
          <a:p>
            <a:pPr>
              <a:buNone/>
            </a:pPr>
            <a:endParaRPr lang="en-US" sz="2000" dirty="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References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lnSpcReduction="10000"/>
          </a:bodyPr>
          <a:lstStyle/>
          <a:p>
            <a:pPr>
              <a:buNone/>
            </a:pPr>
            <a:r>
              <a:rPr lang="en-US" sz="2000" dirty="0" smtClean="0">
                <a:latin typeface="Arial" pitchFamily="34" charset="0"/>
                <a:cs typeface="Arial" pitchFamily="34" charset="0"/>
              </a:rPr>
              <a:t>4. Liu, Q., Wang, Z. D., Huang, S. Y., &amp; Zhu, X. Q. (2015). Diagnosis of toxoplasmosis and typing of Toxoplasma gondii. </a:t>
            </a:r>
            <a:r>
              <a:rPr lang="en-US" sz="2000" i="1" dirty="0" smtClean="0">
                <a:latin typeface="Arial" pitchFamily="34" charset="0"/>
                <a:cs typeface="Arial" pitchFamily="34" charset="0"/>
              </a:rPr>
              <a:t>Parasites &amp; vectors</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8</a:t>
            </a:r>
            <a:r>
              <a:rPr lang="en-US" sz="2000" dirty="0" smtClean="0">
                <a:latin typeface="Arial" pitchFamily="34" charset="0"/>
                <a:cs typeface="Arial" pitchFamily="34" charset="0"/>
              </a:rPr>
              <a:t>(1), 292.</a:t>
            </a:r>
          </a:p>
          <a:p>
            <a:pPr>
              <a:buNone/>
            </a:pPr>
            <a:r>
              <a:rPr lang="en-US" sz="2000" dirty="0" smtClean="0">
                <a:latin typeface="Arial" pitchFamily="34" charset="0"/>
                <a:cs typeface="Arial" pitchFamily="34" charset="0"/>
              </a:rPr>
              <a:t>5. </a:t>
            </a:r>
            <a:r>
              <a:rPr lang="en-US" sz="2000" dirty="0" err="1" smtClean="0">
                <a:latin typeface="Arial" pitchFamily="34" charset="0"/>
                <a:cs typeface="Arial" pitchFamily="34" charset="0"/>
              </a:rPr>
              <a:t>Dubremetz</a:t>
            </a:r>
            <a:r>
              <a:rPr lang="en-US" sz="2000" dirty="0" smtClean="0">
                <a:latin typeface="Arial" pitchFamily="34" charset="0"/>
                <a:cs typeface="Arial" pitchFamily="34" charset="0"/>
              </a:rPr>
              <a:t>, Jean &amp; Lebrun, </a:t>
            </a:r>
            <a:r>
              <a:rPr lang="en-US" sz="2000" dirty="0" err="1" smtClean="0">
                <a:latin typeface="Arial" pitchFamily="34" charset="0"/>
                <a:cs typeface="Arial" pitchFamily="34" charset="0"/>
              </a:rPr>
              <a:t>Maryse</a:t>
            </a:r>
            <a:r>
              <a:rPr lang="en-US" sz="2000" dirty="0" smtClean="0">
                <a:latin typeface="Arial" pitchFamily="34" charset="0"/>
                <a:cs typeface="Arial" pitchFamily="34" charset="0"/>
              </a:rPr>
              <a:t>. (2012). Virulence factors of Toxoplasma gondii. Microbes and Infection. 14. 1403-1410. 10.1016/j.micinf.2012.09.005.</a:t>
            </a:r>
          </a:p>
          <a:p>
            <a:pPr>
              <a:buNone/>
            </a:pPr>
            <a:r>
              <a:rPr lang="en-US" sz="2000" dirty="0" smtClean="0"/>
              <a:t>6. </a:t>
            </a:r>
            <a:r>
              <a:rPr lang="en-US" sz="2000" dirty="0" smtClean="0">
                <a:latin typeface="Arial" pitchFamily="34" charset="0"/>
                <a:cs typeface="Arial" pitchFamily="34" charset="0"/>
              </a:rPr>
              <a:t>Robert-</a:t>
            </a:r>
            <a:r>
              <a:rPr lang="en-US" sz="2000" dirty="0" err="1" smtClean="0">
                <a:latin typeface="Arial" pitchFamily="34" charset="0"/>
                <a:cs typeface="Arial" pitchFamily="34" charset="0"/>
              </a:rPr>
              <a:t>Gangneux</a:t>
            </a:r>
            <a:r>
              <a:rPr lang="en-US" sz="2000" dirty="0" smtClean="0">
                <a:latin typeface="Arial" pitchFamily="34" charset="0"/>
                <a:cs typeface="Arial" pitchFamily="34" charset="0"/>
              </a:rPr>
              <a:t>, F., &amp; </a:t>
            </a:r>
            <a:r>
              <a:rPr lang="en-US" sz="2000" dirty="0" err="1" smtClean="0">
                <a:latin typeface="Arial" pitchFamily="34" charset="0"/>
                <a:cs typeface="Arial" pitchFamily="34" charset="0"/>
              </a:rPr>
              <a:t>Dardé</a:t>
            </a:r>
            <a:r>
              <a:rPr lang="en-US" sz="2000" dirty="0" smtClean="0">
                <a:latin typeface="Arial" pitchFamily="34" charset="0"/>
                <a:cs typeface="Arial" pitchFamily="34" charset="0"/>
              </a:rPr>
              <a:t>, M. L. (2012). Epidemiology of and Diagnostic Strategies for Toxoplasmosis. </a:t>
            </a:r>
            <a:r>
              <a:rPr lang="en-US" sz="2000" i="1" dirty="0" smtClean="0">
                <a:latin typeface="Arial" pitchFamily="34" charset="0"/>
                <a:cs typeface="Arial" pitchFamily="34" charset="0"/>
              </a:rPr>
              <a:t>Clinical microbiology reviews</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25</a:t>
            </a:r>
            <a:r>
              <a:rPr lang="en-US" sz="2000" dirty="0" smtClean="0">
                <a:latin typeface="Arial" pitchFamily="34" charset="0"/>
                <a:cs typeface="Arial" pitchFamily="34" charset="0"/>
              </a:rPr>
              <a:t>(2), 264-296. https://cmr.asm.org/content/cmr/25/2/264.full.pdf</a:t>
            </a:r>
          </a:p>
          <a:p>
            <a:pPr>
              <a:buNone/>
            </a:pPr>
            <a:r>
              <a:rPr lang="en-US" sz="2000" dirty="0" smtClean="0">
                <a:latin typeface="Arial" pitchFamily="34" charset="0"/>
                <a:cs typeface="Arial" pitchFamily="34" charset="0"/>
              </a:rPr>
              <a:t>7. </a:t>
            </a:r>
            <a:r>
              <a:rPr lang="en-US" sz="2000" dirty="0" err="1" smtClean="0">
                <a:latin typeface="Arial" pitchFamily="34" charset="0"/>
                <a:cs typeface="Arial" pitchFamily="34" charset="0"/>
              </a:rPr>
              <a:t>Torgerson</a:t>
            </a:r>
            <a:r>
              <a:rPr lang="en-US" sz="2000" dirty="0" smtClean="0">
                <a:latin typeface="Arial" pitchFamily="34" charset="0"/>
                <a:cs typeface="Arial" pitchFamily="34" charset="0"/>
              </a:rPr>
              <a:t>, P. and </a:t>
            </a:r>
            <a:r>
              <a:rPr lang="en-US" sz="2000" dirty="0" err="1" smtClean="0">
                <a:latin typeface="Arial" pitchFamily="34" charset="0"/>
                <a:cs typeface="Arial" pitchFamily="34" charset="0"/>
              </a:rPr>
              <a:t>Mastroiacovo</a:t>
            </a:r>
            <a:r>
              <a:rPr lang="en-US" sz="2000" dirty="0" smtClean="0">
                <a:latin typeface="Arial" pitchFamily="34" charset="0"/>
                <a:cs typeface="Arial" pitchFamily="34" charset="0"/>
              </a:rPr>
              <a:t>, P., 2013. </a:t>
            </a:r>
            <a:r>
              <a:rPr lang="en-US" sz="2000" i="1" dirty="0" smtClean="0">
                <a:latin typeface="Arial" pitchFamily="34" charset="0"/>
                <a:cs typeface="Arial" pitchFamily="34" charset="0"/>
              </a:rPr>
              <a:t>WHO | The Global Burden Of Congenital Toxoplasmosis: A Systematic Review</a:t>
            </a:r>
            <a:r>
              <a:rPr lang="en-US" sz="2000" dirty="0" smtClean="0">
                <a:latin typeface="Arial" pitchFamily="34" charset="0"/>
                <a:cs typeface="Arial" pitchFamily="34" charset="0"/>
              </a:rPr>
              <a:t>. [online] Who.int. Available at: &lt;https://www.who.int/bulletin/volumes/91/7/12-111732/en/&gt; [Accessed 4 May 2020].</a:t>
            </a:r>
            <a:endParaRPr lang="en-US" sz="2000"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TotalTime>
  <Words>1475</Words>
  <Application>Microsoft Office PowerPoint</Application>
  <PresentationFormat>On-screen Show (4:3)</PresentationFormat>
  <Paragraphs>108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Toxoplasmosis</vt:lpstr>
      <vt:lpstr>Clinical Presentation</vt:lpstr>
      <vt:lpstr>Clinical Presentation</vt:lpstr>
      <vt:lpstr>What is Toxoplasmosis</vt:lpstr>
      <vt:lpstr>Clinical Manifestation Signs and Symptoms of Toxoplasmosis</vt:lpstr>
      <vt:lpstr>Clinical Manifestation Cont.</vt:lpstr>
      <vt:lpstr>Initial Diagnosis</vt:lpstr>
      <vt:lpstr>Diagnostic Tests</vt:lpstr>
      <vt:lpstr>Final Diagnosis</vt:lpstr>
      <vt:lpstr>Treatment</vt:lpstr>
      <vt:lpstr>Transmission</vt:lpstr>
      <vt:lpstr>Etiology</vt:lpstr>
      <vt:lpstr>Toxoplasma gondii and how it causes Toxoplasmosis</vt:lpstr>
      <vt:lpstr>Pathology</vt:lpstr>
      <vt:lpstr>Pathology</vt:lpstr>
      <vt:lpstr>Pathology</vt:lpstr>
      <vt:lpstr>Epidemiology</vt:lpstr>
      <vt:lpstr>References</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Toxoplasmosis</dc:title>
  <dc:creator>CLINIC</dc:creator>
  <cp:lastModifiedBy>CLINIC</cp:lastModifiedBy>
  <cp:revision>59</cp:revision>
  <dcterms:created xsi:type="dcterms:W3CDTF">2006-08-16T00:00:00Z</dcterms:created>
  <dcterms:modified xsi:type="dcterms:W3CDTF">2020-05-04T09:42:28Z</dcterms:modified>
</cp:coreProperties>
</file>