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9" r:id="rId4"/>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5" autoAdjust="0"/>
    <p:restoredTop sz="94660"/>
  </p:normalViewPr>
  <p:slideViewPr>
    <p:cSldViewPr snapToGrid="0">
      <p:cViewPr>
        <p:scale>
          <a:sx n="76" d="100"/>
          <a:sy n="76" d="100"/>
        </p:scale>
        <p:origin x="-504" y="1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AE799F-0A7B-4125-A546-3995D5607BDF}" type="datetimeFigureOut">
              <a:rPr lang="en-US" smtClean="0"/>
              <a:t>9/10/2019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3E25CD-7EE5-4034-B5EC-DA0118F2093E}" type="slidenum">
              <a:rPr lang="en-US" smtClean="0"/>
              <a:t>‹#›</a:t>
            </a:fld>
            <a:endParaRPr lang="en-US"/>
          </a:p>
        </p:txBody>
      </p:sp>
    </p:spTree>
    <p:extLst>
      <p:ext uri="{BB962C8B-B14F-4D97-AF65-F5344CB8AC3E}">
        <p14:creationId xmlns:p14="http://schemas.microsoft.com/office/powerpoint/2010/main" val="708763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state of Toy R Us has been a progressive trend since it’s privatization period. The trend is however, fueled by competition dynamics and lack of innovation. The three factors being managed properly could execute better market status than the competitors, since the organization had toys as their prime product unlike competitors.</a:t>
            </a:r>
          </a:p>
        </p:txBody>
      </p:sp>
      <p:sp>
        <p:nvSpPr>
          <p:cNvPr id="4" name="Slide Number Placeholder 3"/>
          <p:cNvSpPr>
            <a:spLocks noGrp="1"/>
          </p:cNvSpPr>
          <p:nvPr>
            <p:ph type="sldNum" sz="quarter" idx="5"/>
          </p:nvPr>
        </p:nvSpPr>
        <p:spPr/>
        <p:txBody>
          <a:bodyPr/>
          <a:lstStyle/>
          <a:p>
            <a:fld id="{DE3E25CD-7EE5-4034-B5EC-DA0118F2093E}" type="slidenum">
              <a:rPr lang="en-US" smtClean="0"/>
              <a:t>2</a:t>
            </a:fld>
            <a:endParaRPr lang="en-US"/>
          </a:p>
        </p:txBody>
      </p:sp>
    </p:spTree>
    <p:extLst>
      <p:ext uri="{BB962C8B-B14F-4D97-AF65-F5344CB8AC3E}">
        <p14:creationId xmlns:p14="http://schemas.microsoft.com/office/powerpoint/2010/main" val="312693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solutions suggested can be effective if the management team is credible to execute them diligently. Toy R Us current situation, is an overall pre-determined status, solely controlled by a series of managerial decisions, and not necessarily external factors.</a:t>
            </a:r>
          </a:p>
        </p:txBody>
      </p:sp>
      <p:sp>
        <p:nvSpPr>
          <p:cNvPr id="4" name="Slide Number Placeholder 3"/>
          <p:cNvSpPr>
            <a:spLocks noGrp="1"/>
          </p:cNvSpPr>
          <p:nvPr>
            <p:ph type="sldNum" sz="quarter" idx="5"/>
          </p:nvPr>
        </p:nvSpPr>
        <p:spPr/>
        <p:txBody>
          <a:bodyPr/>
          <a:lstStyle/>
          <a:p>
            <a:fld id="{DE3E25CD-7EE5-4034-B5EC-DA0118F2093E}" type="slidenum">
              <a:rPr lang="en-US" smtClean="0"/>
              <a:t>3</a:t>
            </a:fld>
            <a:endParaRPr lang="en-US"/>
          </a:p>
        </p:txBody>
      </p:sp>
    </p:spTree>
    <p:extLst>
      <p:ext uri="{BB962C8B-B14F-4D97-AF65-F5344CB8AC3E}">
        <p14:creationId xmlns:p14="http://schemas.microsoft.com/office/powerpoint/2010/main" val="3298300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B6BB30-D0C6-46DB-8100-B6776812A9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ED2F2BD-B135-45C3-9E7B-83E4081CAE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E745161-BB2C-4E67-88BE-2841F0D8419C}"/>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5" name="Footer Placeholder 4">
            <a:extLst>
              <a:ext uri="{FF2B5EF4-FFF2-40B4-BE49-F238E27FC236}">
                <a16:creationId xmlns:a16="http://schemas.microsoft.com/office/drawing/2014/main" xmlns="" id="{A3A244A8-4981-4810-8CE1-92B026ABE9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C2B8BEE-F266-4C2C-992F-E5DF5B4C0195}"/>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239591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21A3D7-7078-4809-8CA5-A08225F846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1C8F1E0-69AB-4C43-8009-DD2DD3A927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DFFADC-D2ED-464F-93FE-9AF875B91BF0}"/>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5" name="Footer Placeholder 4">
            <a:extLst>
              <a:ext uri="{FF2B5EF4-FFF2-40B4-BE49-F238E27FC236}">
                <a16:creationId xmlns:a16="http://schemas.microsoft.com/office/drawing/2014/main" xmlns="" id="{5090DB1B-1FDC-429B-B7A5-B1C3930523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AD2E3FF-20E6-4C6E-8B5D-9EF3FE47A78B}"/>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82185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143075-7F49-486B-9B99-DBEA9A383A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3B004EDB-2C32-4E27-9C6D-A962C6AA28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E29A90D-E0C1-4566-91BB-0F6156221CAF}"/>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5" name="Footer Placeholder 4">
            <a:extLst>
              <a:ext uri="{FF2B5EF4-FFF2-40B4-BE49-F238E27FC236}">
                <a16:creationId xmlns:a16="http://schemas.microsoft.com/office/drawing/2014/main" xmlns="" id="{9214375C-2226-43AF-8D03-B0F3D743CD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AB72403-626C-4361-8395-C1C881CA3AE1}"/>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1066728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09BFD5-B6AF-4E30-8094-400A511C78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A95D74F-EA15-4CA6-87AA-4A1F46E01B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E0DB4A5-7B02-465E-A739-164C45F5B4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2C786E3-7CE6-4B67-A64C-1A14BC7C40DC}"/>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6" name="Footer Placeholder 5">
            <a:extLst>
              <a:ext uri="{FF2B5EF4-FFF2-40B4-BE49-F238E27FC236}">
                <a16:creationId xmlns:a16="http://schemas.microsoft.com/office/drawing/2014/main" xmlns="" id="{8A90E0C2-B160-4CCE-A910-3D76B045F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BA4749F-608A-4E71-89E9-F8DDEE4E8EC5}"/>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316478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05D547-9C15-4E66-B76D-6DF3F9E981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D7AE7C0-DDE1-4FB4-9F41-B03983E931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B7C8FC9-5059-4816-93EC-B3E3646C45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E8A7E337-FE67-431E-8E34-8DDFE3C27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93A1D2D-0323-4043-8BF7-C3B767F193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A68096D-F4C9-4291-938E-6D47869BF908}"/>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8" name="Footer Placeholder 7">
            <a:extLst>
              <a:ext uri="{FF2B5EF4-FFF2-40B4-BE49-F238E27FC236}">
                <a16:creationId xmlns:a16="http://schemas.microsoft.com/office/drawing/2014/main" xmlns="" id="{F960457E-BCB2-4025-82F5-CC6E69DF43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17500C30-FAD5-4CCB-B0B5-B924C8A37366}"/>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45796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E198B2-ABF2-43EE-8B62-AFB6DDADC9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F33FF90-8204-43AA-A0BC-887A7F8791A4}"/>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4" name="Footer Placeholder 3">
            <a:extLst>
              <a:ext uri="{FF2B5EF4-FFF2-40B4-BE49-F238E27FC236}">
                <a16:creationId xmlns:a16="http://schemas.microsoft.com/office/drawing/2014/main" xmlns="" id="{6AD1FA4D-E5F6-48CC-8595-C26BBAF1C3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BD2DDC0-C59C-4FED-BCCB-1DAC8F4802B8}"/>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405868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B90E3E5-243E-4205-913C-7811E0899E5A}"/>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3" name="Footer Placeholder 2">
            <a:extLst>
              <a:ext uri="{FF2B5EF4-FFF2-40B4-BE49-F238E27FC236}">
                <a16:creationId xmlns:a16="http://schemas.microsoft.com/office/drawing/2014/main" xmlns="" id="{49F89318-E3F0-4FC4-9E20-AAEA9E7392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AEF9E5A-14FE-44A9-9BB7-BDDCE487E413}"/>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393598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4330C6-9EF0-4920-82DD-0D3D3C727A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B703B23-CBB7-4F02-BA2F-A8F8D3BAF6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EEC8D2EE-8132-427F-A38F-9361274DFB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E3A195A-9775-4482-8865-438431CC3243}"/>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6" name="Footer Placeholder 5">
            <a:extLst>
              <a:ext uri="{FF2B5EF4-FFF2-40B4-BE49-F238E27FC236}">
                <a16:creationId xmlns:a16="http://schemas.microsoft.com/office/drawing/2014/main" xmlns="" id="{D8465F77-3D16-4A50-8D92-4A15D2CADE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8EF7A81-3EBB-400F-89CE-E4CC0DFFA918}"/>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3621396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8DCBF6-C089-4A10-B39B-696C85E26F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7ACE7932-6422-40F9-9820-82E7E3D2C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DF93294-4627-42A3-B851-C9FB4C9C2B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8621E9F-6C3B-47B1-9798-6CE9897E3A16}"/>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6" name="Footer Placeholder 5">
            <a:extLst>
              <a:ext uri="{FF2B5EF4-FFF2-40B4-BE49-F238E27FC236}">
                <a16:creationId xmlns:a16="http://schemas.microsoft.com/office/drawing/2014/main" xmlns="" id="{12826BFB-2928-44B1-99E6-5576164147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C71507E-E52B-4F8F-A148-5BF441566658}"/>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2132293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D6EA68-F83B-4680-AFC6-0CB34190D2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2BDFB7F-EF50-435D-BF36-A691487342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9F142F0-6FB4-4CCD-B23A-0C62A9C699B9}"/>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5" name="Footer Placeholder 4">
            <a:extLst>
              <a:ext uri="{FF2B5EF4-FFF2-40B4-BE49-F238E27FC236}">
                <a16:creationId xmlns:a16="http://schemas.microsoft.com/office/drawing/2014/main" xmlns="" id="{0D2A5067-0E72-4AA3-84A0-46B6CFA23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F3B46EA-D0CA-48B1-A36F-2137F6AEF96C}"/>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3209996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0AD8B13-D072-4EF9-B4C9-B63B142892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2D04FF4-1CEE-407E-865C-AC94B4ACE9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F8C3DA3-88EF-4776-B92A-7F006124687C}"/>
              </a:ext>
            </a:extLst>
          </p:cNvPr>
          <p:cNvSpPr>
            <a:spLocks noGrp="1"/>
          </p:cNvSpPr>
          <p:nvPr>
            <p:ph type="dt" sz="half" idx="10"/>
          </p:nvPr>
        </p:nvSpPr>
        <p:spPr/>
        <p:txBody>
          <a:bodyPr/>
          <a:lstStyle/>
          <a:p>
            <a:fld id="{EEBF82F6-8D6B-460A-A9D7-9E6C78C053F5}" type="datetimeFigureOut">
              <a:rPr lang="en-US" smtClean="0"/>
              <a:t>9/10/2019</a:t>
            </a:fld>
            <a:endParaRPr lang="en-US"/>
          </a:p>
        </p:txBody>
      </p:sp>
      <p:sp>
        <p:nvSpPr>
          <p:cNvPr id="5" name="Footer Placeholder 4">
            <a:extLst>
              <a:ext uri="{FF2B5EF4-FFF2-40B4-BE49-F238E27FC236}">
                <a16:creationId xmlns:a16="http://schemas.microsoft.com/office/drawing/2014/main" xmlns="" id="{8C6559B2-BC66-41F9-8C0B-C7DE6671F9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22571F6-D51B-4318-A0F4-567933B12BCC}"/>
              </a:ext>
            </a:extLst>
          </p:cNvPr>
          <p:cNvSpPr>
            <a:spLocks noGrp="1"/>
          </p:cNvSpPr>
          <p:nvPr>
            <p:ph type="sldNum" sz="quarter" idx="12"/>
          </p:nvPr>
        </p:nvSpPr>
        <p:spPr/>
        <p:txBody>
          <a:bodyPr/>
          <a:lstStyle/>
          <a:p>
            <a:fld id="{0F8BE6BF-ABD6-481F-B680-A8CEB821E253}" type="slidenum">
              <a:rPr lang="en-US" smtClean="0"/>
              <a:t>‹#›</a:t>
            </a:fld>
            <a:endParaRPr lang="en-US"/>
          </a:p>
        </p:txBody>
      </p:sp>
    </p:spTree>
    <p:extLst>
      <p:ext uri="{BB962C8B-B14F-4D97-AF65-F5344CB8AC3E}">
        <p14:creationId xmlns:p14="http://schemas.microsoft.com/office/powerpoint/2010/main" val="64063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4864252-27B4-494B-990B-C035F9C899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D702C75-1CBC-469F-92F4-C2F9136CF6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D861042-3877-493F-B5F6-B05C8F706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BF82F6-8D6B-460A-A9D7-9E6C78C053F5}" type="datetimeFigureOut">
              <a:rPr lang="en-US" smtClean="0"/>
              <a:t>9/10/2019</a:t>
            </a:fld>
            <a:endParaRPr lang="en-US"/>
          </a:p>
        </p:txBody>
      </p:sp>
      <p:sp>
        <p:nvSpPr>
          <p:cNvPr id="5" name="Footer Placeholder 4">
            <a:extLst>
              <a:ext uri="{FF2B5EF4-FFF2-40B4-BE49-F238E27FC236}">
                <a16:creationId xmlns:a16="http://schemas.microsoft.com/office/drawing/2014/main" xmlns="" id="{C2ECE07D-FD4C-40F3-9AC7-12FE6E3D90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E4C24CF-BBD5-4872-998B-66B5A4D286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8BE6BF-ABD6-481F-B680-A8CEB821E253}" type="slidenum">
              <a:rPr lang="en-US" smtClean="0"/>
              <a:t>‹#›</a:t>
            </a:fld>
            <a:endParaRPr lang="en-US"/>
          </a:p>
        </p:txBody>
      </p:sp>
    </p:spTree>
    <p:extLst>
      <p:ext uri="{BB962C8B-B14F-4D97-AF65-F5344CB8AC3E}">
        <p14:creationId xmlns:p14="http://schemas.microsoft.com/office/powerpoint/2010/main" val="2267953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zdia.com/toys-r-us-failed-here-are-the-main-reasons-why/" TargetMode="External"/><Relationship Id="rId2" Type="http://schemas.openxmlformats.org/officeDocument/2006/relationships/hyperlink" Target="https://www.usatoday.com/story/money/2018/03/18/toys-r-us-bankruptcy-liquidation/43617600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47804">
              <a:srgbClr val="C6D4EC"/>
            </a:gs>
            <a:gs pos="0">
              <a:schemeClr val="accent1">
                <a:lumMod val="5000"/>
                <a:lumOff val="95000"/>
              </a:schemeClr>
            </a:gs>
            <a:gs pos="65000">
              <a:schemeClr val="accent1">
                <a:lumMod val="45000"/>
                <a:lumOff val="55000"/>
                <a:alpha val="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xmlns="" id="{954120EB-278A-41F0-8395-61EBB197030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1933732"/>
            <a:ext cx="12192000" cy="4429594"/>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xmlns="" id="{8AF619F7-59AE-449B-A63A-591A077C4C12}"/>
              </a:ext>
            </a:extLst>
          </p:cNvPr>
          <p:cNvSpPr>
            <a:spLocks noGrp="1"/>
          </p:cNvSpPr>
          <p:nvPr>
            <p:ph type="title"/>
          </p:nvPr>
        </p:nvSpPr>
        <p:spPr>
          <a:xfrm>
            <a:off x="838200" y="494675"/>
            <a:ext cx="10515600" cy="1325563"/>
          </a:xfrm>
        </p:spPr>
        <p:txBody>
          <a:bodyPr/>
          <a:lstStyle/>
          <a:p>
            <a:pPr algn="ctr"/>
            <a:r>
              <a:rPr lang="en-US" b="1" dirty="0">
                <a:latin typeface="Agency FB" panose="020B0503020202020204" pitchFamily="34" charset="0"/>
              </a:rPr>
              <a:t>Toys R Us Current Downfall and Solutions</a:t>
            </a:r>
          </a:p>
        </p:txBody>
      </p:sp>
      <p:sp>
        <p:nvSpPr>
          <p:cNvPr id="8" name="Title 3">
            <a:extLst>
              <a:ext uri="{FF2B5EF4-FFF2-40B4-BE49-F238E27FC236}">
                <a16:creationId xmlns:a16="http://schemas.microsoft.com/office/drawing/2014/main" xmlns="" id="{9A5D164C-A658-4CB1-8BDB-F28280F3EFD2}"/>
              </a:ext>
            </a:extLst>
          </p:cNvPr>
          <p:cNvSpPr txBox="1">
            <a:spLocks/>
          </p:cNvSpPr>
          <p:nvPr/>
        </p:nvSpPr>
        <p:spPr>
          <a:xfrm>
            <a:off x="8259580" y="6363325"/>
            <a:ext cx="3932420" cy="4946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latin typeface="Agency FB" panose="020B0503020202020204" pitchFamily="34" charset="0"/>
              </a:rPr>
              <a:t>Presented by: </a:t>
            </a:r>
          </a:p>
        </p:txBody>
      </p:sp>
    </p:spTree>
    <p:extLst>
      <p:ext uri="{BB962C8B-B14F-4D97-AF65-F5344CB8AC3E}">
        <p14:creationId xmlns:p14="http://schemas.microsoft.com/office/powerpoint/2010/main" val="1356721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7804">
              <a:srgbClr val="C6D4EC"/>
            </a:gs>
            <a:gs pos="0">
              <a:schemeClr val="accent1">
                <a:lumMod val="5000"/>
                <a:lumOff val="95000"/>
              </a:schemeClr>
            </a:gs>
            <a:gs pos="65000">
              <a:schemeClr val="accent1">
                <a:lumMod val="45000"/>
                <a:lumOff val="55000"/>
                <a:alpha val="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BF1EDB-F262-4B32-AB6B-4FD3A57ACD59}"/>
              </a:ext>
            </a:extLst>
          </p:cNvPr>
          <p:cNvSpPr>
            <a:spLocks noGrp="1"/>
          </p:cNvSpPr>
          <p:nvPr>
            <p:ph type="title"/>
          </p:nvPr>
        </p:nvSpPr>
        <p:spPr/>
        <p:txBody>
          <a:bodyPr>
            <a:normAutofit/>
          </a:bodyPr>
          <a:lstStyle/>
          <a:p>
            <a:r>
              <a:rPr lang="en-US" sz="3200" b="1" dirty="0">
                <a:latin typeface="Agency FB" panose="020B0503020202020204" pitchFamily="34" charset="0"/>
              </a:rPr>
              <a:t>The History And Process That Led The Organization To Its Current State</a:t>
            </a:r>
          </a:p>
        </p:txBody>
      </p:sp>
      <p:sp>
        <p:nvSpPr>
          <p:cNvPr id="3" name="Content Placeholder 2">
            <a:extLst>
              <a:ext uri="{FF2B5EF4-FFF2-40B4-BE49-F238E27FC236}">
                <a16:creationId xmlns:a16="http://schemas.microsoft.com/office/drawing/2014/main" xmlns="" id="{85FD16DD-F336-4280-B9F2-C309D9C8C046}"/>
              </a:ext>
            </a:extLst>
          </p:cNvPr>
          <p:cNvSpPr>
            <a:spLocks noGrp="1"/>
          </p:cNvSpPr>
          <p:nvPr>
            <p:ph idx="1"/>
          </p:nvPr>
        </p:nvSpPr>
        <p:spPr/>
        <p:txBody>
          <a:bodyPr/>
          <a:lstStyle/>
          <a:p>
            <a:pPr>
              <a:buFont typeface="Wingdings" panose="05000000000000000000" pitchFamily="2" charset="2"/>
              <a:buChar char="§"/>
            </a:pPr>
            <a:r>
              <a:rPr lang="en-US" dirty="0">
                <a:latin typeface="Agency FB" panose="020B0503020202020204" pitchFamily="34" charset="0"/>
              </a:rPr>
              <a:t>The company had huge debts, right from it’s privatization phase, in 2005. Which totaled up to $5 billion in liabilities towards its closure in 2017, (Bomey, 2018).</a:t>
            </a:r>
          </a:p>
          <a:p>
            <a:pPr>
              <a:buFont typeface="Wingdings" panose="05000000000000000000" pitchFamily="2" charset="2"/>
              <a:buChar char="§"/>
            </a:pPr>
            <a:r>
              <a:rPr lang="en-US" dirty="0">
                <a:latin typeface="Agency FB" panose="020B0503020202020204" pitchFamily="34" charset="0"/>
              </a:rPr>
              <a:t>Secondly, the company filled one of their main downfall whys and wherefores as extreme competition from Amazon, Walmart and Target. The competitors had attractive discounts on toys during the holidays and their products surpasses innovations in Toy R Us, (Willis, 2018).</a:t>
            </a:r>
          </a:p>
          <a:p>
            <a:pPr>
              <a:buFont typeface="Wingdings" panose="05000000000000000000" pitchFamily="2" charset="2"/>
              <a:buChar char="§"/>
            </a:pPr>
            <a:r>
              <a:rPr lang="en-US" dirty="0">
                <a:latin typeface="Agency FB" panose="020B0503020202020204" pitchFamily="34" charset="0"/>
              </a:rPr>
              <a:t>According to Nathan Bomey (2018), the company declared it’s liquidation state before the holidays began. This was somewhat wrong and a factor to hinder redemption during toy season. It would have been better, if the exit was scheduled after the holidays, it is likely the narrative would have been different.</a:t>
            </a:r>
          </a:p>
        </p:txBody>
      </p:sp>
    </p:spTree>
    <p:extLst>
      <p:ext uri="{BB962C8B-B14F-4D97-AF65-F5344CB8AC3E}">
        <p14:creationId xmlns:p14="http://schemas.microsoft.com/office/powerpoint/2010/main" val="46577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7804">
              <a:srgbClr val="C6D4EC"/>
            </a:gs>
            <a:gs pos="0">
              <a:schemeClr val="accent1">
                <a:lumMod val="5000"/>
                <a:lumOff val="95000"/>
              </a:schemeClr>
            </a:gs>
            <a:gs pos="65000">
              <a:schemeClr val="accent1">
                <a:lumMod val="45000"/>
                <a:lumOff val="55000"/>
                <a:alpha val="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0C896192-B87E-4162-BDAA-E8629294C475}"/>
              </a:ext>
            </a:extLst>
          </p:cNvPr>
          <p:cNvSpPr>
            <a:spLocks noGrp="1"/>
          </p:cNvSpPr>
          <p:nvPr>
            <p:ph type="title"/>
          </p:nvPr>
        </p:nvSpPr>
        <p:spPr/>
        <p:txBody>
          <a:bodyPr>
            <a:normAutofit/>
          </a:bodyPr>
          <a:lstStyle/>
          <a:p>
            <a:r>
              <a:rPr lang="en-US" sz="3200" b="1" dirty="0">
                <a:latin typeface="Agency FB" panose="020B0503020202020204" pitchFamily="34" charset="0"/>
              </a:rPr>
              <a:t>Innovative Solutions That Toys R Us Can Use To Solve Its Current Downfall.</a:t>
            </a:r>
          </a:p>
        </p:txBody>
      </p:sp>
      <p:sp>
        <p:nvSpPr>
          <p:cNvPr id="5" name="Content Placeholder 4">
            <a:extLst>
              <a:ext uri="{FF2B5EF4-FFF2-40B4-BE49-F238E27FC236}">
                <a16:creationId xmlns:a16="http://schemas.microsoft.com/office/drawing/2014/main" xmlns="" id="{CEB36C63-4564-41AF-9573-CA5748F69352}"/>
              </a:ext>
            </a:extLst>
          </p:cNvPr>
          <p:cNvSpPr>
            <a:spLocks noGrp="1"/>
          </p:cNvSpPr>
          <p:nvPr>
            <p:ph idx="1"/>
          </p:nvPr>
        </p:nvSpPr>
        <p:spPr/>
        <p:txBody>
          <a:bodyPr/>
          <a:lstStyle/>
          <a:p>
            <a:pPr marL="0" indent="0">
              <a:buNone/>
            </a:pPr>
            <a:r>
              <a:rPr lang="en-US" dirty="0">
                <a:latin typeface="Agency FB" panose="020B0503020202020204" pitchFamily="34" charset="0"/>
              </a:rPr>
              <a:t>The first alternative was to recover from their long-term loans through selling assets. Some of viable assets are the numerous established stores, which could be absorbed as an online store. Other means to raise capital would be equity crowdfunding, where capital is raised from selling equity.</a:t>
            </a:r>
          </a:p>
          <a:p>
            <a:pPr marL="0" indent="0">
              <a:buNone/>
            </a:pPr>
            <a:r>
              <a:rPr lang="en-US" dirty="0">
                <a:latin typeface="Agency FB" panose="020B0503020202020204" pitchFamily="34" charset="0"/>
              </a:rPr>
              <a:t>The second option would be investing heavily on innovation. Being at the top of research and technology in making modern toys, is a perfect strategy to solve the downfall. On the line of innovation, the company should opt for an online store and supply chain to maximize the market space dominated </a:t>
            </a:r>
            <a:r>
              <a:rPr lang="en-US">
                <a:latin typeface="Agency FB" panose="020B0503020202020204" pitchFamily="34" charset="0"/>
              </a:rPr>
              <a:t>by competitors. </a:t>
            </a:r>
            <a:endParaRPr lang="en-US" dirty="0">
              <a:latin typeface="Agency FB" panose="020B0503020202020204" pitchFamily="34" charset="0"/>
            </a:endParaRPr>
          </a:p>
        </p:txBody>
      </p:sp>
    </p:spTree>
    <p:extLst>
      <p:ext uri="{BB962C8B-B14F-4D97-AF65-F5344CB8AC3E}">
        <p14:creationId xmlns:p14="http://schemas.microsoft.com/office/powerpoint/2010/main" val="244507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47804">
              <a:srgbClr val="C6D4EC"/>
            </a:gs>
            <a:gs pos="0">
              <a:schemeClr val="accent1">
                <a:lumMod val="5000"/>
                <a:lumOff val="95000"/>
              </a:schemeClr>
            </a:gs>
            <a:gs pos="65000">
              <a:schemeClr val="accent1">
                <a:lumMod val="45000"/>
                <a:lumOff val="55000"/>
                <a:alpha val="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BF1EDB-F262-4B32-AB6B-4FD3A57ACD59}"/>
              </a:ext>
            </a:extLst>
          </p:cNvPr>
          <p:cNvSpPr>
            <a:spLocks noGrp="1"/>
          </p:cNvSpPr>
          <p:nvPr>
            <p:ph type="title"/>
          </p:nvPr>
        </p:nvSpPr>
        <p:spPr/>
        <p:txBody>
          <a:bodyPr>
            <a:normAutofit/>
          </a:bodyPr>
          <a:lstStyle/>
          <a:p>
            <a:pPr algn="ctr"/>
            <a:r>
              <a:rPr lang="en-US" sz="3200" dirty="0">
                <a:latin typeface="Agency FB" panose="020B0503020202020204" pitchFamily="34" charset="0"/>
              </a:rPr>
              <a:t>References</a:t>
            </a:r>
          </a:p>
        </p:txBody>
      </p:sp>
      <p:sp>
        <p:nvSpPr>
          <p:cNvPr id="3" name="Content Placeholder 2">
            <a:extLst>
              <a:ext uri="{FF2B5EF4-FFF2-40B4-BE49-F238E27FC236}">
                <a16:creationId xmlns:a16="http://schemas.microsoft.com/office/drawing/2014/main" xmlns="" id="{85FD16DD-F336-4280-B9F2-C309D9C8C046}"/>
              </a:ext>
            </a:extLst>
          </p:cNvPr>
          <p:cNvSpPr>
            <a:spLocks noGrp="1"/>
          </p:cNvSpPr>
          <p:nvPr>
            <p:ph idx="1"/>
          </p:nvPr>
        </p:nvSpPr>
        <p:spPr/>
        <p:txBody>
          <a:bodyPr/>
          <a:lstStyle/>
          <a:p>
            <a:pPr marL="0" indent="-457200">
              <a:buNone/>
            </a:pPr>
            <a:r>
              <a:rPr lang="en-US" dirty="0">
                <a:latin typeface="Agency FB" panose="020B0503020202020204" pitchFamily="34" charset="0"/>
              </a:rPr>
              <a:t>Bomey, 2018. 5 Reasons Toys R Us Failed To Survive Bankruptcy. Retrieved from; </a:t>
            </a:r>
            <a:r>
              <a:rPr lang="en-US" dirty="0">
                <a:latin typeface="Agency FB" panose="020B0503020202020204" pitchFamily="34" charset="0"/>
                <a:hlinkClick r:id="rId2"/>
              </a:rPr>
              <a:t>https://www.usatoday.com/story/money/2018/03/18/toys-r-us-bankruptcy-liquidation/436176002/</a:t>
            </a:r>
            <a:endParaRPr lang="en-US" dirty="0">
              <a:latin typeface="Agency FB" panose="020B0503020202020204" pitchFamily="34" charset="0"/>
            </a:endParaRPr>
          </a:p>
          <a:p>
            <a:pPr marL="0" indent="-457200">
              <a:buNone/>
            </a:pPr>
            <a:endParaRPr lang="en-US" dirty="0">
              <a:latin typeface="Agency FB" panose="020B0503020202020204" pitchFamily="34" charset="0"/>
            </a:endParaRPr>
          </a:p>
          <a:p>
            <a:pPr marL="0" indent="-457200">
              <a:buNone/>
            </a:pPr>
            <a:r>
              <a:rPr lang="en-US" dirty="0">
                <a:latin typeface="Agency FB" panose="020B0503020202020204" pitchFamily="34" charset="0"/>
              </a:rPr>
              <a:t>Willis, 2018. Toys R Us Failed. Here Are the Main Reasons Why. Retrieved from; </a:t>
            </a:r>
            <a:r>
              <a:rPr lang="en-US" dirty="0">
                <a:latin typeface="Agency FB" panose="020B0503020202020204" pitchFamily="34" charset="0"/>
                <a:hlinkClick r:id="rId3"/>
              </a:rPr>
              <a:t>https://www.ezdia.com/toys-r-us-failed-here-are-the-main-reasons-why/</a:t>
            </a:r>
            <a:endParaRPr lang="en-US" dirty="0">
              <a:latin typeface="Agency FB" panose="020B0503020202020204" pitchFamily="34" charset="0"/>
            </a:endParaRP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010299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434</Words>
  <Application>Microsoft Office PowerPoint</Application>
  <PresentationFormat>Custom</PresentationFormat>
  <Paragraphs>18</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Toys R Us Current Downfall and Solutions</vt:lpstr>
      <vt:lpstr>The History And Process That Led The Organization To Its Current State</vt:lpstr>
      <vt:lpstr>Innovative Solutions That Toys R Us Can Use To Solve Its Current Downfall.</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Solutions That Toys R Us Can Use To Solve Its Current Downfall.</dc:title>
  <cp:lastModifiedBy>Simon</cp:lastModifiedBy>
  <cp:revision>10</cp:revision>
  <dcterms:created xsi:type="dcterms:W3CDTF">2019-09-09T17:35:44Z</dcterms:created>
  <dcterms:modified xsi:type="dcterms:W3CDTF">2019-09-09T21:50:52Z</dcterms:modified>
</cp:coreProperties>
</file>