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61" r:id="rId4"/>
    <p:sldId id="258" r:id="rId5"/>
    <p:sldId id="259" r:id="rId6"/>
    <p:sldId id="260" r:id="rId7"/>
    <p:sldId id="263"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3" autoAdjust="0"/>
    <p:restoredTop sz="94660"/>
  </p:normalViewPr>
  <p:slideViewPr>
    <p:cSldViewPr snapToGrid="0">
      <p:cViewPr varScale="1">
        <p:scale>
          <a:sx n="69" d="100"/>
          <a:sy n="69" d="100"/>
        </p:scale>
        <p:origin x="6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08AB21A-5ECE-492E-9722-7A6B8DA68F16}" type="datetimeFigureOut">
              <a:rPr lang="en-US" smtClean="0"/>
              <a:t>2/19/2021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362627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8AB21A-5ECE-492E-9722-7A6B8DA68F16}"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4030018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8AB21A-5ECE-492E-9722-7A6B8DA68F1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41260146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8AB21A-5ECE-492E-9722-7A6B8DA68F1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14901677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8AB21A-5ECE-492E-9722-7A6B8DA68F1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16101757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8AB21A-5ECE-492E-9722-7A6B8DA68F1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3007489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8AB21A-5ECE-492E-9722-7A6B8DA68F1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38742369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8AB21A-5ECE-492E-9722-7A6B8DA68F1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2886445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8AB21A-5ECE-492E-9722-7A6B8DA68F1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3595267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8AB21A-5ECE-492E-9722-7A6B8DA68F1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356498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8AB21A-5ECE-492E-9722-7A6B8DA68F16}" type="datetimeFigureOut">
              <a:rPr lang="en-US" smtClean="0"/>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3515623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08AB21A-5ECE-492E-9722-7A6B8DA68F16}"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3125663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8AB21A-5ECE-492E-9722-7A6B8DA68F16}" type="datetimeFigureOut">
              <a:rPr lang="en-US" smtClean="0"/>
              <a:t>2/19/2021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418552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08AB21A-5ECE-492E-9722-7A6B8DA68F16}" type="datetimeFigureOut">
              <a:rPr lang="en-US" smtClean="0"/>
              <a:t>2/19/2021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1946668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8AB21A-5ECE-492E-9722-7A6B8DA68F16}" type="datetimeFigureOut">
              <a:rPr lang="en-US" smtClean="0"/>
              <a:t>2/19/2021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879002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8AB21A-5ECE-492E-9722-7A6B8DA68F16}"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1606104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8AB21A-5ECE-492E-9722-7A6B8DA68F16}" type="datetimeFigureOut">
              <a:rPr lang="en-US" smtClean="0"/>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CD356-76A1-4639-BC5C-DB6B5803FAFC}" type="slidenum">
              <a:rPr lang="en-US" smtClean="0"/>
              <a:t>‹#›</a:t>
            </a:fld>
            <a:endParaRPr lang="en-US"/>
          </a:p>
        </p:txBody>
      </p:sp>
    </p:spTree>
    <p:extLst>
      <p:ext uri="{BB962C8B-B14F-4D97-AF65-F5344CB8AC3E}">
        <p14:creationId xmlns:p14="http://schemas.microsoft.com/office/powerpoint/2010/main" val="1409284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08AB21A-5ECE-492E-9722-7A6B8DA68F16}" type="datetimeFigureOut">
              <a:rPr lang="en-US" smtClean="0"/>
              <a:t>2/19/2021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99CD356-76A1-4639-BC5C-DB6B5803FAFC}" type="slidenum">
              <a:rPr lang="en-US" smtClean="0"/>
              <a:t>‹#›</a:t>
            </a:fld>
            <a:endParaRPr lang="en-US"/>
          </a:p>
        </p:txBody>
      </p:sp>
    </p:spTree>
    <p:extLst>
      <p:ext uri="{BB962C8B-B14F-4D97-AF65-F5344CB8AC3E}">
        <p14:creationId xmlns:p14="http://schemas.microsoft.com/office/powerpoint/2010/main" val="404844597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7FAA248-B14B-4C1A-AA09-26DDE5AC4D0C}"/>
              </a:ext>
            </a:extLst>
          </p:cNvPr>
          <p:cNvSpPr>
            <a:spLocks noGrp="1"/>
          </p:cNvSpPr>
          <p:nvPr>
            <p:ph type="ctrTitle"/>
          </p:nvPr>
        </p:nvSpPr>
        <p:spPr>
          <a:xfrm>
            <a:off x="1371600" y="803564"/>
            <a:ext cx="9448800" cy="5237018"/>
          </a:xfrm>
        </p:spPr>
        <p:txBody>
          <a:bodyPr>
            <a:normAutofit fontScale="90000"/>
          </a:bodyPr>
          <a:lstStyle/>
          <a:p>
            <a:pPr algn="ctr">
              <a:lnSpc>
                <a:spcPct val="200000"/>
              </a:lnSpc>
            </a:pPr>
            <a:r>
              <a:rPr lang="en-US" sz="3200" b="1" dirty="0">
                <a:latin typeface="Consolas" panose="020B0609020204030204" pitchFamily="49" charset="0"/>
              </a:rPr>
              <a:t>Training</a:t>
            </a:r>
            <a:r>
              <a:rPr lang="en-US" sz="3200" dirty="0">
                <a:latin typeface="Consolas" panose="020B0609020204030204" pitchFamily="49" charset="0"/>
              </a:rPr>
              <a:t> </a:t>
            </a:r>
            <a:br>
              <a:rPr lang="en-US" sz="3200" dirty="0">
                <a:latin typeface="Consolas" panose="020B0609020204030204" pitchFamily="49" charset="0"/>
              </a:rPr>
            </a:br>
            <a:r>
              <a:rPr lang="en-US" sz="3200" dirty="0">
                <a:latin typeface="Consolas" panose="020B0609020204030204" pitchFamily="49" charset="0"/>
              </a:rPr>
              <a:t>Author</a:t>
            </a:r>
            <a:br>
              <a:rPr lang="en-US" sz="3200" dirty="0">
                <a:latin typeface="Consolas" panose="020B0609020204030204" pitchFamily="49" charset="0"/>
              </a:rPr>
            </a:br>
            <a:r>
              <a:rPr lang="en-US" sz="3200" dirty="0">
                <a:latin typeface="Consolas" panose="020B0609020204030204" pitchFamily="49" charset="0"/>
              </a:rPr>
              <a:t>Institutional affiliation</a:t>
            </a:r>
            <a:br>
              <a:rPr lang="en-US" sz="3200" dirty="0">
                <a:latin typeface="Consolas" panose="020B0609020204030204" pitchFamily="49" charset="0"/>
              </a:rPr>
            </a:br>
            <a:r>
              <a:rPr lang="en-US" sz="3200" dirty="0">
                <a:latin typeface="Consolas" panose="020B0609020204030204" pitchFamily="49" charset="0"/>
              </a:rPr>
              <a:t>Instructor</a:t>
            </a:r>
            <a:br>
              <a:rPr lang="en-US" sz="3200" dirty="0">
                <a:latin typeface="Consolas" panose="020B0609020204030204" pitchFamily="49" charset="0"/>
              </a:rPr>
            </a:br>
            <a:r>
              <a:rPr lang="en-US" sz="3200" dirty="0">
                <a:latin typeface="Consolas" panose="020B0609020204030204" pitchFamily="49" charset="0"/>
              </a:rPr>
              <a:t>Course code</a:t>
            </a:r>
            <a:br>
              <a:rPr lang="en-US" sz="3200" dirty="0">
                <a:latin typeface="Consolas" panose="020B0609020204030204" pitchFamily="49" charset="0"/>
              </a:rPr>
            </a:br>
            <a:r>
              <a:rPr lang="en-US" sz="3200" dirty="0">
                <a:latin typeface="Consolas" panose="020B0609020204030204" pitchFamily="49" charset="0"/>
              </a:rPr>
              <a:t>Date of submission </a:t>
            </a:r>
          </a:p>
        </p:txBody>
      </p:sp>
    </p:spTree>
    <p:extLst>
      <p:ext uri="{BB962C8B-B14F-4D97-AF65-F5344CB8AC3E}">
        <p14:creationId xmlns:p14="http://schemas.microsoft.com/office/powerpoint/2010/main" val="3308570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FBE5F8A-4051-4741-82CA-D5D547F5A895}"/>
              </a:ext>
            </a:extLst>
          </p:cNvPr>
          <p:cNvSpPr>
            <a:spLocks noGrp="1"/>
          </p:cNvSpPr>
          <p:nvPr>
            <p:ph type="title"/>
          </p:nvPr>
        </p:nvSpPr>
        <p:spPr>
          <a:xfrm>
            <a:off x="1484311" y="685800"/>
            <a:ext cx="10018713" cy="1018309"/>
          </a:xfrm>
        </p:spPr>
        <p:txBody>
          <a:bodyPr/>
          <a:lstStyle/>
          <a:p>
            <a:r>
              <a:rPr lang="en-US" dirty="0">
                <a:latin typeface="Consolas" panose="020B0609020204030204" pitchFamily="49" charset="0"/>
              </a:rPr>
              <a:t>Training (Before 1900)</a:t>
            </a:r>
          </a:p>
        </p:txBody>
      </p:sp>
      <p:sp>
        <p:nvSpPr>
          <p:cNvPr id="5" name="Content Placeholder 4">
            <a:extLst>
              <a:ext uri="{FF2B5EF4-FFF2-40B4-BE49-F238E27FC236}">
                <a16:creationId xmlns:a16="http://schemas.microsoft.com/office/drawing/2014/main" id="{7D15C79C-73D2-4269-B197-6CA6ED8695C4}"/>
              </a:ext>
            </a:extLst>
          </p:cNvPr>
          <p:cNvSpPr>
            <a:spLocks noGrp="1"/>
          </p:cNvSpPr>
          <p:nvPr>
            <p:ph idx="1"/>
          </p:nvPr>
        </p:nvSpPr>
        <p:spPr>
          <a:xfrm>
            <a:off x="1484310" y="1482437"/>
            <a:ext cx="10018713" cy="4849090"/>
          </a:xfrm>
        </p:spPr>
        <p:txBody>
          <a:bodyPr>
            <a:normAutofit/>
          </a:bodyPr>
          <a:lstStyle/>
          <a:p>
            <a:pPr algn="just">
              <a:lnSpc>
                <a:spcPct val="200000"/>
              </a:lnSpc>
            </a:pPr>
            <a:r>
              <a:rPr lang="en-US" sz="1600" dirty="0">
                <a:latin typeface="Consolas" panose="020B0609020204030204" pitchFamily="49" charset="0"/>
              </a:rPr>
              <a:t>At the beginning of nursing, there was no formal training and anything relating to the willingness to engage in nursing. </a:t>
            </a:r>
          </a:p>
          <a:p>
            <a:pPr algn="just">
              <a:lnSpc>
                <a:spcPct val="200000"/>
              </a:lnSpc>
            </a:pPr>
            <a:r>
              <a:rPr lang="en-US" sz="1600" dirty="0">
                <a:latin typeface="Consolas" panose="020B0609020204030204" pitchFamily="49" charset="0"/>
              </a:rPr>
              <a:t>During this period, women acquired most of the nursing techniques from their mothers who imparted the most essential medical skills to their daughters. </a:t>
            </a:r>
          </a:p>
          <a:p>
            <a:pPr algn="just">
              <a:lnSpc>
                <a:spcPct val="200000"/>
              </a:lnSpc>
            </a:pPr>
            <a:r>
              <a:rPr lang="en-US" sz="1600" dirty="0">
                <a:latin typeface="Consolas" panose="020B0609020204030204" pitchFamily="49" charset="0"/>
              </a:rPr>
              <a:t>In the early days of nursing, caring for the sick was majorly seen as an extension of the women duties at home and not as a profession. </a:t>
            </a:r>
          </a:p>
        </p:txBody>
      </p:sp>
    </p:spTree>
    <p:extLst>
      <p:ext uri="{BB962C8B-B14F-4D97-AF65-F5344CB8AC3E}">
        <p14:creationId xmlns:p14="http://schemas.microsoft.com/office/powerpoint/2010/main" val="3216121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BF4992-F891-465C-909D-2B97012CEDFA}"/>
              </a:ext>
            </a:extLst>
          </p:cNvPr>
          <p:cNvSpPr>
            <a:spLocks noGrp="1"/>
          </p:cNvSpPr>
          <p:nvPr>
            <p:ph idx="1"/>
          </p:nvPr>
        </p:nvSpPr>
        <p:spPr>
          <a:xfrm>
            <a:off x="1359619" y="1607127"/>
            <a:ext cx="10018713" cy="4475019"/>
          </a:xfrm>
        </p:spPr>
        <p:txBody>
          <a:bodyPr>
            <a:normAutofit/>
          </a:bodyPr>
          <a:lstStyle/>
          <a:p>
            <a:pPr algn="just">
              <a:lnSpc>
                <a:spcPct val="200000"/>
              </a:lnSpc>
            </a:pPr>
            <a:r>
              <a:rPr lang="en-US" sz="1600" dirty="0">
                <a:latin typeface="Consolas" panose="020B0609020204030204" pitchFamily="49" charset="0"/>
              </a:rPr>
              <a:t>However, the happenings of the 1800s significantly changed this belief associated with this area of the medical field.</a:t>
            </a:r>
          </a:p>
          <a:p>
            <a:pPr algn="just">
              <a:lnSpc>
                <a:spcPct val="200000"/>
              </a:lnSpc>
            </a:pPr>
            <a:r>
              <a:rPr lang="en-US" sz="1600" dirty="0">
                <a:latin typeface="Consolas" panose="020B0609020204030204" pitchFamily="49" charset="0"/>
              </a:rPr>
              <a:t>Women who care for the sick underwent no organized training. It is essential to note that basic care for the sick was the primary role of the mothers and the other family members and not outside health providers. </a:t>
            </a:r>
          </a:p>
          <a:p>
            <a:pPr algn="just">
              <a:lnSpc>
                <a:spcPct val="200000"/>
              </a:lnSpc>
            </a:pPr>
            <a:r>
              <a:rPr lang="en-US" sz="1600" dirty="0">
                <a:latin typeface="Consolas" panose="020B0609020204030204" pitchFamily="49" charset="0"/>
              </a:rPr>
              <a:t>Nurses today acquire expertise and skills that enable them to maintain a cutting-edge healthcare system.</a:t>
            </a:r>
          </a:p>
          <a:p>
            <a:pPr algn="just">
              <a:lnSpc>
                <a:spcPct val="200000"/>
              </a:lnSpc>
            </a:pPr>
            <a:endParaRPr lang="en-US" sz="1600" dirty="0">
              <a:latin typeface="Consolas" panose="020B0609020204030204" pitchFamily="49" charset="0"/>
            </a:endParaRPr>
          </a:p>
          <a:p>
            <a:pPr algn="just">
              <a:lnSpc>
                <a:spcPct val="200000"/>
              </a:lnSpc>
            </a:pPr>
            <a:endParaRPr lang="en-US" sz="1600" dirty="0">
              <a:latin typeface="Consolas" panose="020B0609020204030204" pitchFamily="49" charset="0"/>
            </a:endParaRPr>
          </a:p>
        </p:txBody>
      </p:sp>
    </p:spTree>
    <p:extLst>
      <p:ext uri="{BB962C8B-B14F-4D97-AF65-F5344CB8AC3E}">
        <p14:creationId xmlns:p14="http://schemas.microsoft.com/office/powerpoint/2010/main" val="279873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FE24F0-B451-4A2F-9961-89425B35AD42}"/>
              </a:ext>
            </a:extLst>
          </p:cNvPr>
          <p:cNvSpPr>
            <a:spLocks noGrp="1"/>
          </p:cNvSpPr>
          <p:nvPr>
            <p:ph idx="1"/>
          </p:nvPr>
        </p:nvSpPr>
        <p:spPr>
          <a:xfrm>
            <a:off x="1484310" y="1108365"/>
            <a:ext cx="10018713" cy="4682836"/>
          </a:xfrm>
        </p:spPr>
        <p:txBody>
          <a:bodyPr>
            <a:normAutofit/>
          </a:bodyPr>
          <a:lstStyle/>
          <a:p>
            <a:pPr algn="just">
              <a:lnSpc>
                <a:spcPct val="200000"/>
              </a:lnSpc>
            </a:pPr>
            <a:r>
              <a:rPr lang="en-US" sz="1600" dirty="0">
                <a:latin typeface="Consolas" panose="020B0609020204030204" pitchFamily="49" charset="0"/>
              </a:rPr>
              <a:t>In 1800, Florence Nightingale was one of the first individuals who offered some sort of training for the nurses. </a:t>
            </a:r>
          </a:p>
          <a:p>
            <a:pPr algn="just">
              <a:lnSpc>
                <a:spcPct val="200000"/>
              </a:lnSpc>
            </a:pPr>
            <a:r>
              <a:rPr lang="en-US" sz="1600" dirty="0">
                <a:latin typeface="Consolas" panose="020B0609020204030204" pitchFamily="49" charset="0"/>
              </a:rPr>
              <a:t>She taught women some professional aspects of caregiving during childbirth and postpartum. </a:t>
            </a:r>
          </a:p>
          <a:p>
            <a:pPr algn="just">
              <a:lnSpc>
                <a:spcPct val="200000"/>
              </a:lnSpc>
            </a:pPr>
            <a:r>
              <a:rPr lang="en-US" sz="1600" dirty="0">
                <a:latin typeface="Consolas" panose="020B0609020204030204" pitchFamily="49" charset="0"/>
              </a:rPr>
              <a:t>Similar raining was offered to the women during the civil war in 1862, however, it was more of apprenticeship than the training offered today. </a:t>
            </a:r>
          </a:p>
          <a:p>
            <a:pPr algn="just">
              <a:lnSpc>
                <a:spcPct val="200000"/>
              </a:lnSpc>
            </a:pPr>
            <a:r>
              <a:rPr lang="en-US" sz="1600" dirty="0">
                <a:latin typeface="Consolas" panose="020B0609020204030204" pitchFamily="49" charset="0"/>
              </a:rPr>
              <a:t>Also, nurses have become a common face in the healthcare system and whose role cannot be overlooked. </a:t>
            </a:r>
          </a:p>
          <a:p>
            <a:pPr algn="just">
              <a:lnSpc>
                <a:spcPct val="200000"/>
              </a:lnSpc>
            </a:pPr>
            <a:endParaRPr lang="en-US" sz="1600" dirty="0">
              <a:latin typeface="Consolas" panose="020B0609020204030204" pitchFamily="49" charset="0"/>
            </a:endParaRPr>
          </a:p>
        </p:txBody>
      </p:sp>
    </p:spTree>
    <p:extLst>
      <p:ext uri="{BB962C8B-B14F-4D97-AF65-F5344CB8AC3E}">
        <p14:creationId xmlns:p14="http://schemas.microsoft.com/office/powerpoint/2010/main" val="3858655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281F43-7A93-42D8-8E1D-C4D19E0FB6C4}"/>
              </a:ext>
            </a:extLst>
          </p:cNvPr>
          <p:cNvSpPr>
            <a:spLocks noGrp="1"/>
          </p:cNvSpPr>
          <p:nvPr>
            <p:ph idx="1"/>
          </p:nvPr>
        </p:nvSpPr>
        <p:spPr>
          <a:xfrm>
            <a:off x="1484310" y="1094509"/>
            <a:ext cx="10018713" cy="4696691"/>
          </a:xfrm>
        </p:spPr>
        <p:txBody>
          <a:bodyPr>
            <a:noAutofit/>
          </a:bodyPr>
          <a:lstStyle/>
          <a:p>
            <a:pPr algn="just">
              <a:lnSpc>
                <a:spcPct val="200000"/>
              </a:lnSpc>
            </a:pPr>
            <a:r>
              <a:rPr lang="en-US" sz="1600" dirty="0">
                <a:latin typeface="Consolas" panose="020B0609020204030204" pitchFamily="49" charset="0"/>
              </a:rPr>
              <a:t>Since the nursing profession has witnessed drastic changes with the inclusion of extensive training programs such as the one initiated by Nightingale as a prerequisite to becoming a </a:t>
            </a:r>
            <a:r>
              <a:rPr lang="en-US" sz="1600" dirty="0" err="1">
                <a:latin typeface="Consolas" panose="020B0609020204030204" pitchFamily="49" charset="0"/>
              </a:rPr>
              <a:t>practising</a:t>
            </a:r>
            <a:r>
              <a:rPr lang="en-US" sz="1600" dirty="0">
                <a:latin typeface="Consolas" panose="020B0609020204030204" pitchFamily="49" charset="0"/>
              </a:rPr>
              <a:t> nurse. </a:t>
            </a:r>
          </a:p>
          <a:p>
            <a:pPr algn="just">
              <a:lnSpc>
                <a:spcPct val="200000"/>
              </a:lnSpc>
            </a:pPr>
            <a:r>
              <a:rPr lang="en-US" sz="1600" dirty="0">
                <a:latin typeface="Consolas" panose="020B0609020204030204" pitchFamily="49" charset="0"/>
              </a:rPr>
              <a:t>Nightingale’s work in establishing early nurse education programs can be considered the ground-breaking of advanced nurse training particularly aimed at improving the care of patients. </a:t>
            </a:r>
          </a:p>
          <a:p>
            <a:pPr algn="just">
              <a:lnSpc>
                <a:spcPct val="200000"/>
              </a:lnSpc>
            </a:pPr>
            <a:r>
              <a:rPr lang="en-US" sz="1600" dirty="0">
                <a:latin typeface="Consolas" panose="020B0609020204030204" pitchFamily="49" charset="0"/>
              </a:rPr>
              <a:t>Other than offering basic care, nurses today have the responsibility of offering patients with supervised care. </a:t>
            </a:r>
          </a:p>
        </p:txBody>
      </p:sp>
    </p:spTree>
    <p:extLst>
      <p:ext uri="{BB962C8B-B14F-4D97-AF65-F5344CB8AC3E}">
        <p14:creationId xmlns:p14="http://schemas.microsoft.com/office/powerpoint/2010/main" val="4092017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8F6D20-7F2F-4E83-837E-F033F2079904}"/>
              </a:ext>
            </a:extLst>
          </p:cNvPr>
          <p:cNvSpPr>
            <a:spLocks noGrp="1"/>
          </p:cNvSpPr>
          <p:nvPr>
            <p:ph idx="1"/>
          </p:nvPr>
        </p:nvSpPr>
        <p:spPr>
          <a:xfrm>
            <a:off x="1484310" y="858983"/>
            <a:ext cx="10018713" cy="4932218"/>
          </a:xfrm>
        </p:spPr>
        <p:txBody>
          <a:bodyPr>
            <a:normAutofit/>
          </a:bodyPr>
          <a:lstStyle/>
          <a:p>
            <a:pPr algn="just">
              <a:lnSpc>
                <a:spcPct val="200000"/>
              </a:lnSpc>
            </a:pPr>
            <a:r>
              <a:rPr lang="en-US" sz="1600" dirty="0">
                <a:latin typeface="Consolas" panose="020B0609020204030204" pitchFamily="49" charset="0"/>
              </a:rPr>
              <a:t>The training program established by Florence Nightingale in the late 1800s has today taken a different direction since it has been diversified with a variety of specialties for the nurses wishing to engage in supervised patient care. </a:t>
            </a:r>
          </a:p>
          <a:p>
            <a:pPr algn="just">
              <a:lnSpc>
                <a:spcPct val="200000"/>
              </a:lnSpc>
            </a:pPr>
            <a:r>
              <a:rPr lang="en-US" sz="1600" dirty="0">
                <a:latin typeface="Consolas" panose="020B0609020204030204" pitchFamily="49" charset="0"/>
              </a:rPr>
              <a:t>Previously, nurses were only taught basic healthcare skills as per the training program available during this period. </a:t>
            </a:r>
          </a:p>
          <a:p>
            <a:pPr algn="just">
              <a:lnSpc>
                <a:spcPct val="200000"/>
              </a:lnSpc>
            </a:pPr>
            <a:r>
              <a:rPr lang="en-US" sz="1600" dirty="0">
                <a:latin typeface="Consolas" panose="020B0609020204030204" pitchFamily="49" charset="0"/>
              </a:rPr>
              <a:t>Now the nursing profession is more focused on training individuals to become better caregivers as advanced during the late 1800s. </a:t>
            </a:r>
          </a:p>
        </p:txBody>
      </p:sp>
    </p:spTree>
    <p:extLst>
      <p:ext uri="{BB962C8B-B14F-4D97-AF65-F5344CB8AC3E}">
        <p14:creationId xmlns:p14="http://schemas.microsoft.com/office/powerpoint/2010/main" val="3221788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59FDCB-EF20-4855-B118-AB443FB2ED5E}"/>
              </a:ext>
            </a:extLst>
          </p:cNvPr>
          <p:cNvSpPr>
            <a:spLocks noGrp="1"/>
          </p:cNvSpPr>
          <p:nvPr>
            <p:ph idx="1"/>
          </p:nvPr>
        </p:nvSpPr>
        <p:spPr>
          <a:xfrm>
            <a:off x="1484310" y="1482437"/>
            <a:ext cx="10018713" cy="4308764"/>
          </a:xfrm>
        </p:spPr>
        <p:txBody>
          <a:bodyPr>
            <a:normAutofit/>
          </a:bodyPr>
          <a:lstStyle/>
          <a:p>
            <a:pPr algn="just">
              <a:lnSpc>
                <a:spcPct val="200000"/>
              </a:lnSpc>
            </a:pPr>
            <a:r>
              <a:rPr lang="en-US" sz="1600" dirty="0"/>
              <a:t>The training programs developed during this period have resulted in improved efficiency in patient care with more responsibility left for the nurses as opposed to before when family members took care of the sick.</a:t>
            </a:r>
          </a:p>
          <a:p>
            <a:pPr algn="just">
              <a:lnSpc>
                <a:spcPct val="200000"/>
              </a:lnSpc>
            </a:pPr>
            <a:endParaRPr lang="en-US" sz="1600" dirty="0"/>
          </a:p>
        </p:txBody>
      </p:sp>
    </p:spTree>
    <p:extLst>
      <p:ext uri="{BB962C8B-B14F-4D97-AF65-F5344CB8AC3E}">
        <p14:creationId xmlns:p14="http://schemas.microsoft.com/office/powerpoint/2010/main" val="2908940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A1EF7-3386-4721-9ADA-7819EBE8C21A}"/>
              </a:ext>
            </a:extLst>
          </p:cNvPr>
          <p:cNvSpPr>
            <a:spLocks noGrp="1"/>
          </p:cNvSpPr>
          <p:nvPr>
            <p:ph type="title"/>
          </p:nvPr>
        </p:nvSpPr>
        <p:spPr>
          <a:xfrm>
            <a:off x="1484311" y="685800"/>
            <a:ext cx="10018713" cy="907473"/>
          </a:xfrm>
        </p:spPr>
        <p:txBody>
          <a:bodyPr/>
          <a:lstStyle/>
          <a:p>
            <a:r>
              <a:rPr lang="en-US" b="1" dirty="0">
                <a:latin typeface="Consolas" panose="020B0609020204030204" pitchFamily="49" charset="0"/>
              </a:rPr>
              <a:t>References </a:t>
            </a:r>
          </a:p>
        </p:txBody>
      </p:sp>
      <p:sp>
        <p:nvSpPr>
          <p:cNvPr id="3" name="Content Placeholder 2">
            <a:extLst>
              <a:ext uri="{FF2B5EF4-FFF2-40B4-BE49-F238E27FC236}">
                <a16:creationId xmlns:a16="http://schemas.microsoft.com/office/drawing/2014/main" id="{229407AE-244B-44D4-9EF5-10488D626F16}"/>
              </a:ext>
            </a:extLst>
          </p:cNvPr>
          <p:cNvSpPr>
            <a:spLocks noGrp="1"/>
          </p:cNvSpPr>
          <p:nvPr>
            <p:ph idx="1"/>
          </p:nvPr>
        </p:nvSpPr>
        <p:spPr>
          <a:xfrm>
            <a:off x="1484310" y="1399309"/>
            <a:ext cx="10018713" cy="4391891"/>
          </a:xfrm>
        </p:spPr>
        <p:txBody>
          <a:bodyPr>
            <a:normAutofit/>
          </a:bodyPr>
          <a:lstStyle/>
          <a:p>
            <a:pPr algn="just"/>
            <a:r>
              <a:rPr lang="en-US" sz="2000" dirty="0" err="1">
                <a:latin typeface="Consolas" panose="020B0609020204030204" pitchFamily="49" charset="0"/>
              </a:rPr>
              <a:t>Hopp</a:t>
            </a:r>
            <a:r>
              <a:rPr lang="en-US" sz="2000" dirty="0">
                <a:latin typeface="Consolas" panose="020B0609020204030204" pitchFamily="49" charset="0"/>
              </a:rPr>
              <a:t>, L., &amp; </a:t>
            </a:r>
            <a:r>
              <a:rPr lang="en-US" sz="2000" dirty="0" err="1">
                <a:latin typeface="Consolas" panose="020B0609020204030204" pitchFamily="49" charset="0"/>
              </a:rPr>
              <a:t>Rittenmeyer</a:t>
            </a:r>
            <a:r>
              <a:rPr lang="en-US" sz="2000" dirty="0">
                <a:latin typeface="Consolas" panose="020B0609020204030204" pitchFamily="49" charset="0"/>
              </a:rPr>
              <a:t>, L. (2012). Introduction to evidence-based practice: A practical guide for nursing. FA Davis.</a:t>
            </a:r>
          </a:p>
        </p:txBody>
      </p:sp>
    </p:spTree>
    <p:extLst>
      <p:ext uri="{BB962C8B-B14F-4D97-AF65-F5344CB8AC3E}">
        <p14:creationId xmlns:p14="http://schemas.microsoft.com/office/powerpoint/2010/main" val="6356398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51</TotalTime>
  <Words>467</Words>
  <Application>Microsoft Office PowerPoint</Application>
  <PresentationFormat>Widescreen</PresentationFormat>
  <Paragraphs>21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Consolas</vt:lpstr>
      <vt:lpstr>Corbel</vt:lpstr>
      <vt:lpstr>Parallax</vt:lpstr>
      <vt:lpstr>Training  Author Institutional affiliation Instructor Course code Date of submission </vt:lpstr>
      <vt:lpstr>Training (Before 1900)</vt:lpstr>
      <vt:lpstr>PowerPoint Presentation</vt:lpstr>
      <vt:lpstr>PowerPoint Presentation</vt:lpstr>
      <vt:lpstr>PowerPoint Presentation</vt:lpstr>
      <vt:lpstr>PowerPoint Presentation</vt:lpstr>
      <vt:lpstr>PowerPoint Presentation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Steve0798266195</dc:creator>
  <cp:lastModifiedBy>Steve0798266195</cp:lastModifiedBy>
  <cp:revision>7</cp:revision>
  <dcterms:created xsi:type="dcterms:W3CDTF">2021-02-19T12:07:07Z</dcterms:created>
  <dcterms:modified xsi:type="dcterms:W3CDTF">2021-02-19T12:58:08Z</dcterms:modified>
</cp:coreProperties>
</file>