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3"/>
  </p:notesMasterIdLst>
  <p:sldIdLst>
    <p:sldId id="257" r:id="rId2"/>
    <p:sldId id="258" r:id="rId3"/>
    <p:sldId id="259" r:id="rId4"/>
    <p:sldId id="260" r:id="rId5"/>
    <p:sldId id="261" r:id="rId6"/>
    <p:sldId id="262" r:id="rId7"/>
    <p:sldId id="263" r:id="rId8"/>
    <p:sldId id="264" r:id="rId9"/>
    <p:sldId id="265" r:id="rId10"/>
    <p:sldId id="266" r:id="rId11"/>
    <p:sldId id="267"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28" autoAdjust="0"/>
    <p:restoredTop sz="94660"/>
  </p:normalViewPr>
  <p:slideViewPr>
    <p:cSldViewPr snapToGrid="0">
      <p:cViewPr varScale="1">
        <p:scale>
          <a:sx n="69" d="100"/>
          <a:sy n="69" d="100"/>
        </p:scale>
        <p:origin x="52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D74389-45D6-42FF-9032-DF63507B849E}" type="datetimeFigureOut">
              <a:rPr lang="en-US" smtClean="0"/>
              <a:t>7/28/2021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B4E8CBF-54B4-4840-ADE7-73C555C5946F}" type="slidenum">
              <a:rPr lang="en-US" smtClean="0"/>
              <a:t>‹#›</a:t>
            </a:fld>
            <a:endParaRPr lang="en-US"/>
          </a:p>
        </p:txBody>
      </p:sp>
    </p:spTree>
    <p:extLst>
      <p:ext uri="{BB962C8B-B14F-4D97-AF65-F5344CB8AC3E}">
        <p14:creationId xmlns:p14="http://schemas.microsoft.com/office/powerpoint/2010/main" val="27025023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healthcare ministry and system of the United States of America faces a lot of issues which include poor amenities, lack of transparency, difficulties in managing cardiovascular and chronic illnesses, lack of insurance coverage, difficulties in finding good doctors, the coronavirus pandemic, shortage of physician and non-physician practitioners, and frequent medical errors and lawsuits. According to (Bauchner, 2017), health care is always on the minds of the public, ranking among the top three concerns. Therefore, this paper aims at discussing Tricare, its regulatory agency that governs, the issues it faces, and the role of the government in solving those issues. </a:t>
            </a:r>
          </a:p>
        </p:txBody>
      </p:sp>
      <p:sp>
        <p:nvSpPr>
          <p:cNvPr id="4" name="Slide Number Placeholder 3"/>
          <p:cNvSpPr>
            <a:spLocks noGrp="1"/>
          </p:cNvSpPr>
          <p:nvPr>
            <p:ph type="sldNum" sz="quarter" idx="5"/>
          </p:nvPr>
        </p:nvSpPr>
        <p:spPr/>
        <p:txBody>
          <a:bodyPr/>
          <a:lstStyle/>
          <a:p>
            <a:fld id="{FB4E8CBF-54B4-4840-ADE7-73C555C5946F}" type="slidenum">
              <a:rPr lang="en-US" smtClean="0"/>
              <a:t>3</a:t>
            </a:fld>
            <a:endParaRPr lang="en-US"/>
          </a:p>
        </p:txBody>
      </p:sp>
    </p:spTree>
    <p:extLst>
      <p:ext uri="{BB962C8B-B14F-4D97-AF65-F5344CB8AC3E}">
        <p14:creationId xmlns:p14="http://schemas.microsoft.com/office/powerpoint/2010/main" val="1533130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Tricare program was formerly referred to as the Civilian Health and Medical Program of the Uniformed Services, offering medical insurance to military members and their families. Based on research by (Hosek, et al, 2017), The Tricare insurance program was created in 1980, to help in the management of care concepts from civilian health plans that were far more complicated for the uniformed service members. The Tricare insurance program is governed by the Department of Defense Military healthcare system. </a:t>
            </a:r>
          </a:p>
        </p:txBody>
      </p:sp>
      <p:sp>
        <p:nvSpPr>
          <p:cNvPr id="4" name="Slide Number Placeholder 3"/>
          <p:cNvSpPr>
            <a:spLocks noGrp="1"/>
          </p:cNvSpPr>
          <p:nvPr>
            <p:ph type="sldNum" sz="quarter" idx="5"/>
          </p:nvPr>
        </p:nvSpPr>
        <p:spPr/>
        <p:txBody>
          <a:bodyPr/>
          <a:lstStyle/>
          <a:p>
            <a:fld id="{FB4E8CBF-54B4-4840-ADE7-73C555C5946F}" type="slidenum">
              <a:rPr lang="en-US" smtClean="0"/>
              <a:t>4</a:t>
            </a:fld>
            <a:endParaRPr lang="en-US"/>
          </a:p>
        </p:txBody>
      </p:sp>
    </p:spTree>
    <p:extLst>
      <p:ext uri="{BB962C8B-B14F-4D97-AF65-F5344CB8AC3E}">
        <p14:creationId xmlns:p14="http://schemas.microsoft.com/office/powerpoint/2010/main" val="17709004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B4E8CBF-54B4-4840-ADE7-73C555C5946F}" type="slidenum">
              <a:rPr lang="en-US" smtClean="0"/>
              <a:t>5</a:t>
            </a:fld>
            <a:endParaRPr lang="en-US"/>
          </a:p>
        </p:txBody>
      </p:sp>
    </p:spTree>
    <p:extLst>
      <p:ext uri="{BB962C8B-B14F-4D97-AF65-F5344CB8AC3E}">
        <p14:creationId xmlns:p14="http://schemas.microsoft.com/office/powerpoint/2010/main" val="2786859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Despite the major benefits of the Tricare insurance program, a lot of beneficiaries have shown dissatisfaction with the Department of Defense healthcare program. The major problems were in terms of cost of medication, access of services to providers, and the provider choices. That is, the cost of medical prescriptions has increased at the retail pharmacies, and through online pharmacy programs</a:t>
            </a:r>
          </a:p>
        </p:txBody>
      </p:sp>
      <p:sp>
        <p:nvSpPr>
          <p:cNvPr id="4" name="Slide Number Placeholder 3"/>
          <p:cNvSpPr>
            <a:spLocks noGrp="1"/>
          </p:cNvSpPr>
          <p:nvPr>
            <p:ph type="sldNum" sz="quarter" idx="5"/>
          </p:nvPr>
        </p:nvSpPr>
        <p:spPr/>
        <p:txBody>
          <a:bodyPr/>
          <a:lstStyle/>
          <a:p>
            <a:fld id="{FB4E8CBF-54B4-4840-ADE7-73C555C5946F}" type="slidenum">
              <a:rPr lang="en-US" smtClean="0"/>
              <a:t>6</a:t>
            </a:fld>
            <a:endParaRPr lang="en-US"/>
          </a:p>
        </p:txBody>
      </p:sp>
    </p:spTree>
    <p:extLst>
      <p:ext uri="{BB962C8B-B14F-4D97-AF65-F5344CB8AC3E}">
        <p14:creationId xmlns:p14="http://schemas.microsoft.com/office/powerpoint/2010/main" val="324686867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Moreover, due to the changes in the Tricare program, the number of healthcare providers had decreased, leading to difficulties in getting medical appointments and care. Some unformed service families are also forced to pay more for certain medical care. Based on research by (Sherardi et al, 2019), kids in military families are reported to receive poor quality care and have difficulties in accessing the care. </a:t>
            </a:r>
          </a:p>
        </p:txBody>
      </p:sp>
      <p:sp>
        <p:nvSpPr>
          <p:cNvPr id="4" name="Slide Number Placeholder 3"/>
          <p:cNvSpPr>
            <a:spLocks noGrp="1"/>
          </p:cNvSpPr>
          <p:nvPr>
            <p:ph type="sldNum" sz="quarter" idx="5"/>
          </p:nvPr>
        </p:nvSpPr>
        <p:spPr/>
        <p:txBody>
          <a:bodyPr/>
          <a:lstStyle/>
          <a:p>
            <a:fld id="{FB4E8CBF-54B4-4840-ADE7-73C555C5946F}" type="slidenum">
              <a:rPr lang="en-US" smtClean="0"/>
              <a:t>7</a:t>
            </a:fld>
            <a:endParaRPr lang="en-US"/>
          </a:p>
        </p:txBody>
      </p:sp>
    </p:spTree>
    <p:extLst>
      <p:ext uri="{BB962C8B-B14F-4D97-AF65-F5344CB8AC3E}">
        <p14:creationId xmlns:p14="http://schemas.microsoft.com/office/powerpoint/2010/main" val="34948093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Research by (Sherardi et al, 2019), addressing the above gaps may require the government and military leaders to assess barriers to achieving acceptable health care across military treatment facilities, and improving off-base military services to ensure that children with complex physical, and mental health issues are covered in the Tricare program. To ensure that access is improved, the government permitted the utilization of military clinics and hospitals to reduce out-of-pocket costs for families of uniformed care through the Tricare network healthcare providers. Furthermore, the department of defense is restructuring its health plans to ensure that satisfaction is improved amongst the beneficiaries. </a:t>
            </a:r>
          </a:p>
        </p:txBody>
      </p:sp>
      <p:sp>
        <p:nvSpPr>
          <p:cNvPr id="4" name="Slide Number Placeholder 3"/>
          <p:cNvSpPr>
            <a:spLocks noGrp="1"/>
          </p:cNvSpPr>
          <p:nvPr>
            <p:ph type="sldNum" sz="quarter" idx="5"/>
          </p:nvPr>
        </p:nvSpPr>
        <p:spPr/>
        <p:txBody>
          <a:bodyPr/>
          <a:lstStyle/>
          <a:p>
            <a:fld id="{FB4E8CBF-54B4-4840-ADE7-73C555C5946F}" type="slidenum">
              <a:rPr lang="en-US" smtClean="0"/>
              <a:t>8</a:t>
            </a:fld>
            <a:endParaRPr lang="en-US"/>
          </a:p>
        </p:txBody>
      </p:sp>
    </p:spTree>
    <p:extLst>
      <p:ext uri="{BB962C8B-B14F-4D97-AF65-F5344CB8AC3E}">
        <p14:creationId xmlns:p14="http://schemas.microsoft.com/office/powerpoint/2010/main" val="28975753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department of defense restructured its care plans to improve the process through the following. First, the new beneficiaries of the Tricare program will have to take affirmative action to enroll once a year into the Tricare system (Hosek et al, 2017). This is different from the current one where members are signed in automatically every year. The main aim is to create efficiencies in the administration of their healthcare plans. The rigorous knowledge process would therefore involve determining the problems facing Tricare at the moment which are cost, accessibility, and quality. </a:t>
            </a:r>
          </a:p>
        </p:txBody>
      </p:sp>
      <p:sp>
        <p:nvSpPr>
          <p:cNvPr id="4" name="Slide Number Placeholder 3"/>
          <p:cNvSpPr>
            <a:spLocks noGrp="1"/>
          </p:cNvSpPr>
          <p:nvPr>
            <p:ph type="sldNum" sz="quarter" idx="5"/>
          </p:nvPr>
        </p:nvSpPr>
        <p:spPr/>
        <p:txBody>
          <a:bodyPr/>
          <a:lstStyle/>
          <a:p>
            <a:fld id="{FB4E8CBF-54B4-4840-ADE7-73C555C5946F}" type="slidenum">
              <a:rPr lang="en-US" smtClean="0"/>
              <a:t>9</a:t>
            </a:fld>
            <a:endParaRPr lang="en-US"/>
          </a:p>
        </p:txBody>
      </p:sp>
    </p:spTree>
    <p:extLst>
      <p:ext uri="{BB962C8B-B14F-4D97-AF65-F5344CB8AC3E}">
        <p14:creationId xmlns:p14="http://schemas.microsoft.com/office/powerpoint/2010/main" val="323171537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Tricare has shown both advantages and disadvantages. That is, while the beneficiaries pay for medical expenses for military members and their families, it is faced with a lot of challenges that cause dissatisfaction among the registered members. However, the government and the department of defense's interception ensured that plans were effectively developed to solve these problems. </a:t>
            </a:r>
          </a:p>
        </p:txBody>
      </p:sp>
      <p:sp>
        <p:nvSpPr>
          <p:cNvPr id="4" name="Slide Number Placeholder 3"/>
          <p:cNvSpPr>
            <a:spLocks noGrp="1"/>
          </p:cNvSpPr>
          <p:nvPr>
            <p:ph type="sldNum" sz="quarter" idx="5"/>
          </p:nvPr>
        </p:nvSpPr>
        <p:spPr/>
        <p:txBody>
          <a:bodyPr/>
          <a:lstStyle/>
          <a:p>
            <a:fld id="{FB4E8CBF-54B4-4840-ADE7-73C555C5946F}" type="slidenum">
              <a:rPr lang="en-US" smtClean="0"/>
              <a:t>10</a:t>
            </a:fld>
            <a:endParaRPr lang="en-US"/>
          </a:p>
        </p:txBody>
      </p:sp>
    </p:spTree>
    <p:extLst>
      <p:ext uri="{BB962C8B-B14F-4D97-AF65-F5344CB8AC3E}">
        <p14:creationId xmlns:p14="http://schemas.microsoft.com/office/powerpoint/2010/main" val="14287088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812930C-8F85-4F70-852E-FC8B2CA5CE5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8991831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12930C-8F85-4F70-852E-FC8B2CA5CE5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40471723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12930C-8F85-4F70-852E-FC8B2CA5CE5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9CCC-E2BD-4E23-A172-588019DBAE2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342925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12930C-8F85-4F70-852E-FC8B2CA5CE5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10927076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12930C-8F85-4F70-852E-FC8B2CA5CE5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9CCC-E2BD-4E23-A172-588019DBAE2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445327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12930C-8F85-4F70-852E-FC8B2CA5CE5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6141962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12930C-8F85-4F70-852E-FC8B2CA5CE5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38098497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12930C-8F85-4F70-852E-FC8B2CA5CE5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3072648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812930C-8F85-4F70-852E-FC8B2CA5CE5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3102213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812930C-8F85-4F70-852E-FC8B2CA5CE50}" type="datetimeFigureOut">
              <a:rPr lang="en-US" smtClean="0"/>
              <a:t>7/28/2021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2369825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812930C-8F85-4F70-852E-FC8B2CA5CE50}" type="datetimeFigureOut">
              <a:rPr lang="en-US" smtClean="0"/>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2849771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812930C-8F85-4F70-852E-FC8B2CA5CE50}" type="datetimeFigureOut">
              <a:rPr lang="en-US" smtClean="0"/>
              <a:t>7/28/2021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3218528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812930C-8F85-4F70-852E-FC8B2CA5CE50}" type="datetimeFigureOut">
              <a:rPr lang="en-US" smtClean="0"/>
              <a:t>7/28/2021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215609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12930C-8F85-4F70-852E-FC8B2CA5CE50}" type="datetimeFigureOut">
              <a:rPr lang="en-US" smtClean="0"/>
              <a:t>7/28/2021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3659720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812930C-8F85-4F70-852E-FC8B2CA5CE50}" type="datetimeFigureOut">
              <a:rPr lang="en-US" smtClean="0"/>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14251925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812930C-8F85-4F70-852E-FC8B2CA5CE50}" type="datetimeFigureOut">
              <a:rPr lang="en-US" smtClean="0"/>
              <a:t>7/28/2021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A9B9CCC-E2BD-4E23-A172-588019DBAE23}" type="slidenum">
              <a:rPr lang="en-US" smtClean="0"/>
              <a:t>‹#›</a:t>
            </a:fld>
            <a:endParaRPr lang="en-US"/>
          </a:p>
        </p:txBody>
      </p:sp>
    </p:spTree>
    <p:extLst>
      <p:ext uri="{BB962C8B-B14F-4D97-AF65-F5344CB8AC3E}">
        <p14:creationId xmlns:p14="http://schemas.microsoft.com/office/powerpoint/2010/main" val="3166618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812930C-8F85-4F70-852E-FC8B2CA5CE50}" type="datetimeFigureOut">
              <a:rPr lang="en-US" smtClean="0"/>
              <a:t>7/28/2021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BA9B9CCC-E2BD-4E23-A172-588019DBAE23}" type="slidenum">
              <a:rPr lang="en-US" smtClean="0"/>
              <a:t>‹#›</a:t>
            </a:fld>
            <a:endParaRPr lang="en-US"/>
          </a:p>
        </p:txBody>
      </p:sp>
    </p:spTree>
    <p:extLst>
      <p:ext uri="{BB962C8B-B14F-4D97-AF65-F5344CB8AC3E}">
        <p14:creationId xmlns:p14="http://schemas.microsoft.com/office/powerpoint/2010/main" val="1181003073"/>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F72B6C8-C366-4FB9-AD5B-51860CA63515}"/>
              </a:ext>
            </a:extLst>
          </p:cNvPr>
          <p:cNvSpPr txBox="1"/>
          <p:nvPr/>
        </p:nvSpPr>
        <p:spPr>
          <a:xfrm>
            <a:off x="1897379" y="3144577"/>
            <a:ext cx="8840289" cy="707886"/>
          </a:xfrm>
          <a:prstGeom prst="rect">
            <a:avLst/>
          </a:prstGeom>
          <a:noFill/>
        </p:spPr>
        <p:txBody>
          <a:bodyPr wrap="square">
            <a:spAutoFit/>
          </a:bodyPr>
          <a:lstStyle/>
          <a:p>
            <a:pPr algn="ctr"/>
            <a:r>
              <a:rPr lang="en-US" sz="4000" dirty="0"/>
              <a:t>TRICARE HEALTH PROGRAM</a:t>
            </a:r>
          </a:p>
        </p:txBody>
      </p:sp>
    </p:spTree>
    <p:extLst>
      <p:ext uri="{BB962C8B-B14F-4D97-AF65-F5344CB8AC3E}">
        <p14:creationId xmlns:p14="http://schemas.microsoft.com/office/powerpoint/2010/main" val="7319068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D9364F-C217-4F29-9EBC-C2335F8D84F3}"/>
              </a:ext>
            </a:extLst>
          </p:cNvPr>
          <p:cNvSpPr>
            <a:spLocks noGrp="1"/>
          </p:cNvSpPr>
          <p:nvPr>
            <p:ph type="title"/>
          </p:nvPr>
        </p:nvSpPr>
        <p:spPr/>
        <p:txBody>
          <a:bodyPr/>
          <a:lstStyle/>
          <a:p>
            <a:pPr algn="ctr"/>
            <a:r>
              <a:rPr lang="en-US" dirty="0">
                <a:solidFill>
                  <a:srgbClr val="C00000"/>
                </a:solidFill>
              </a:rPr>
              <a:t>Conclusion</a:t>
            </a:r>
          </a:p>
        </p:txBody>
      </p:sp>
      <p:sp>
        <p:nvSpPr>
          <p:cNvPr id="3" name="Content Placeholder 2">
            <a:extLst>
              <a:ext uri="{FF2B5EF4-FFF2-40B4-BE49-F238E27FC236}">
                <a16:creationId xmlns:a16="http://schemas.microsoft.com/office/drawing/2014/main" id="{3116DB99-064D-47CF-9989-EEC64ECC2E0B}"/>
              </a:ext>
            </a:extLst>
          </p:cNvPr>
          <p:cNvSpPr>
            <a:spLocks noGrp="1"/>
          </p:cNvSpPr>
          <p:nvPr>
            <p:ph idx="1"/>
          </p:nvPr>
        </p:nvSpPr>
        <p:spPr/>
        <p:txBody>
          <a:bodyPr/>
          <a:lstStyle/>
          <a:p>
            <a:r>
              <a:rPr lang="en-US" dirty="0"/>
              <a:t>Tricare has shown both advantages and disadvantages. </a:t>
            </a:r>
          </a:p>
          <a:p>
            <a:r>
              <a:rPr lang="en-US" dirty="0"/>
              <a:t>That is, while the beneficiaries pay for medical expenses for military members and their families, it is faced with a lot of challenges that cause dissatisfaction among the registered members. </a:t>
            </a:r>
          </a:p>
          <a:p>
            <a:r>
              <a:rPr lang="en-US" dirty="0"/>
              <a:t>However, the government and the department of defense's interception ensured that plans were effectively developed to solve these problems. </a:t>
            </a:r>
          </a:p>
        </p:txBody>
      </p:sp>
    </p:spTree>
    <p:extLst>
      <p:ext uri="{BB962C8B-B14F-4D97-AF65-F5344CB8AC3E}">
        <p14:creationId xmlns:p14="http://schemas.microsoft.com/office/powerpoint/2010/main" val="29490822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A1F71-D07C-4533-872E-E30552DD387E}"/>
              </a:ext>
            </a:extLst>
          </p:cNvPr>
          <p:cNvSpPr>
            <a:spLocks noGrp="1"/>
          </p:cNvSpPr>
          <p:nvPr>
            <p:ph type="title"/>
          </p:nvPr>
        </p:nvSpPr>
        <p:spPr/>
        <p:txBody>
          <a:bodyPr/>
          <a:lstStyle/>
          <a:p>
            <a:pPr algn="ctr"/>
            <a:r>
              <a:rPr lang="en-US" dirty="0">
                <a:solidFill>
                  <a:srgbClr val="C00000"/>
                </a:solidFill>
              </a:rPr>
              <a:t>Reference</a:t>
            </a:r>
          </a:p>
        </p:txBody>
      </p:sp>
      <p:sp>
        <p:nvSpPr>
          <p:cNvPr id="3" name="Content Placeholder 2">
            <a:extLst>
              <a:ext uri="{FF2B5EF4-FFF2-40B4-BE49-F238E27FC236}">
                <a16:creationId xmlns:a16="http://schemas.microsoft.com/office/drawing/2014/main" id="{5E52659E-315D-4A94-B871-0F3BE89E2993}"/>
              </a:ext>
            </a:extLst>
          </p:cNvPr>
          <p:cNvSpPr>
            <a:spLocks noGrp="1"/>
          </p:cNvSpPr>
          <p:nvPr>
            <p:ph idx="1"/>
          </p:nvPr>
        </p:nvSpPr>
        <p:spPr/>
        <p:txBody>
          <a:bodyPr/>
          <a:lstStyle/>
          <a:p>
            <a:r>
              <a:rPr lang="en-US" dirty="0"/>
              <a:t>Bauchner, H. (2017). Health care in the United States: a right or a privilege. Jama, 317(1), 29-29.</a:t>
            </a:r>
          </a:p>
          <a:p>
            <a:r>
              <a:rPr lang="en-US" dirty="0"/>
              <a:t>Hosek, S. D., </a:t>
            </a:r>
            <a:r>
              <a:rPr lang="en-US" dirty="0" err="1"/>
              <a:t>Sorbero</a:t>
            </a:r>
            <a:r>
              <a:rPr lang="en-US" dirty="0"/>
              <a:t>, M. E., </a:t>
            </a:r>
            <a:r>
              <a:rPr lang="en-US" dirty="0" err="1"/>
              <a:t>Martsolf</a:t>
            </a:r>
            <a:r>
              <a:rPr lang="en-US" dirty="0"/>
              <a:t>, G., &amp; </a:t>
            </a:r>
            <a:r>
              <a:rPr lang="en-US" dirty="0" err="1"/>
              <a:t>Kandrack</a:t>
            </a:r>
            <a:r>
              <a:rPr lang="en-US" dirty="0"/>
              <a:t>, R. (2017). Introducing value-based purchasing into TRICARE reform. Rand health quarterly, 6(2).</a:t>
            </a:r>
          </a:p>
          <a:p>
            <a:r>
              <a:rPr lang="en-US" dirty="0"/>
              <a:t>Seshadri, R., </a:t>
            </a:r>
            <a:r>
              <a:rPr lang="en-US" dirty="0" err="1"/>
              <a:t>Strane</a:t>
            </a:r>
            <a:r>
              <a:rPr lang="en-US" dirty="0"/>
              <a:t>, D., </a:t>
            </a:r>
            <a:r>
              <a:rPr lang="en-US" dirty="0" err="1"/>
              <a:t>Matone</a:t>
            </a:r>
            <a:r>
              <a:rPr lang="en-US" dirty="0"/>
              <a:t>, M., </a:t>
            </a:r>
            <a:r>
              <a:rPr lang="en-US" dirty="0" err="1"/>
              <a:t>Ruedisueli</a:t>
            </a:r>
            <a:r>
              <a:rPr lang="en-US" dirty="0"/>
              <a:t>, K., &amp; Rubin, D. M. (2019). Families with TRICARE report lower health care quality and access compared to other insured and uninsured families. Health Affairs, 38(8), 1377-1385.</a:t>
            </a:r>
          </a:p>
          <a:p>
            <a:endParaRPr lang="en-US" dirty="0"/>
          </a:p>
        </p:txBody>
      </p:sp>
    </p:spTree>
    <p:extLst>
      <p:ext uri="{BB962C8B-B14F-4D97-AF65-F5344CB8AC3E}">
        <p14:creationId xmlns:p14="http://schemas.microsoft.com/office/powerpoint/2010/main" val="7481479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15C769-591C-48C0-9475-1DA7C92B9467}"/>
              </a:ext>
            </a:extLst>
          </p:cNvPr>
          <p:cNvSpPr txBox="1"/>
          <p:nvPr/>
        </p:nvSpPr>
        <p:spPr>
          <a:xfrm>
            <a:off x="3046912" y="2828836"/>
            <a:ext cx="6093822" cy="2062103"/>
          </a:xfrm>
          <a:prstGeom prst="rect">
            <a:avLst/>
          </a:prstGeom>
          <a:noFill/>
        </p:spPr>
        <p:txBody>
          <a:bodyPr wrap="square">
            <a:spAutoFit/>
          </a:bodyPr>
          <a:lstStyle/>
          <a:p>
            <a:pPr algn="ctr"/>
            <a:r>
              <a:rPr lang="en-US" sz="3200" dirty="0"/>
              <a:t>Tricare health Program.</a:t>
            </a:r>
          </a:p>
          <a:p>
            <a:pPr algn="ctr"/>
            <a:r>
              <a:rPr lang="en-US" sz="3200" dirty="0"/>
              <a:t>Student Name</a:t>
            </a:r>
          </a:p>
          <a:p>
            <a:pPr algn="ctr"/>
            <a:r>
              <a:rPr lang="en-US" sz="3200" dirty="0"/>
              <a:t>Institution Affiliation</a:t>
            </a:r>
          </a:p>
          <a:p>
            <a:pPr algn="ctr"/>
            <a:r>
              <a:rPr lang="en-US" sz="3200" dirty="0"/>
              <a:t>Date</a:t>
            </a:r>
          </a:p>
        </p:txBody>
      </p:sp>
    </p:spTree>
    <p:extLst>
      <p:ext uri="{BB962C8B-B14F-4D97-AF65-F5344CB8AC3E}">
        <p14:creationId xmlns:p14="http://schemas.microsoft.com/office/powerpoint/2010/main" val="3072023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AA4A89-E649-4B47-AC48-A2114E5A5EEA}"/>
              </a:ext>
            </a:extLst>
          </p:cNvPr>
          <p:cNvSpPr>
            <a:spLocks noGrp="1"/>
          </p:cNvSpPr>
          <p:nvPr>
            <p:ph type="title"/>
          </p:nvPr>
        </p:nvSpPr>
        <p:spPr/>
        <p:txBody>
          <a:bodyPr/>
          <a:lstStyle/>
          <a:p>
            <a:pPr algn="ctr"/>
            <a:r>
              <a:rPr lang="en-US" dirty="0">
                <a:solidFill>
                  <a:srgbClr val="C00000"/>
                </a:solidFill>
              </a:rPr>
              <a:t>Introduction</a:t>
            </a:r>
          </a:p>
        </p:txBody>
      </p:sp>
      <p:sp>
        <p:nvSpPr>
          <p:cNvPr id="3" name="Content Placeholder 2">
            <a:extLst>
              <a:ext uri="{FF2B5EF4-FFF2-40B4-BE49-F238E27FC236}">
                <a16:creationId xmlns:a16="http://schemas.microsoft.com/office/drawing/2014/main" id="{AE06A3FA-6F3B-48AB-8629-35837667B03C}"/>
              </a:ext>
            </a:extLst>
          </p:cNvPr>
          <p:cNvSpPr>
            <a:spLocks noGrp="1"/>
          </p:cNvSpPr>
          <p:nvPr>
            <p:ph idx="1"/>
          </p:nvPr>
        </p:nvSpPr>
        <p:spPr/>
        <p:txBody>
          <a:bodyPr>
            <a:normAutofit/>
          </a:bodyPr>
          <a:lstStyle/>
          <a:p>
            <a:r>
              <a:rPr lang="en-US" dirty="0"/>
              <a:t>The healthcare ministry and system of the United States of America faces a lot of issues which include poor amenities, lack of transparency, difficulties in managing cardiovascular and chronic illnesses, lack of insurance coverage, difficulties in finding good doctors, the coronavirus pandemic, shortage of physician and non-physician practitioners, and frequent medical errors and lawsuits.</a:t>
            </a:r>
          </a:p>
          <a:p>
            <a:r>
              <a:rPr lang="en-US" dirty="0"/>
              <a:t> According to (Bauchner, 2017), health care is always on the minds of the public, ranking among the top three concerns.</a:t>
            </a:r>
          </a:p>
          <a:p>
            <a:r>
              <a:rPr lang="en-US" dirty="0"/>
              <a:t> Therefore, this paper aims at discussing Tricare, its regulatory agency that governs, the issues it faces, and the role of the government in solving those issues. </a:t>
            </a:r>
          </a:p>
        </p:txBody>
      </p:sp>
    </p:spTree>
    <p:extLst>
      <p:ext uri="{BB962C8B-B14F-4D97-AF65-F5344CB8AC3E}">
        <p14:creationId xmlns:p14="http://schemas.microsoft.com/office/powerpoint/2010/main" val="2238204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370CB9-6A59-421D-874C-FE98DD4D9E82}"/>
              </a:ext>
            </a:extLst>
          </p:cNvPr>
          <p:cNvSpPr>
            <a:spLocks noGrp="1"/>
          </p:cNvSpPr>
          <p:nvPr>
            <p:ph type="title"/>
          </p:nvPr>
        </p:nvSpPr>
        <p:spPr/>
        <p:txBody>
          <a:bodyPr/>
          <a:lstStyle/>
          <a:p>
            <a:r>
              <a:rPr lang="en-US" dirty="0">
                <a:solidFill>
                  <a:srgbClr val="C00000"/>
                </a:solidFill>
              </a:rPr>
              <a:t>Health System Program History and the regulatory agency that governs Tricare.</a:t>
            </a:r>
          </a:p>
        </p:txBody>
      </p:sp>
      <p:sp>
        <p:nvSpPr>
          <p:cNvPr id="3" name="Content Placeholder 2">
            <a:extLst>
              <a:ext uri="{FF2B5EF4-FFF2-40B4-BE49-F238E27FC236}">
                <a16:creationId xmlns:a16="http://schemas.microsoft.com/office/drawing/2014/main" id="{78854381-1826-43D8-BA56-74C314475C81}"/>
              </a:ext>
            </a:extLst>
          </p:cNvPr>
          <p:cNvSpPr>
            <a:spLocks noGrp="1"/>
          </p:cNvSpPr>
          <p:nvPr>
            <p:ph idx="1"/>
          </p:nvPr>
        </p:nvSpPr>
        <p:spPr/>
        <p:txBody>
          <a:bodyPr/>
          <a:lstStyle/>
          <a:p>
            <a:r>
              <a:rPr lang="en-US" dirty="0"/>
              <a:t>The Tricare program was formerly referred to as the Civilian Health and Medical Program of the Uniformed Services, offering medical insurance to military members and their families. </a:t>
            </a:r>
          </a:p>
          <a:p>
            <a:r>
              <a:rPr lang="en-US" dirty="0"/>
              <a:t>Based on research by (Hosek, et al, 2017), The Tricare insurance program was created in 1980, to help in the management of care concepts from civilian health plans that were far more complicated for the uniformed service members. </a:t>
            </a:r>
          </a:p>
          <a:p>
            <a:r>
              <a:rPr lang="en-US" dirty="0"/>
              <a:t>The Tricare insurance program is governed by the Department of Defense Military healthcare system. </a:t>
            </a:r>
          </a:p>
        </p:txBody>
      </p:sp>
    </p:spTree>
    <p:extLst>
      <p:ext uri="{BB962C8B-B14F-4D97-AF65-F5344CB8AC3E}">
        <p14:creationId xmlns:p14="http://schemas.microsoft.com/office/powerpoint/2010/main" val="29413721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83A10D-6BCE-4AFB-9D08-B8EA3C58F932}"/>
              </a:ext>
            </a:extLst>
          </p:cNvPr>
          <p:cNvSpPr>
            <a:spLocks noGrp="1"/>
          </p:cNvSpPr>
          <p:nvPr>
            <p:ph type="title"/>
          </p:nvPr>
        </p:nvSpPr>
        <p:spPr/>
        <p:txBody>
          <a:bodyPr/>
          <a:lstStyle/>
          <a:p>
            <a:r>
              <a:rPr lang="en-US" dirty="0">
                <a:solidFill>
                  <a:srgbClr val="C00000"/>
                </a:solidFill>
              </a:rPr>
              <a:t>Health System Program History and the regulatory agency that governs Tricare.</a:t>
            </a:r>
          </a:p>
        </p:txBody>
      </p:sp>
      <p:sp>
        <p:nvSpPr>
          <p:cNvPr id="3" name="Content Placeholder 2">
            <a:extLst>
              <a:ext uri="{FF2B5EF4-FFF2-40B4-BE49-F238E27FC236}">
                <a16:creationId xmlns:a16="http://schemas.microsoft.com/office/drawing/2014/main" id="{03157BD1-3507-48A4-8C28-E1F741FC0A07}"/>
              </a:ext>
            </a:extLst>
          </p:cNvPr>
          <p:cNvSpPr>
            <a:spLocks noGrp="1"/>
          </p:cNvSpPr>
          <p:nvPr>
            <p:ph idx="1"/>
          </p:nvPr>
        </p:nvSpPr>
        <p:spPr/>
        <p:txBody>
          <a:bodyPr/>
          <a:lstStyle/>
          <a:p>
            <a:r>
              <a:rPr lang="en-US" dirty="0"/>
              <a:t>The eligibility for the Tricare insurance program involves an active member or retired member of the uniformed service, a spouse, and a child of an active or retired uniformed service member, and members of the reserve member of the National guard.</a:t>
            </a:r>
          </a:p>
          <a:p>
            <a:r>
              <a:rPr lang="en-US" dirty="0"/>
              <a:t> The Tricare insurance program covers everything, except for Medicaid.</a:t>
            </a:r>
          </a:p>
          <a:p>
            <a:r>
              <a:rPr lang="en-US" dirty="0"/>
              <a:t>That is, it covers a full range of basic health services from promotion to prevention, treatment, rehabilitation, and painkilling care. </a:t>
            </a:r>
          </a:p>
        </p:txBody>
      </p:sp>
    </p:spTree>
    <p:extLst>
      <p:ext uri="{BB962C8B-B14F-4D97-AF65-F5344CB8AC3E}">
        <p14:creationId xmlns:p14="http://schemas.microsoft.com/office/powerpoint/2010/main" val="10146462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5B428-D020-4479-BDE3-FFDF187E54B0}"/>
              </a:ext>
            </a:extLst>
          </p:cNvPr>
          <p:cNvSpPr>
            <a:spLocks noGrp="1"/>
          </p:cNvSpPr>
          <p:nvPr>
            <p:ph type="title"/>
          </p:nvPr>
        </p:nvSpPr>
        <p:spPr/>
        <p:txBody>
          <a:bodyPr/>
          <a:lstStyle/>
          <a:p>
            <a:r>
              <a:rPr lang="en-US" dirty="0">
                <a:solidFill>
                  <a:srgbClr val="C00000"/>
                </a:solidFill>
              </a:rPr>
              <a:t>Health Systems Delivery issue on Tricare. </a:t>
            </a:r>
          </a:p>
        </p:txBody>
      </p:sp>
      <p:sp>
        <p:nvSpPr>
          <p:cNvPr id="3" name="Content Placeholder 2">
            <a:extLst>
              <a:ext uri="{FF2B5EF4-FFF2-40B4-BE49-F238E27FC236}">
                <a16:creationId xmlns:a16="http://schemas.microsoft.com/office/drawing/2014/main" id="{9F826FB8-A81C-4479-A356-957CE2D24F06}"/>
              </a:ext>
            </a:extLst>
          </p:cNvPr>
          <p:cNvSpPr>
            <a:spLocks noGrp="1"/>
          </p:cNvSpPr>
          <p:nvPr>
            <p:ph idx="1"/>
          </p:nvPr>
        </p:nvSpPr>
        <p:spPr/>
        <p:txBody>
          <a:bodyPr/>
          <a:lstStyle/>
          <a:p>
            <a:r>
              <a:rPr lang="en-US" dirty="0"/>
              <a:t>Despite the major benefits of the Tricare insurance program, a lot of beneficiaries have shown dissatisfaction with the Department of Defense healthcare program.</a:t>
            </a:r>
          </a:p>
          <a:p>
            <a:r>
              <a:rPr lang="en-US" dirty="0"/>
              <a:t> The major problems were in terms of cost of medication, access of services to providers, and the provider choices. </a:t>
            </a:r>
          </a:p>
          <a:p>
            <a:r>
              <a:rPr lang="en-US" dirty="0"/>
              <a:t>That is, the cost of medical prescriptions has increased at the retail pharmacies, and through online pharmacy programs.</a:t>
            </a:r>
          </a:p>
        </p:txBody>
      </p:sp>
    </p:spTree>
    <p:extLst>
      <p:ext uri="{BB962C8B-B14F-4D97-AF65-F5344CB8AC3E}">
        <p14:creationId xmlns:p14="http://schemas.microsoft.com/office/powerpoint/2010/main" val="41787684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99FE6-777B-4523-9680-50B10D18BEA1}"/>
              </a:ext>
            </a:extLst>
          </p:cNvPr>
          <p:cNvSpPr>
            <a:spLocks noGrp="1"/>
          </p:cNvSpPr>
          <p:nvPr>
            <p:ph type="title"/>
          </p:nvPr>
        </p:nvSpPr>
        <p:spPr/>
        <p:txBody>
          <a:bodyPr/>
          <a:lstStyle/>
          <a:p>
            <a:r>
              <a:rPr lang="en-US" dirty="0">
                <a:solidFill>
                  <a:srgbClr val="C00000"/>
                </a:solidFill>
              </a:rPr>
              <a:t>Cont.…</a:t>
            </a:r>
          </a:p>
        </p:txBody>
      </p:sp>
      <p:sp>
        <p:nvSpPr>
          <p:cNvPr id="3" name="Content Placeholder 2">
            <a:extLst>
              <a:ext uri="{FF2B5EF4-FFF2-40B4-BE49-F238E27FC236}">
                <a16:creationId xmlns:a16="http://schemas.microsoft.com/office/drawing/2014/main" id="{41FB7B13-A7B2-47FE-ADC6-54494C76855F}"/>
              </a:ext>
            </a:extLst>
          </p:cNvPr>
          <p:cNvSpPr>
            <a:spLocks noGrp="1"/>
          </p:cNvSpPr>
          <p:nvPr>
            <p:ph idx="1"/>
          </p:nvPr>
        </p:nvSpPr>
        <p:spPr/>
        <p:txBody>
          <a:bodyPr/>
          <a:lstStyle/>
          <a:p>
            <a:r>
              <a:rPr lang="en-US" dirty="0"/>
              <a:t>Moreover, due to the changes in the Tricare program, the number of healthcare providers had decreased, leading to difficulties in getting medical appointments and care. </a:t>
            </a:r>
          </a:p>
          <a:p>
            <a:r>
              <a:rPr lang="en-US" dirty="0"/>
              <a:t>Some unformed service families are also forced to pay more for certain medical care. </a:t>
            </a:r>
          </a:p>
          <a:p>
            <a:r>
              <a:rPr lang="en-US" dirty="0"/>
              <a:t>Based on research by (She </a:t>
            </a:r>
            <a:r>
              <a:rPr lang="en-US" dirty="0" err="1"/>
              <a:t>rardi</a:t>
            </a:r>
            <a:r>
              <a:rPr lang="en-US" dirty="0"/>
              <a:t> et al, 2019), kids in military families are reported to receive poor quality care and have difficulties in accessing the care. </a:t>
            </a:r>
          </a:p>
        </p:txBody>
      </p:sp>
    </p:spTree>
    <p:extLst>
      <p:ext uri="{BB962C8B-B14F-4D97-AF65-F5344CB8AC3E}">
        <p14:creationId xmlns:p14="http://schemas.microsoft.com/office/powerpoint/2010/main" val="1286283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FB2CA-2E1F-47BC-BE6C-D7369E1B337F}"/>
              </a:ext>
            </a:extLst>
          </p:cNvPr>
          <p:cNvSpPr>
            <a:spLocks noGrp="1"/>
          </p:cNvSpPr>
          <p:nvPr>
            <p:ph type="title"/>
          </p:nvPr>
        </p:nvSpPr>
        <p:spPr/>
        <p:txBody>
          <a:bodyPr/>
          <a:lstStyle/>
          <a:p>
            <a:pPr algn="ctr"/>
            <a:r>
              <a:rPr lang="en-US" dirty="0">
                <a:solidFill>
                  <a:srgbClr val="C00000"/>
                </a:solidFill>
              </a:rPr>
              <a:t>The role the government plays in correcting the issues.</a:t>
            </a:r>
          </a:p>
        </p:txBody>
      </p:sp>
      <p:sp>
        <p:nvSpPr>
          <p:cNvPr id="3" name="Content Placeholder 2">
            <a:extLst>
              <a:ext uri="{FF2B5EF4-FFF2-40B4-BE49-F238E27FC236}">
                <a16:creationId xmlns:a16="http://schemas.microsoft.com/office/drawing/2014/main" id="{9F366CF7-D9A0-4C8C-985A-80EF472BDC3D}"/>
              </a:ext>
            </a:extLst>
          </p:cNvPr>
          <p:cNvSpPr>
            <a:spLocks noGrp="1"/>
          </p:cNvSpPr>
          <p:nvPr>
            <p:ph idx="1"/>
          </p:nvPr>
        </p:nvSpPr>
        <p:spPr/>
        <p:txBody>
          <a:bodyPr>
            <a:normAutofit/>
          </a:bodyPr>
          <a:lstStyle/>
          <a:p>
            <a:r>
              <a:rPr lang="en-US" dirty="0"/>
              <a:t>Research by (Sherardi et al, 2019), addressing the above gaps may require the government and military leaders to assess barriers to achieving acceptable health care across military treatment facilities.</a:t>
            </a:r>
          </a:p>
          <a:p>
            <a:r>
              <a:rPr lang="en-US" dirty="0"/>
              <a:t>Improving off-base military services to ensure that children with complex physical, and mental health issues are covered in the Tricare program. </a:t>
            </a:r>
          </a:p>
          <a:p>
            <a:r>
              <a:rPr lang="en-US" dirty="0"/>
              <a:t>To ensure that access is improved, the government permitted the utilization of military clinics and hospitals to reduce out-of-pocket costs for families of uniformed care through the Tricare network healthcare providers. </a:t>
            </a:r>
          </a:p>
          <a:p>
            <a:r>
              <a:rPr lang="en-US" dirty="0"/>
              <a:t>Furthermore, the department of defense is restructuring its health plans to ensure that satisfaction is improved amongst the beneficiaries. </a:t>
            </a:r>
          </a:p>
        </p:txBody>
      </p:sp>
    </p:spTree>
    <p:extLst>
      <p:ext uri="{BB962C8B-B14F-4D97-AF65-F5344CB8AC3E}">
        <p14:creationId xmlns:p14="http://schemas.microsoft.com/office/powerpoint/2010/main" val="29615300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A6E7A-F8AF-4D19-847F-BE715E872BE1}"/>
              </a:ext>
            </a:extLst>
          </p:cNvPr>
          <p:cNvSpPr>
            <a:spLocks noGrp="1"/>
          </p:cNvSpPr>
          <p:nvPr>
            <p:ph type="title"/>
          </p:nvPr>
        </p:nvSpPr>
        <p:spPr/>
        <p:txBody>
          <a:bodyPr/>
          <a:lstStyle/>
          <a:p>
            <a:pPr algn="ctr"/>
            <a:r>
              <a:rPr lang="en-US" dirty="0">
                <a:solidFill>
                  <a:srgbClr val="C00000"/>
                </a:solidFill>
              </a:rPr>
              <a:t>Plan integrating rigorous knowledge development processes</a:t>
            </a:r>
            <a:r>
              <a:rPr lang="en-US" dirty="0"/>
              <a:t>.</a:t>
            </a:r>
          </a:p>
        </p:txBody>
      </p:sp>
      <p:sp>
        <p:nvSpPr>
          <p:cNvPr id="3" name="Content Placeholder 2">
            <a:extLst>
              <a:ext uri="{FF2B5EF4-FFF2-40B4-BE49-F238E27FC236}">
                <a16:creationId xmlns:a16="http://schemas.microsoft.com/office/drawing/2014/main" id="{5FAD5671-2086-4A57-9782-83D6EE5DE3F0}"/>
              </a:ext>
            </a:extLst>
          </p:cNvPr>
          <p:cNvSpPr>
            <a:spLocks noGrp="1"/>
          </p:cNvSpPr>
          <p:nvPr>
            <p:ph idx="1"/>
          </p:nvPr>
        </p:nvSpPr>
        <p:spPr/>
        <p:txBody>
          <a:bodyPr>
            <a:normAutofit lnSpcReduction="10000"/>
          </a:bodyPr>
          <a:lstStyle/>
          <a:p>
            <a:r>
              <a:rPr lang="en-US" dirty="0"/>
              <a:t>The department of defense restructured its care plans to improve the process through the following. </a:t>
            </a:r>
          </a:p>
          <a:p>
            <a:r>
              <a:rPr lang="en-US" dirty="0"/>
              <a:t>First, the new beneficiaries of the Tricare program will have to take affirmative action to enroll once a year into the Tricare system (Hosek et al, 2017). </a:t>
            </a:r>
          </a:p>
          <a:p>
            <a:r>
              <a:rPr lang="en-US" dirty="0"/>
              <a:t>This is different from the current one where members are signed in automatically every year. </a:t>
            </a:r>
          </a:p>
          <a:p>
            <a:r>
              <a:rPr lang="en-US" dirty="0"/>
              <a:t>The main aim is to create efficiencies in the administration of their healthcare plans. </a:t>
            </a:r>
          </a:p>
          <a:p>
            <a:r>
              <a:rPr lang="en-US" dirty="0"/>
              <a:t>The rigorous knowledge process would therefore involve determining the problems facing Tricare at the moment which are cost, accessibility, and quality. </a:t>
            </a:r>
          </a:p>
        </p:txBody>
      </p:sp>
    </p:spTree>
    <p:extLst>
      <p:ext uri="{BB962C8B-B14F-4D97-AF65-F5344CB8AC3E}">
        <p14:creationId xmlns:p14="http://schemas.microsoft.com/office/powerpoint/2010/main" val="101069533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16</TotalTime>
  <Words>1518</Words>
  <Application>Microsoft Office PowerPoint</Application>
  <PresentationFormat>Widescreen</PresentationFormat>
  <Paragraphs>59</Paragraphs>
  <Slides>11</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Trebuchet MS</vt:lpstr>
      <vt:lpstr>Wingdings 3</vt:lpstr>
      <vt:lpstr>Facet</vt:lpstr>
      <vt:lpstr>PowerPoint Presentation</vt:lpstr>
      <vt:lpstr>PowerPoint Presentation</vt:lpstr>
      <vt:lpstr>Introduction</vt:lpstr>
      <vt:lpstr>Health System Program History and the regulatory agency that governs Tricare.</vt:lpstr>
      <vt:lpstr>Health System Program History and the regulatory agency that governs Tricare.</vt:lpstr>
      <vt:lpstr>Health Systems Delivery issue on Tricare. </vt:lpstr>
      <vt:lpstr>Cont.…</vt:lpstr>
      <vt:lpstr>The role the government plays in correcting the issues.</vt:lpstr>
      <vt:lpstr>Plan integrating rigorous knowledge development processes.</vt:lpstr>
      <vt:lpstr>Conclusion</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cp:revision>
  <dcterms:created xsi:type="dcterms:W3CDTF">2021-07-28T16:46:33Z</dcterms:created>
  <dcterms:modified xsi:type="dcterms:W3CDTF">2021-07-28T17:03:19Z</dcterms:modified>
</cp:coreProperties>
</file>