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8" r:id="rId3"/>
    <p:sldId id="259" r:id="rId4"/>
    <p:sldId id="260" r:id="rId5"/>
    <p:sldId id="262" r:id="rId6"/>
    <p:sldId id="261" r:id="rId7"/>
    <p:sldId id="263" r:id="rId8"/>
    <p:sldId id="264" r:id="rId9"/>
    <p:sldId id="265" r:id="rId10"/>
    <p:sldId id="266" r:id="rId11"/>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4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22" autoAdjust="0"/>
    <p:restoredTop sz="94660"/>
  </p:normalViewPr>
  <p:slideViewPr>
    <p:cSldViewPr snapToGrid="0">
      <p:cViewPr varScale="1">
        <p:scale>
          <a:sx n="41" d="100"/>
          <a:sy n="41" d="100"/>
        </p:scale>
        <p:origin x="2204" y="44"/>
      </p:cViewPr>
      <p:guideLst>
        <p:guide orient="horz" pos="384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82E2D2-3BCE-40D4-84BD-FCC12B800807}"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D5A65-04F2-41D4-B580-1D070D356D34}" type="slidenum">
              <a:rPr lang="en-US" smtClean="0"/>
              <a:t>‹#›</a:t>
            </a:fld>
            <a:endParaRPr lang="en-US"/>
          </a:p>
        </p:txBody>
      </p:sp>
    </p:spTree>
    <p:extLst>
      <p:ext uri="{BB962C8B-B14F-4D97-AF65-F5344CB8AC3E}">
        <p14:creationId xmlns:p14="http://schemas.microsoft.com/office/powerpoint/2010/main" val="1876240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82E2D2-3BCE-40D4-84BD-FCC12B800807}"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D5A65-04F2-41D4-B580-1D070D356D34}" type="slidenum">
              <a:rPr lang="en-US" smtClean="0"/>
              <a:t>‹#›</a:t>
            </a:fld>
            <a:endParaRPr lang="en-US"/>
          </a:p>
        </p:txBody>
      </p:sp>
    </p:spTree>
    <p:extLst>
      <p:ext uri="{BB962C8B-B14F-4D97-AF65-F5344CB8AC3E}">
        <p14:creationId xmlns:p14="http://schemas.microsoft.com/office/powerpoint/2010/main" val="2087534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A82E2D2-3BCE-40D4-84BD-FCC12B800807}"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D5A65-04F2-41D4-B580-1D070D356D34}" type="slidenum">
              <a:rPr lang="en-US" smtClean="0"/>
              <a:t>‹#›</a:t>
            </a:fld>
            <a:endParaRPr lang="en-US"/>
          </a:p>
        </p:txBody>
      </p:sp>
    </p:spTree>
    <p:extLst>
      <p:ext uri="{BB962C8B-B14F-4D97-AF65-F5344CB8AC3E}">
        <p14:creationId xmlns:p14="http://schemas.microsoft.com/office/powerpoint/2010/main" val="3435703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82E2D2-3BCE-40D4-84BD-FCC12B800807}"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D5A65-04F2-41D4-B580-1D070D356D34}" type="slidenum">
              <a:rPr lang="en-US" smtClean="0"/>
              <a:t>‹#›</a:t>
            </a:fld>
            <a:endParaRPr lang="en-US"/>
          </a:p>
        </p:txBody>
      </p:sp>
    </p:spTree>
    <p:extLst>
      <p:ext uri="{BB962C8B-B14F-4D97-AF65-F5344CB8AC3E}">
        <p14:creationId xmlns:p14="http://schemas.microsoft.com/office/powerpoint/2010/main" val="1913899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82E2D2-3BCE-40D4-84BD-FCC12B800807}" type="datetimeFigureOut">
              <a:rPr lang="en-US" smtClean="0"/>
              <a:t>1/17/2019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2D5A65-04F2-41D4-B580-1D070D356D34}" type="slidenum">
              <a:rPr lang="en-US" smtClean="0"/>
              <a:t>‹#›</a:t>
            </a:fld>
            <a:endParaRPr lang="en-US"/>
          </a:p>
        </p:txBody>
      </p:sp>
    </p:spTree>
    <p:extLst>
      <p:ext uri="{BB962C8B-B14F-4D97-AF65-F5344CB8AC3E}">
        <p14:creationId xmlns:p14="http://schemas.microsoft.com/office/powerpoint/2010/main" val="277666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82E2D2-3BCE-40D4-84BD-FCC12B800807}" type="datetimeFigureOut">
              <a:rPr lang="en-US" smtClean="0"/>
              <a:t>1/17/2019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2D5A65-04F2-41D4-B580-1D070D356D34}" type="slidenum">
              <a:rPr lang="en-US" smtClean="0"/>
              <a:t>‹#›</a:t>
            </a:fld>
            <a:endParaRPr lang="en-US"/>
          </a:p>
        </p:txBody>
      </p:sp>
    </p:spTree>
    <p:extLst>
      <p:ext uri="{BB962C8B-B14F-4D97-AF65-F5344CB8AC3E}">
        <p14:creationId xmlns:p14="http://schemas.microsoft.com/office/powerpoint/2010/main" val="4083078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2E2D2-3BCE-40D4-84BD-FCC12B800807}" type="datetimeFigureOut">
              <a:rPr lang="en-US" smtClean="0"/>
              <a:t>1/17/2019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2D5A65-04F2-41D4-B580-1D070D356D34}" type="slidenum">
              <a:rPr lang="en-US" smtClean="0"/>
              <a:t>‹#›</a:t>
            </a:fld>
            <a:endParaRPr lang="en-US"/>
          </a:p>
        </p:txBody>
      </p:sp>
    </p:spTree>
    <p:extLst>
      <p:ext uri="{BB962C8B-B14F-4D97-AF65-F5344CB8AC3E}">
        <p14:creationId xmlns:p14="http://schemas.microsoft.com/office/powerpoint/2010/main" val="3161917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A82E2D2-3BCE-40D4-84BD-FCC12B800807}"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D5A65-04F2-41D4-B580-1D070D356D34}" type="slidenum">
              <a:rPr lang="en-US" smtClean="0"/>
              <a:t>‹#›</a:t>
            </a:fld>
            <a:endParaRPr lang="en-US"/>
          </a:p>
        </p:txBody>
      </p:sp>
    </p:spTree>
    <p:extLst>
      <p:ext uri="{BB962C8B-B14F-4D97-AF65-F5344CB8AC3E}">
        <p14:creationId xmlns:p14="http://schemas.microsoft.com/office/powerpoint/2010/main" val="204495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A82E2D2-3BCE-40D4-84BD-FCC12B800807}"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D5A65-04F2-41D4-B580-1D070D356D34}" type="slidenum">
              <a:rPr lang="en-US" smtClean="0"/>
              <a:t>‹#›</a:t>
            </a:fld>
            <a:endParaRPr lang="en-US"/>
          </a:p>
        </p:txBody>
      </p:sp>
    </p:spTree>
    <p:extLst>
      <p:ext uri="{BB962C8B-B14F-4D97-AF65-F5344CB8AC3E}">
        <p14:creationId xmlns:p14="http://schemas.microsoft.com/office/powerpoint/2010/main" val="3069288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82E2D2-3BCE-40D4-84BD-FCC12B800807}"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D5A65-04F2-41D4-B580-1D070D356D34}" type="slidenum">
              <a:rPr lang="en-US" smtClean="0"/>
              <a:t>‹#›</a:t>
            </a:fld>
            <a:endParaRPr lang="en-US"/>
          </a:p>
        </p:txBody>
      </p:sp>
    </p:spTree>
    <p:extLst>
      <p:ext uri="{BB962C8B-B14F-4D97-AF65-F5344CB8AC3E}">
        <p14:creationId xmlns:p14="http://schemas.microsoft.com/office/powerpoint/2010/main" val="3927380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82E2D2-3BCE-40D4-84BD-FCC12B800807}"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2D5A65-04F2-41D4-B580-1D070D356D34}" type="slidenum">
              <a:rPr lang="en-US" smtClean="0"/>
              <a:t>‹#›</a:t>
            </a:fld>
            <a:endParaRPr lang="en-US"/>
          </a:p>
        </p:txBody>
      </p:sp>
    </p:spTree>
    <p:extLst>
      <p:ext uri="{BB962C8B-B14F-4D97-AF65-F5344CB8AC3E}">
        <p14:creationId xmlns:p14="http://schemas.microsoft.com/office/powerpoint/2010/main" val="1050239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7A82E2D2-3BCE-40D4-84BD-FCC12B800807}" type="datetimeFigureOut">
              <a:rPr lang="en-US" smtClean="0"/>
              <a:t>1/17/2019</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A82D5A65-04F2-41D4-B580-1D070D356D34}" type="slidenum">
              <a:rPr lang="en-US" smtClean="0"/>
              <a:t>‹#›</a:t>
            </a:fld>
            <a:endParaRPr lang="en-US"/>
          </a:p>
        </p:txBody>
      </p:sp>
    </p:spTree>
    <p:extLst>
      <p:ext uri="{BB962C8B-B14F-4D97-AF65-F5344CB8AC3E}">
        <p14:creationId xmlns:p14="http://schemas.microsoft.com/office/powerpoint/2010/main" val="245960006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2" Type="http://schemas.openxmlformats.org/officeDocument/2006/relationships/hyperlink" Target="http://www.world-nuclear.org/information-library/safety-and-security/safety-o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A4463-F783-48A0-A2E9-6AD0019BFAF6}"/>
              </a:ext>
            </a:extLst>
          </p:cNvPr>
          <p:cNvSpPr>
            <a:spLocks noGrp="1"/>
          </p:cNvSpPr>
          <p:nvPr>
            <p:ph type="ctrTitle"/>
          </p:nvPr>
        </p:nvSpPr>
        <p:spPr>
          <a:xfrm>
            <a:off x="0" y="0"/>
            <a:ext cx="6858000" cy="338866"/>
          </a:xfrm>
        </p:spPr>
        <p:txBody>
          <a:bodyPr>
            <a:normAutofit fontScale="90000"/>
          </a:bodyPr>
          <a:lstStyle/>
          <a:p>
            <a:r>
              <a:rPr lang="en-US" sz="1125" dirty="0"/>
              <a:t>Running Head: TSUNAMI                                                                                                                                                   1</a:t>
            </a:r>
          </a:p>
        </p:txBody>
      </p:sp>
      <p:sp>
        <p:nvSpPr>
          <p:cNvPr id="3" name="Subtitle 2">
            <a:extLst>
              <a:ext uri="{FF2B5EF4-FFF2-40B4-BE49-F238E27FC236}">
                <a16:creationId xmlns:a16="http://schemas.microsoft.com/office/drawing/2014/main" id="{1FB41FBF-038B-444E-9EB2-2FDBDFC5158A}"/>
              </a:ext>
            </a:extLst>
          </p:cNvPr>
          <p:cNvSpPr>
            <a:spLocks noGrp="1"/>
          </p:cNvSpPr>
          <p:nvPr>
            <p:ph type="subTitle" idx="1"/>
          </p:nvPr>
        </p:nvSpPr>
        <p:spPr>
          <a:xfrm>
            <a:off x="0" y="338866"/>
            <a:ext cx="6858000" cy="11853133"/>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Tsunami</a:t>
            </a:r>
          </a:p>
          <a:p>
            <a:r>
              <a:rPr lang="en-US" dirty="0"/>
              <a:t>Name of Student </a:t>
            </a:r>
          </a:p>
          <a:p>
            <a:r>
              <a:rPr lang="en-US" dirty="0"/>
              <a:t>Institutional Affiliation</a:t>
            </a:r>
          </a:p>
          <a:p>
            <a:endParaRPr lang="en-US" dirty="0"/>
          </a:p>
          <a:p>
            <a:endParaRPr lang="en-US" dirty="0"/>
          </a:p>
          <a:p>
            <a:endParaRPr lang="en-US" dirty="0"/>
          </a:p>
          <a:p>
            <a:endParaRPr lang="en-US" dirty="0"/>
          </a:p>
          <a:p>
            <a:endParaRPr lang="en-US" dirty="0"/>
          </a:p>
          <a:p>
            <a:endParaRPr lang="en-US" dirty="0"/>
          </a:p>
        </p:txBody>
      </p:sp>
      <p:pic>
        <p:nvPicPr>
          <p:cNvPr id="4" name="i put spongebob music over the end of the world (tsunami)">
            <a:hlinkClick r:id="" action="ppaction://media"/>
            <a:extLst>
              <a:ext uri="{FF2B5EF4-FFF2-40B4-BE49-F238E27FC236}">
                <a16:creationId xmlns:a16="http://schemas.microsoft.com/office/drawing/2014/main" id="{2EE9807B-A670-4554-9D1B-5E6A5EF69B6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7466435"/>
            <a:ext cx="6858000" cy="4531057"/>
          </a:xfrm>
          <a:prstGeom prst="rect">
            <a:avLst/>
          </a:prstGeom>
        </p:spPr>
      </p:pic>
    </p:spTree>
    <p:extLst>
      <p:ext uri="{BB962C8B-B14F-4D97-AF65-F5344CB8AC3E}">
        <p14:creationId xmlns:p14="http://schemas.microsoft.com/office/powerpoint/2010/main" val="241531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4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592622-B660-4E06-9663-3BE73A55AC66}"/>
              </a:ext>
            </a:extLst>
          </p:cNvPr>
          <p:cNvSpPr txBox="1">
            <a:spLocks/>
          </p:cNvSpPr>
          <p:nvPr/>
        </p:nvSpPr>
        <p:spPr>
          <a:xfrm>
            <a:off x="0" y="0"/>
            <a:ext cx="6858000" cy="338866"/>
          </a:xfrm>
          <a:prstGeom prst="rect">
            <a:avLst/>
          </a:prstGeom>
        </p:spPr>
        <p:txBody>
          <a:bodyPr vert="horz" lIns="51435" tIns="25718" rIns="51435" bIns="2571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t>TSUNAMI  	                                                                                                                                                      3</a:t>
            </a:r>
          </a:p>
        </p:txBody>
      </p:sp>
      <p:sp>
        <p:nvSpPr>
          <p:cNvPr id="5" name="Subtitle 2">
            <a:extLst>
              <a:ext uri="{FF2B5EF4-FFF2-40B4-BE49-F238E27FC236}">
                <a16:creationId xmlns:a16="http://schemas.microsoft.com/office/drawing/2014/main" id="{B859A99D-AC7A-464C-B736-8DE436A98AFA}"/>
              </a:ext>
            </a:extLst>
          </p:cNvPr>
          <p:cNvSpPr txBox="1">
            <a:spLocks/>
          </p:cNvSpPr>
          <p:nvPr/>
        </p:nvSpPr>
        <p:spPr>
          <a:xfrm>
            <a:off x="0" y="338866"/>
            <a:ext cx="6858000" cy="11853134"/>
          </a:xfrm>
          <a:prstGeom prst="rect">
            <a:avLst/>
          </a:prstGeom>
        </p:spPr>
        <p:txBody>
          <a:bodyPr vert="horz" lIns="51435" tIns="25718" rIns="51435" bIns="2571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575" i="1" u="sng" dirty="0"/>
              <a:t>Thesis Statement</a:t>
            </a:r>
          </a:p>
          <a:p>
            <a:pPr marL="0" indent="0" algn="just">
              <a:lnSpc>
                <a:spcPct val="150000"/>
              </a:lnSpc>
              <a:buNone/>
            </a:pPr>
            <a:r>
              <a:rPr lang="en-US" sz="1575" dirty="0"/>
              <a:t>	There have been several incidences of Tsunami reported worldwide. Even though there are several conspiracy theories surrounding the cause of theses gigantic ocean waves, earthquakes which occur at the ocean floors have always been considered the leading cause of these waves. An earthquake which occurs at the ocean floor leads to vertical displacement of a water leading to generation of a wave whose height increases as it approaches the shoreline. Other less common but possible causes include collision of continental plates, and submarine landslides. </a:t>
            </a:r>
          </a:p>
          <a:p>
            <a:pPr marL="0" indent="0" algn="just">
              <a:lnSpc>
                <a:spcPct val="150000"/>
              </a:lnSpc>
              <a:buNone/>
            </a:pPr>
            <a:r>
              <a:rPr lang="en-US" sz="1575" dirty="0"/>
              <a:t> </a:t>
            </a:r>
            <a:r>
              <a:rPr lang="en-US" sz="1575" i="1" u="sng" dirty="0"/>
              <a:t>Introduction</a:t>
            </a:r>
          </a:p>
          <a:p>
            <a:pPr marL="0" indent="0" algn="just">
              <a:lnSpc>
                <a:spcPct val="150000"/>
              </a:lnSpc>
              <a:buNone/>
            </a:pPr>
            <a:r>
              <a:rPr lang="en-US" sz="1575" i="1" dirty="0"/>
              <a:t>	Tsunamis</a:t>
            </a:r>
            <a:r>
              <a:rPr lang="en-US" sz="1575" dirty="0"/>
              <a:t> are ocean waves which result from a spontaneous disturbance of the ocean </a:t>
            </a:r>
            <a:r>
              <a:rPr lang="pt-BR" sz="1575" dirty="0"/>
              <a:t>(Yeh, Barbosa, and  Mason, 2015, p. 1-27)</a:t>
            </a:r>
            <a:r>
              <a:rPr lang="en-US" sz="1575" dirty="0"/>
              <a:t>. Most Tsunamis are brought about by displacement of the coseismal ocean floor. An earthquake must be of a significant magnitude for it to generate a </a:t>
            </a:r>
            <a:r>
              <a:rPr lang="en-US" sz="1575" i="1" dirty="0"/>
              <a:t>tsunami.</a:t>
            </a:r>
            <a:r>
              <a:rPr lang="en-US" sz="1575" dirty="0"/>
              <a:t> The wavelengths of a tsunami is usually long since it only results from large displacement of the ocean floor. The tsunami wave height is usually less than a meter high but the height keeps increasing as the  wave approaches the shore.</a:t>
            </a:r>
          </a:p>
          <a:p>
            <a:pPr marL="0" indent="0" algn="just">
              <a:lnSpc>
                <a:spcPct val="150000"/>
              </a:lnSpc>
              <a:buNone/>
            </a:pPr>
            <a:r>
              <a:rPr lang="en-US" sz="1575" i="1" dirty="0"/>
              <a:t>Images of Tsunami aftermath</a:t>
            </a:r>
          </a:p>
          <a:p>
            <a:pPr marL="0" indent="0" algn="just">
              <a:lnSpc>
                <a:spcPct val="150000"/>
              </a:lnSpc>
              <a:buNone/>
            </a:pPr>
            <a:endParaRPr lang="en-US" sz="1575" i="1" dirty="0"/>
          </a:p>
          <a:p>
            <a:pPr marL="0" indent="0" algn="just">
              <a:lnSpc>
                <a:spcPct val="150000"/>
              </a:lnSpc>
              <a:buNone/>
            </a:pPr>
            <a:endParaRPr lang="en-US" sz="1575" i="1" dirty="0"/>
          </a:p>
        </p:txBody>
      </p:sp>
      <p:pic>
        <p:nvPicPr>
          <p:cNvPr id="7" name="Picture 6">
            <a:extLst>
              <a:ext uri="{FF2B5EF4-FFF2-40B4-BE49-F238E27FC236}">
                <a16:creationId xmlns:a16="http://schemas.microsoft.com/office/drawing/2014/main" id="{EAD3E401-5950-4DEC-8697-5163B5456A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9001" y="7381109"/>
            <a:ext cx="3222989" cy="1803835"/>
          </a:xfrm>
          <a:prstGeom prst="rect">
            <a:avLst/>
          </a:prstGeom>
        </p:spPr>
      </p:pic>
      <p:pic>
        <p:nvPicPr>
          <p:cNvPr id="9" name="Picture 8">
            <a:extLst>
              <a:ext uri="{FF2B5EF4-FFF2-40B4-BE49-F238E27FC236}">
                <a16:creationId xmlns:a16="http://schemas.microsoft.com/office/drawing/2014/main" id="{5B5E72CC-947B-484A-BDEA-A4A55FC6DA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06" y="7381109"/>
            <a:ext cx="3222989" cy="1803834"/>
          </a:xfrm>
          <a:prstGeom prst="rect">
            <a:avLst/>
          </a:prstGeom>
        </p:spPr>
      </p:pic>
      <p:pic>
        <p:nvPicPr>
          <p:cNvPr id="11" name="Picture 10">
            <a:extLst>
              <a:ext uri="{FF2B5EF4-FFF2-40B4-BE49-F238E27FC236}">
                <a16:creationId xmlns:a16="http://schemas.microsoft.com/office/drawing/2014/main" id="{C7114C6D-43E6-4D71-8957-250870BCCD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06" y="9390769"/>
            <a:ext cx="3222989" cy="1803835"/>
          </a:xfrm>
          <a:prstGeom prst="rect">
            <a:avLst/>
          </a:prstGeom>
        </p:spPr>
      </p:pic>
      <p:pic>
        <p:nvPicPr>
          <p:cNvPr id="13" name="Picture 12">
            <a:extLst>
              <a:ext uri="{FF2B5EF4-FFF2-40B4-BE49-F238E27FC236}">
                <a16:creationId xmlns:a16="http://schemas.microsoft.com/office/drawing/2014/main" id="{03CE3D62-6FAD-4F85-B6B7-45D5C592349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29000" y="9390770"/>
            <a:ext cx="3222989" cy="1803834"/>
          </a:xfrm>
          <a:prstGeom prst="rect">
            <a:avLst/>
          </a:prstGeom>
        </p:spPr>
      </p:pic>
    </p:spTree>
    <p:extLst>
      <p:ext uri="{BB962C8B-B14F-4D97-AF65-F5344CB8AC3E}">
        <p14:creationId xmlns:p14="http://schemas.microsoft.com/office/powerpoint/2010/main" val="2273237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A768D4-8946-4109-9C4F-266FC1BF8271}"/>
              </a:ext>
            </a:extLst>
          </p:cNvPr>
          <p:cNvSpPr txBox="1">
            <a:spLocks/>
          </p:cNvSpPr>
          <p:nvPr/>
        </p:nvSpPr>
        <p:spPr>
          <a:xfrm>
            <a:off x="-60847" y="0"/>
            <a:ext cx="6858000" cy="338866"/>
          </a:xfrm>
          <a:prstGeom prst="rect">
            <a:avLst/>
          </a:prstGeom>
        </p:spPr>
        <p:txBody>
          <a:bodyPr vert="horz" lIns="51435" tIns="25718" rIns="51435" bIns="2571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t>TSUNAMI  	                                                                                                                                                       4</a:t>
            </a:r>
          </a:p>
        </p:txBody>
      </p:sp>
      <p:sp>
        <p:nvSpPr>
          <p:cNvPr id="5" name="Subtitle 2">
            <a:extLst>
              <a:ext uri="{FF2B5EF4-FFF2-40B4-BE49-F238E27FC236}">
                <a16:creationId xmlns:a16="http://schemas.microsoft.com/office/drawing/2014/main" id="{77AA05A0-3153-4642-A352-CF36CAACCC32}"/>
              </a:ext>
            </a:extLst>
          </p:cNvPr>
          <p:cNvSpPr txBox="1">
            <a:spLocks/>
          </p:cNvSpPr>
          <p:nvPr/>
        </p:nvSpPr>
        <p:spPr>
          <a:xfrm>
            <a:off x="0" y="338866"/>
            <a:ext cx="6858000" cy="11853134"/>
          </a:xfrm>
          <a:prstGeom prst="rect">
            <a:avLst/>
          </a:prstGeom>
        </p:spPr>
        <p:txBody>
          <a:bodyPr vert="horz" lIns="51435" tIns="25718" rIns="51435" bIns="2571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575" i="1" u="sng" dirty="0"/>
              <a:t>Facts about Tsunamis</a:t>
            </a:r>
          </a:p>
          <a:p>
            <a:pPr marL="342900" indent="-342900" algn="just">
              <a:lnSpc>
                <a:spcPct val="150000"/>
              </a:lnSpc>
              <a:buFont typeface="+mj-lt"/>
              <a:buAutoNum type="arabicPeriod"/>
            </a:pPr>
            <a:r>
              <a:rPr lang="en-US" sz="1575" dirty="0"/>
              <a:t>They are caused by earthquakes which occur underwater, volcanic eruption or landslide which lead to substantial vertical displacement of water. The heights of these waves can reach up to 100 feet. ("Tsunami Facts and Information," 2018)</a:t>
            </a:r>
          </a:p>
          <a:p>
            <a:pPr marL="342900" indent="-342900" algn="just">
              <a:lnSpc>
                <a:spcPct val="150000"/>
              </a:lnSpc>
              <a:buFont typeface="+mj-lt"/>
              <a:buAutoNum type="arabicPeriod"/>
            </a:pPr>
            <a:r>
              <a:rPr lang="en-US" sz="1575" dirty="0"/>
              <a:t>A majority of tsunamis occur within the Pacific Ocean specifically around the ‘Pacific Ring of Fire’ ("Tsunami Facts and Information," 2018).</a:t>
            </a:r>
          </a:p>
          <a:p>
            <a:pPr marL="342900" indent="-342900" algn="just">
              <a:lnSpc>
                <a:spcPct val="150000"/>
              </a:lnSpc>
              <a:buFont typeface="+mj-lt"/>
              <a:buAutoNum type="arabicPeriod"/>
            </a:pPr>
            <a:r>
              <a:rPr lang="en-US" sz="1575" dirty="0"/>
              <a:t>The first tsunami wave is not usually the strongest. However, the succeeding waves are larger and stronger("NOAA's National Weather Service," 2009).</a:t>
            </a:r>
          </a:p>
          <a:p>
            <a:pPr marL="342900" indent="-342900" algn="just">
              <a:lnSpc>
                <a:spcPct val="150000"/>
              </a:lnSpc>
              <a:buFont typeface="+mj-lt"/>
              <a:buAutoNum type="arabicPeriod"/>
            </a:pPr>
            <a:r>
              <a:rPr lang="en-US" sz="1575" dirty="0"/>
              <a:t>Tsunamis can travel at high speeds of up to 805 kilometers per hour("NOAA's National Weather Service," 2009).</a:t>
            </a:r>
          </a:p>
          <a:p>
            <a:pPr marL="342900" indent="-342900" algn="just">
              <a:lnSpc>
                <a:spcPct val="150000"/>
              </a:lnSpc>
              <a:buFont typeface="+mj-lt"/>
              <a:buAutoNum type="arabicPeriod"/>
            </a:pPr>
            <a:r>
              <a:rPr lang="en-US" sz="1575" dirty="0"/>
              <a:t>Scientists can precisely tell the time a tsunami will arrive at any place in the world using calculations based on ocean depth, the time the underwater earthquake occurred and the distance of a place from the epicenter ("NOAA's National Weather Service," 2009).</a:t>
            </a:r>
          </a:p>
          <a:p>
            <a:pPr marL="0" indent="0" algn="just">
              <a:lnSpc>
                <a:spcPct val="150000"/>
              </a:lnSpc>
              <a:buNone/>
            </a:pPr>
            <a:r>
              <a:rPr lang="en-US" sz="1575" i="1" u="sng" dirty="0"/>
              <a:t>Movement of  a Tsunami wave</a:t>
            </a:r>
          </a:p>
          <a:p>
            <a:pPr marL="0" indent="0" algn="just">
              <a:lnSpc>
                <a:spcPct val="150000"/>
              </a:lnSpc>
              <a:buNone/>
            </a:pPr>
            <a:endParaRPr lang="en-US" sz="1575" dirty="0"/>
          </a:p>
          <a:p>
            <a:pPr marL="0" indent="0" algn="just">
              <a:lnSpc>
                <a:spcPct val="150000"/>
              </a:lnSpc>
              <a:buNone/>
            </a:pPr>
            <a:endParaRPr lang="en-US" sz="1575" i="1" dirty="0"/>
          </a:p>
        </p:txBody>
      </p:sp>
      <p:pic>
        <p:nvPicPr>
          <p:cNvPr id="6" name="Watch how the tsunami happens after an earthquake deep in the sea watch the speed of the waves">
            <a:hlinkClick r:id="" action="ppaction://media"/>
            <a:extLst>
              <a:ext uri="{FF2B5EF4-FFF2-40B4-BE49-F238E27FC236}">
                <a16:creationId xmlns:a16="http://schemas.microsoft.com/office/drawing/2014/main" id="{8CAEB16A-3A29-4C19-B042-73D6D047A4F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846" y="6919982"/>
            <a:ext cx="6736307" cy="3789173"/>
          </a:xfrm>
          <a:prstGeom prst="rect">
            <a:avLst/>
          </a:prstGeom>
        </p:spPr>
      </p:pic>
    </p:spTree>
    <p:extLst>
      <p:ext uri="{BB962C8B-B14F-4D97-AF65-F5344CB8AC3E}">
        <p14:creationId xmlns:p14="http://schemas.microsoft.com/office/powerpoint/2010/main" val="245100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547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BCBA4AF-D7C2-498E-9E2D-47F62AA3B4F3}"/>
              </a:ext>
            </a:extLst>
          </p:cNvPr>
          <p:cNvSpPr txBox="1">
            <a:spLocks/>
          </p:cNvSpPr>
          <p:nvPr/>
        </p:nvSpPr>
        <p:spPr>
          <a:xfrm>
            <a:off x="0" y="0"/>
            <a:ext cx="6858000" cy="338866"/>
          </a:xfrm>
          <a:prstGeom prst="rect">
            <a:avLst/>
          </a:prstGeom>
        </p:spPr>
        <p:txBody>
          <a:bodyPr vert="horz" lIns="51435" tIns="25718" rIns="51435" bIns="2571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t>TSUNAMI  	                                                                                                                                                      6</a:t>
            </a:r>
          </a:p>
        </p:txBody>
      </p:sp>
      <p:sp>
        <p:nvSpPr>
          <p:cNvPr id="5" name="Subtitle 2">
            <a:extLst>
              <a:ext uri="{FF2B5EF4-FFF2-40B4-BE49-F238E27FC236}">
                <a16:creationId xmlns:a16="http://schemas.microsoft.com/office/drawing/2014/main" id="{EEB6F9E4-4655-425F-B894-90473D532CBC}"/>
              </a:ext>
            </a:extLst>
          </p:cNvPr>
          <p:cNvSpPr txBox="1">
            <a:spLocks/>
          </p:cNvSpPr>
          <p:nvPr/>
        </p:nvSpPr>
        <p:spPr>
          <a:xfrm>
            <a:off x="0" y="338866"/>
            <a:ext cx="6858000" cy="11853134"/>
          </a:xfrm>
          <a:prstGeom prst="rect">
            <a:avLst/>
          </a:prstGeom>
        </p:spPr>
        <p:txBody>
          <a:bodyPr vert="horz" lIns="51435" tIns="25718" rIns="51435" bIns="2571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575" i="1" u="sng" dirty="0"/>
              <a:t>Pictures from the tsunami in Indonesia in 2004</a:t>
            </a:r>
          </a:p>
          <a:p>
            <a:pPr marL="0" indent="0" algn="just">
              <a:lnSpc>
                <a:spcPct val="150000"/>
              </a:lnSpc>
              <a:buNone/>
            </a:pPr>
            <a:endParaRPr lang="en-US" sz="1575" dirty="0"/>
          </a:p>
          <a:p>
            <a:pPr marL="342900" indent="-342900" algn="just">
              <a:lnSpc>
                <a:spcPct val="150000"/>
              </a:lnSpc>
              <a:buFont typeface="+mj-lt"/>
              <a:buAutoNum type="arabicPeriod"/>
            </a:pPr>
            <a:endParaRPr lang="en-US" sz="1575" dirty="0"/>
          </a:p>
          <a:p>
            <a:pPr marL="0" indent="0" algn="just">
              <a:lnSpc>
                <a:spcPct val="150000"/>
              </a:lnSpc>
              <a:buNone/>
            </a:pPr>
            <a:endParaRPr lang="en-US" sz="1575" i="1" dirty="0"/>
          </a:p>
        </p:txBody>
      </p:sp>
      <p:pic>
        <p:nvPicPr>
          <p:cNvPr id="7" name="Picture 6">
            <a:extLst>
              <a:ext uri="{FF2B5EF4-FFF2-40B4-BE49-F238E27FC236}">
                <a16:creationId xmlns:a16="http://schemas.microsoft.com/office/drawing/2014/main" id="{1E2FE0E9-0AA3-4A50-9DE6-9EE4E0C9E4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30" y="953677"/>
            <a:ext cx="3057099" cy="2041580"/>
          </a:xfrm>
          <a:prstGeom prst="rect">
            <a:avLst/>
          </a:prstGeom>
        </p:spPr>
      </p:pic>
      <p:pic>
        <p:nvPicPr>
          <p:cNvPr id="9" name="Picture 8">
            <a:extLst>
              <a:ext uri="{FF2B5EF4-FFF2-40B4-BE49-F238E27FC236}">
                <a16:creationId xmlns:a16="http://schemas.microsoft.com/office/drawing/2014/main" id="{ADAED113-D4C5-4015-B417-1ECB0BBCA0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953677"/>
            <a:ext cx="3079104" cy="2041580"/>
          </a:xfrm>
          <a:prstGeom prst="rect">
            <a:avLst/>
          </a:prstGeom>
        </p:spPr>
      </p:pic>
      <p:pic>
        <p:nvPicPr>
          <p:cNvPr id="11" name="Picture 10">
            <a:extLst>
              <a:ext uri="{FF2B5EF4-FFF2-40B4-BE49-F238E27FC236}">
                <a16:creationId xmlns:a16="http://schemas.microsoft.com/office/drawing/2014/main" id="{A77DF892-AC01-42BB-BD6A-5B0D77F008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30" y="3334123"/>
            <a:ext cx="3057099" cy="2041580"/>
          </a:xfrm>
          <a:prstGeom prst="rect">
            <a:avLst/>
          </a:prstGeom>
        </p:spPr>
      </p:pic>
      <p:pic>
        <p:nvPicPr>
          <p:cNvPr id="13" name="Picture 12">
            <a:extLst>
              <a:ext uri="{FF2B5EF4-FFF2-40B4-BE49-F238E27FC236}">
                <a16:creationId xmlns:a16="http://schemas.microsoft.com/office/drawing/2014/main" id="{02623761-88F9-44BE-9E69-6F3D3A8521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9000" y="3338320"/>
            <a:ext cx="3057099" cy="2037383"/>
          </a:xfrm>
          <a:prstGeom prst="rect">
            <a:avLst/>
          </a:prstGeom>
        </p:spPr>
      </p:pic>
      <p:sp>
        <p:nvSpPr>
          <p:cNvPr id="16" name="Rectangle 15">
            <a:extLst>
              <a:ext uri="{FF2B5EF4-FFF2-40B4-BE49-F238E27FC236}">
                <a16:creationId xmlns:a16="http://schemas.microsoft.com/office/drawing/2014/main" id="{38223762-A66B-4FC2-BF58-695F7E9D9A32}"/>
              </a:ext>
            </a:extLst>
          </p:cNvPr>
          <p:cNvSpPr/>
          <p:nvPr/>
        </p:nvSpPr>
        <p:spPr>
          <a:xfrm>
            <a:off x="0" y="5572512"/>
            <a:ext cx="6858000" cy="7320017"/>
          </a:xfrm>
          <a:prstGeom prst="rect">
            <a:avLst/>
          </a:prstGeom>
        </p:spPr>
        <p:txBody>
          <a:bodyPr wrap="square">
            <a:spAutoFit/>
          </a:bodyPr>
          <a:lstStyle/>
          <a:p>
            <a:pPr lvl="0" algn="just">
              <a:lnSpc>
                <a:spcPct val="150000"/>
              </a:lnSpc>
            </a:pPr>
            <a:r>
              <a:rPr lang="en-US" sz="1575" i="1" u="sng" dirty="0">
                <a:solidFill>
                  <a:prstClr val="black"/>
                </a:solidFill>
              </a:rPr>
              <a:t>Explanation  of the Indonesian 2004 tsunami</a:t>
            </a:r>
          </a:p>
          <a:p>
            <a:pPr lvl="0" algn="just">
              <a:lnSpc>
                <a:spcPct val="150000"/>
              </a:lnSpc>
            </a:pPr>
            <a:r>
              <a:rPr lang="en-US" sz="1575" dirty="0">
                <a:solidFill>
                  <a:prstClr val="black"/>
                </a:solidFill>
              </a:rPr>
              <a:t>	On December the 26</a:t>
            </a:r>
            <a:r>
              <a:rPr lang="en-US" sz="1575" baseline="30000" dirty="0">
                <a:solidFill>
                  <a:prstClr val="black"/>
                </a:solidFill>
              </a:rPr>
              <a:t>th</a:t>
            </a:r>
            <a:r>
              <a:rPr lang="en-US" sz="1575" dirty="0">
                <a:solidFill>
                  <a:prstClr val="black"/>
                </a:solidFill>
              </a:rPr>
              <a:t> 2004, at 7:59 am. Local time, a 9.1 magnitude earthquake shook the coastline of Sumatra- an Indonesian Island. Within the next seven hours after the quake, a series of huge ocean waves resulting from the earthquake spread across the Indian ocean striking the coastal areas within its reach. The wave was so powerful that it caused extensive damage to coastal areas as far  as East Africa. In some areas, wave heights of up to 30 feet were experienced ("Indian Ocean tsunami of 2004 | Facts &amp; Death Toll," 2018). In Indonesia alone, the wave led to a death toll in excess of 200,000. The worst hit part of Indonesia was the northern Sumatra’s province of Aceh. The earthquake caused serious devastation to villages, farmland and fishing grounds. Additionally, the wave water demolished buildings, deposited debris and human bodies and brought plant killing salty sea water inland.  </a:t>
            </a:r>
          </a:p>
          <a:p>
            <a:pPr lvl="0" algn="just">
              <a:lnSpc>
                <a:spcPct val="150000"/>
              </a:lnSpc>
            </a:pPr>
            <a:endParaRPr lang="en-US" sz="1575" i="1" u="sng" dirty="0">
              <a:solidFill>
                <a:prstClr val="black"/>
              </a:solidFill>
            </a:endParaRPr>
          </a:p>
          <a:p>
            <a:pPr lvl="0" algn="just">
              <a:lnSpc>
                <a:spcPct val="150000"/>
              </a:lnSpc>
            </a:pPr>
            <a:endParaRPr lang="en-US" sz="1575" i="1" u="sng" dirty="0">
              <a:solidFill>
                <a:prstClr val="black"/>
              </a:solidFill>
            </a:endParaRPr>
          </a:p>
          <a:p>
            <a:pPr lvl="0" algn="just">
              <a:lnSpc>
                <a:spcPct val="150000"/>
              </a:lnSpc>
            </a:pPr>
            <a:endParaRPr lang="en-US" sz="1575" i="1" u="sng" dirty="0">
              <a:solidFill>
                <a:prstClr val="black"/>
              </a:solidFill>
            </a:endParaRPr>
          </a:p>
          <a:p>
            <a:pPr lvl="0" algn="just">
              <a:lnSpc>
                <a:spcPct val="150000"/>
              </a:lnSpc>
            </a:pPr>
            <a:endParaRPr lang="en-US" sz="1575" i="1" u="sng" dirty="0">
              <a:solidFill>
                <a:prstClr val="black"/>
              </a:solidFill>
            </a:endParaRPr>
          </a:p>
          <a:p>
            <a:pPr lvl="0" algn="just">
              <a:lnSpc>
                <a:spcPct val="150000"/>
              </a:lnSpc>
            </a:pPr>
            <a:endParaRPr lang="en-US" sz="1575" i="1" u="sng" dirty="0">
              <a:solidFill>
                <a:prstClr val="black"/>
              </a:solidFill>
            </a:endParaRPr>
          </a:p>
          <a:p>
            <a:pPr lvl="0" algn="just">
              <a:lnSpc>
                <a:spcPct val="150000"/>
              </a:lnSpc>
            </a:pPr>
            <a:endParaRPr lang="en-US" sz="1575" i="1" u="sng" dirty="0">
              <a:solidFill>
                <a:prstClr val="black"/>
              </a:solidFill>
            </a:endParaRPr>
          </a:p>
          <a:p>
            <a:pPr lvl="0" algn="just">
              <a:lnSpc>
                <a:spcPct val="150000"/>
              </a:lnSpc>
            </a:pPr>
            <a:endParaRPr lang="en-US" sz="1575" i="1" u="sng" dirty="0">
              <a:solidFill>
                <a:prstClr val="black"/>
              </a:solidFill>
            </a:endParaRPr>
          </a:p>
        </p:txBody>
      </p:sp>
    </p:spTree>
    <p:extLst>
      <p:ext uri="{BB962C8B-B14F-4D97-AF65-F5344CB8AC3E}">
        <p14:creationId xmlns:p14="http://schemas.microsoft.com/office/powerpoint/2010/main" val="4257085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CBEEAB-0B6D-4774-BB80-DF849A077999}"/>
              </a:ext>
            </a:extLst>
          </p:cNvPr>
          <p:cNvPicPr>
            <a:picLocks noChangeAspect="1"/>
          </p:cNvPicPr>
          <p:nvPr/>
        </p:nvPicPr>
        <p:blipFill>
          <a:blip r:embed="rId2"/>
          <a:stretch>
            <a:fillRect/>
          </a:stretch>
        </p:blipFill>
        <p:spPr>
          <a:xfrm>
            <a:off x="0" y="0"/>
            <a:ext cx="6858000" cy="343805"/>
          </a:xfrm>
          <a:prstGeom prst="rect">
            <a:avLst/>
          </a:prstGeom>
        </p:spPr>
      </p:pic>
      <p:sp>
        <p:nvSpPr>
          <p:cNvPr id="6" name="Subtitle 2">
            <a:extLst>
              <a:ext uri="{FF2B5EF4-FFF2-40B4-BE49-F238E27FC236}">
                <a16:creationId xmlns:a16="http://schemas.microsoft.com/office/drawing/2014/main" id="{E60B8D8E-30B5-4B5E-A75A-DEB2700698BB}"/>
              </a:ext>
            </a:extLst>
          </p:cNvPr>
          <p:cNvSpPr txBox="1">
            <a:spLocks/>
          </p:cNvSpPr>
          <p:nvPr/>
        </p:nvSpPr>
        <p:spPr>
          <a:xfrm>
            <a:off x="0" y="338866"/>
            <a:ext cx="6858000" cy="1185313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sz="1600" i="1" u="sng" dirty="0"/>
          </a:p>
          <a:p>
            <a:pPr marL="0" indent="0">
              <a:buNone/>
            </a:pPr>
            <a:r>
              <a:rPr lang="en-US" sz="1600" i="1" u="sng" dirty="0"/>
              <a:t>Map showing the Epicenter of the Earthquake</a:t>
            </a:r>
          </a:p>
          <a:p>
            <a:endParaRPr lang="en-US" dirty="0"/>
          </a:p>
          <a:p>
            <a:endParaRPr lang="en-US" dirty="0"/>
          </a:p>
        </p:txBody>
      </p:sp>
      <p:pic>
        <p:nvPicPr>
          <p:cNvPr id="8" name="Picture 7">
            <a:extLst>
              <a:ext uri="{FF2B5EF4-FFF2-40B4-BE49-F238E27FC236}">
                <a16:creationId xmlns:a16="http://schemas.microsoft.com/office/drawing/2014/main" id="{E64E5630-C50D-4F21-B5B4-29658B6318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36549"/>
            <a:ext cx="4241042" cy="3469943"/>
          </a:xfrm>
          <a:prstGeom prst="rect">
            <a:avLst/>
          </a:prstGeom>
        </p:spPr>
      </p:pic>
      <p:pic>
        <p:nvPicPr>
          <p:cNvPr id="10" name="Picture 9">
            <a:extLst>
              <a:ext uri="{FF2B5EF4-FFF2-40B4-BE49-F238E27FC236}">
                <a16:creationId xmlns:a16="http://schemas.microsoft.com/office/drawing/2014/main" id="{1DA15D6F-32A5-4750-B866-15FE206560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945358"/>
            <a:ext cx="4241042" cy="2965135"/>
          </a:xfrm>
          <a:prstGeom prst="rect">
            <a:avLst/>
          </a:prstGeom>
        </p:spPr>
      </p:pic>
      <p:sp>
        <p:nvSpPr>
          <p:cNvPr id="11" name="Rectangle 10">
            <a:extLst>
              <a:ext uri="{FF2B5EF4-FFF2-40B4-BE49-F238E27FC236}">
                <a16:creationId xmlns:a16="http://schemas.microsoft.com/office/drawing/2014/main" id="{E71F224D-A0B0-4C7A-9077-0C98C120B2A4}"/>
              </a:ext>
            </a:extLst>
          </p:cNvPr>
          <p:cNvSpPr/>
          <p:nvPr/>
        </p:nvSpPr>
        <p:spPr>
          <a:xfrm>
            <a:off x="1" y="8023418"/>
            <a:ext cx="6857999" cy="3908762"/>
          </a:xfrm>
          <a:prstGeom prst="rect">
            <a:avLst/>
          </a:prstGeom>
        </p:spPr>
        <p:txBody>
          <a:bodyPr wrap="square">
            <a:spAutoFit/>
          </a:bodyPr>
          <a:lstStyle/>
          <a:p>
            <a:pPr lvl="0"/>
            <a:r>
              <a:rPr lang="en-US" sz="1600" i="1" u="sng" dirty="0">
                <a:solidFill>
                  <a:prstClr val="black"/>
                </a:solidFill>
              </a:rPr>
              <a:t>Effects of the Earthquake</a:t>
            </a:r>
          </a:p>
          <a:p>
            <a:pPr marL="285750" lvl="0" indent="-285750">
              <a:lnSpc>
                <a:spcPct val="150000"/>
              </a:lnSpc>
              <a:buFont typeface="Wingdings" panose="05000000000000000000" pitchFamily="2" charset="2"/>
              <a:buChar char="§"/>
            </a:pPr>
            <a:r>
              <a:rPr lang="en-US" sz="1600" dirty="0">
                <a:solidFill>
                  <a:prstClr val="black"/>
                </a:solidFill>
              </a:rPr>
              <a:t>It led to damage of buildings and power outages  in Banda Aceh city due to violent shaking of the ground. Several buildings which were more than three stories high collapsed.</a:t>
            </a:r>
          </a:p>
          <a:p>
            <a:pPr marL="285750" lvl="0" indent="-285750">
              <a:lnSpc>
                <a:spcPct val="150000"/>
              </a:lnSpc>
              <a:buFont typeface="Wingdings" panose="05000000000000000000" pitchFamily="2" charset="2"/>
              <a:buChar char="§"/>
            </a:pPr>
            <a:r>
              <a:rPr lang="en-US" sz="1600" dirty="0">
                <a:solidFill>
                  <a:prstClr val="black"/>
                </a:solidFill>
              </a:rPr>
              <a:t>The earthquake also led to tectonic  subsidence of  the earths crust beneath the Aceh  province by between 20cm to 100 cm. This extended for approximately 280 km along the northwestern coastline of Aceh.</a:t>
            </a:r>
          </a:p>
          <a:p>
            <a:pPr marL="285750" lvl="0" indent="-285750">
              <a:lnSpc>
                <a:spcPct val="150000"/>
              </a:lnSpc>
              <a:buFont typeface="Wingdings" panose="05000000000000000000" pitchFamily="2" charset="2"/>
              <a:buChar char="§"/>
            </a:pPr>
            <a:r>
              <a:rPr lang="en-US" sz="1600" dirty="0">
                <a:solidFill>
                  <a:prstClr val="black"/>
                </a:solidFill>
              </a:rPr>
              <a:t>The rapturing of the fault line led to uplifting of the ocean floor which resulted to release of a series of huge ocean waves. The devastating effects of these waves were felt in coastline of 12 countries. </a:t>
            </a:r>
            <a:endParaRPr lang="en-US" sz="1600" i="1" u="sng" dirty="0">
              <a:solidFill>
                <a:prstClr val="black"/>
              </a:solidFill>
            </a:endParaRPr>
          </a:p>
          <a:p>
            <a:pPr lvl="0"/>
            <a:endParaRPr lang="en-US" sz="1600" i="1" u="sng" dirty="0">
              <a:solidFill>
                <a:prstClr val="black"/>
              </a:solidFill>
            </a:endParaRPr>
          </a:p>
        </p:txBody>
      </p:sp>
    </p:spTree>
    <p:extLst>
      <p:ext uri="{BB962C8B-B14F-4D97-AF65-F5344CB8AC3E}">
        <p14:creationId xmlns:p14="http://schemas.microsoft.com/office/powerpoint/2010/main" val="1961227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656514C-BB5C-457C-B5C2-06CCBBD075A2}"/>
                  </a:ext>
                </a:extLst>
              </p:cNvPr>
              <p:cNvSpPr>
                <a:spLocks noGrp="1"/>
              </p:cNvSpPr>
              <p:nvPr>
                <p:ph idx="1"/>
              </p:nvPr>
            </p:nvSpPr>
            <p:spPr>
              <a:xfrm>
                <a:off x="0" y="338865"/>
                <a:ext cx="6858000" cy="11739403"/>
              </a:xfrm>
            </p:spPr>
            <p:txBody>
              <a:bodyPr>
                <a:normAutofit/>
              </a:bodyPr>
              <a:lstStyle/>
              <a:p>
                <a:pPr marL="0" indent="0">
                  <a:buNone/>
                </a:pPr>
                <a:r>
                  <a:rPr lang="en-US" sz="1600" i="1" u="sng" dirty="0"/>
                  <a:t>Pictures of Tsunami </a:t>
                </a:r>
              </a:p>
              <a:p>
                <a:pPr marL="0" indent="0">
                  <a:buNone/>
                </a:pPr>
                <a:endParaRPr lang="en-US" sz="1600" i="1" u="sng" dirty="0"/>
              </a:p>
              <a:p>
                <a:pPr marL="0" indent="0">
                  <a:buNone/>
                </a:pPr>
                <a:endParaRPr lang="en-US" sz="1600" i="1" u="sng" dirty="0"/>
              </a:p>
              <a:p>
                <a:pPr marL="0" indent="0">
                  <a:buNone/>
                </a:pPr>
                <a:endParaRPr lang="en-US" sz="1600" i="1" u="sng" dirty="0"/>
              </a:p>
              <a:p>
                <a:pPr marL="0" indent="0">
                  <a:buNone/>
                </a:pPr>
                <a:endParaRPr lang="en-US" sz="1600" i="1" u="sng" dirty="0"/>
              </a:p>
              <a:p>
                <a:pPr marL="0" indent="0">
                  <a:buNone/>
                </a:pPr>
                <a:endParaRPr lang="en-US" sz="1600" i="1" u="sng" dirty="0"/>
              </a:p>
              <a:p>
                <a:pPr marL="0" indent="0">
                  <a:buNone/>
                </a:pPr>
                <a:endParaRPr lang="en-US" sz="1600" i="1" u="sng" dirty="0"/>
              </a:p>
              <a:p>
                <a:pPr marL="0" indent="0">
                  <a:buNone/>
                </a:pPr>
                <a:r>
                  <a:rPr lang="en-US" sz="1600" i="1" u="sng" dirty="0"/>
                  <a:t>Explanation of Tsunami</a:t>
                </a:r>
              </a:p>
              <a:p>
                <a:pPr marL="0" indent="0" algn="just">
                  <a:lnSpc>
                    <a:spcPct val="150000"/>
                  </a:lnSpc>
                  <a:buNone/>
                </a:pPr>
                <a:r>
                  <a:rPr lang="en-US" sz="1600" dirty="0"/>
                  <a:t>	Tsunami is a Japanese word which mean ‘habour wave.’ They are a series of enormous ocean waves caused by a sudden disturbance of the ocean floor. This can be caused by  earthquake, volcanic eruption or landslide. The wave spreads in all directions from the point of origin and travels very fast in an open ocean since they lose limited energy as they move. The height of the wave increases as it approaches the continental shelf and can smash the shoreline at a height of 100 feet or more. ("Natural History Museum of Utah," n.d.) </a:t>
                </a:r>
              </a:p>
              <a:p>
                <a:pPr marL="0" indent="0" algn="just">
                  <a:lnSpc>
                    <a:spcPct val="150000"/>
                  </a:lnSpc>
                  <a:buNone/>
                </a:pPr>
                <a:r>
                  <a:rPr lang="en-US" sz="1600" dirty="0"/>
                  <a:t>Tsunamis have long wavelengths averaging between 10km to 100 km and wave periods of  up to an  hour. Due to their long wavelengths, they act as shallow water waves. Shallow water waves are those whose wavelengths are longer than the depth of water. These waves move at a speed, </a:t>
                </a:r>
                <a:r>
                  <a:rPr lang="en-US" sz="1600" i="1" dirty="0"/>
                  <a:t>c. </a:t>
                </a:r>
                <a:r>
                  <a:rPr lang="en-US" sz="1600" dirty="0"/>
                  <a:t>This speed is dependent on the depth of water and is given by the formula; </a:t>
                </a:r>
                <a14:m>
                  <m:oMath xmlns:m="http://schemas.openxmlformats.org/officeDocument/2006/math">
                    <m:r>
                      <a:rPr lang="en-US" sz="1600" b="0" i="1" smtClean="0">
                        <a:latin typeface="Cambria Math" panose="02040503050406030204" pitchFamily="18" charset="0"/>
                      </a:rPr>
                      <m:t>𝑐</m:t>
                    </m:r>
                    <m:r>
                      <a:rPr lang="en-US" sz="1600" b="0" i="1" smtClean="0">
                        <a:latin typeface="Cambria Math" panose="02040503050406030204" pitchFamily="18" charset="0"/>
                      </a:rPr>
                      <m:t>=</m:t>
                    </m:r>
                    <m:rad>
                      <m:radPr>
                        <m:degHide m:val="on"/>
                        <m:ctrlPr>
                          <a:rPr lang="en-US" sz="1600" b="0" i="1" smtClean="0">
                            <a:latin typeface="Cambria Math" panose="02040503050406030204" pitchFamily="18" charset="0"/>
                          </a:rPr>
                        </m:ctrlPr>
                      </m:radPr>
                      <m:deg/>
                      <m:e>
                        <m:r>
                          <a:rPr lang="en-US" sz="1600" b="0" i="1" smtClean="0">
                            <a:latin typeface="Cambria Math" panose="02040503050406030204" pitchFamily="18" charset="0"/>
                          </a:rPr>
                          <m:t>𝑔𝐻</m:t>
                        </m:r>
                      </m:e>
                    </m:rad>
                  </m:oMath>
                </a14:m>
                <a:r>
                  <a:rPr lang="en-US" sz="1600" i="1" dirty="0"/>
                  <a:t> </a:t>
                </a:r>
                <a:r>
                  <a:rPr lang="en-US" sz="1600" dirty="0"/>
                  <a:t>where g is acceleration due to gravity while H is the water depth. The height(amplitude) of tsunamis generated by underwater earthquakes is determined by the height of sea floor displaced. Likewise, the size and shape of underwater disturbance determine wavelength and period of a wave.</a:t>
                </a:r>
                <a:endParaRPr lang="en-US" sz="1600" i="1" u="sng" dirty="0"/>
              </a:p>
              <a:p>
                <a:pPr marL="0" indent="0">
                  <a:buNone/>
                </a:pPr>
                <a:endParaRPr lang="en-US" sz="1600" i="1" u="sng" dirty="0"/>
              </a:p>
              <a:p>
                <a:pPr marL="0" indent="0">
                  <a:buNone/>
                </a:pPr>
                <a:endParaRPr lang="en-US" sz="1600" i="1" u="sng" dirty="0"/>
              </a:p>
            </p:txBody>
          </p:sp>
        </mc:Choice>
        <mc:Fallback xmlns="">
          <p:sp>
            <p:nvSpPr>
              <p:cNvPr id="3" name="Content Placeholder 2">
                <a:extLst>
                  <a:ext uri="{FF2B5EF4-FFF2-40B4-BE49-F238E27FC236}">
                    <a16:creationId xmlns:a16="http://schemas.microsoft.com/office/drawing/2014/main" id="{A656514C-BB5C-457C-B5C2-06CCBBD075A2}"/>
                  </a:ext>
                </a:extLst>
              </p:cNvPr>
              <p:cNvSpPr>
                <a:spLocks noGrp="1" noRot="1" noChangeAspect="1" noMove="1" noResize="1" noEditPoints="1" noAdjustHandles="1" noChangeArrowheads="1" noChangeShapeType="1" noTextEdit="1"/>
              </p:cNvSpPr>
              <p:nvPr>
                <p:ph idx="1"/>
              </p:nvPr>
            </p:nvSpPr>
            <p:spPr>
              <a:xfrm>
                <a:off x="0" y="338865"/>
                <a:ext cx="6858000" cy="11739403"/>
              </a:xfrm>
              <a:blipFill>
                <a:blip r:embed="rId2"/>
                <a:stretch>
                  <a:fillRect l="-444" t="-364" r="-444"/>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82BD5FBE-F4B7-41FA-951C-9FE202F4AE23}"/>
              </a:ext>
            </a:extLst>
          </p:cNvPr>
          <p:cNvSpPr txBox="1">
            <a:spLocks/>
          </p:cNvSpPr>
          <p:nvPr/>
        </p:nvSpPr>
        <p:spPr>
          <a:xfrm>
            <a:off x="0" y="0"/>
            <a:ext cx="6858000" cy="338866"/>
          </a:xfrm>
          <a:prstGeom prst="rect">
            <a:avLst/>
          </a:prstGeom>
        </p:spPr>
        <p:txBody>
          <a:bodyPr vert="horz" lIns="51435" tIns="25718" rIns="51435" bIns="2571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t>TSUNAMI  	                                                                                                                                                      7</a:t>
            </a:r>
          </a:p>
        </p:txBody>
      </p:sp>
      <p:pic>
        <p:nvPicPr>
          <p:cNvPr id="7" name="Picture 6">
            <a:extLst>
              <a:ext uri="{FF2B5EF4-FFF2-40B4-BE49-F238E27FC236}">
                <a16:creationId xmlns:a16="http://schemas.microsoft.com/office/drawing/2014/main" id="{7DE7658D-C765-4DBC-A010-CCA6246BD25E}"/>
              </a:ext>
            </a:extLst>
          </p:cNvPr>
          <p:cNvPicPr>
            <a:picLocks noChangeAspect="1"/>
          </p:cNvPicPr>
          <p:nvPr/>
        </p:nvPicPr>
        <p:blipFill rotWithShape="1">
          <a:blip r:embed="rId3">
            <a:extLst>
              <a:ext uri="{28A0092B-C50C-407E-A947-70E740481C1C}">
                <a14:useLocalDpi xmlns:a14="http://schemas.microsoft.com/office/drawing/2010/main" val="0"/>
              </a:ext>
            </a:extLst>
          </a:blip>
          <a:srcRect l="-225" t="11128" r="-1268" b="10862"/>
          <a:stretch/>
        </p:blipFill>
        <p:spPr>
          <a:xfrm>
            <a:off x="0" y="714465"/>
            <a:ext cx="3156044" cy="1878290"/>
          </a:xfrm>
          <a:prstGeom prst="rect">
            <a:avLst/>
          </a:prstGeom>
        </p:spPr>
      </p:pic>
      <p:pic>
        <p:nvPicPr>
          <p:cNvPr id="9" name="Picture 8">
            <a:extLst>
              <a:ext uri="{FF2B5EF4-FFF2-40B4-BE49-F238E27FC236}">
                <a16:creationId xmlns:a16="http://schemas.microsoft.com/office/drawing/2014/main" id="{25B0ED8A-05D9-4C56-892F-7FED7C2815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6043" y="714464"/>
            <a:ext cx="3341433" cy="1878290"/>
          </a:xfrm>
          <a:prstGeom prst="rect">
            <a:avLst/>
          </a:prstGeom>
        </p:spPr>
      </p:pic>
    </p:spTree>
    <p:extLst>
      <p:ext uri="{BB962C8B-B14F-4D97-AF65-F5344CB8AC3E}">
        <p14:creationId xmlns:p14="http://schemas.microsoft.com/office/powerpoint/2010/main" val="2505853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A4BDBB-791C-41BF-88FC-187F746ED3C2}"/>
              </a:ext>
            </a:extLst>
          </p:cNvPr>
          <p:cNvSpPr>
            <a:spLocks noGrp="1"/>
          </p:cNvSpPr>
          <p:nvPr>
            <p:ph idx="1"/>
          </p:nvPr>
        </p:nvSpPr>
        <p:spPr>
          <a:xfrm>
            <a:off x="1" y="338866"/>
            <a:ext cx="6858000" cy="11179844"/>
          </a:xfrm>
        </p:spPr>
        <p:txBody>
          <a:bodyPr/>
          <a:lstStyle/>
          <a:p>
            <a:pPr marL="0" indent="0">
              <a:lnSpc>
                <a:spcPct val="150000"/>
              </a:lnSpc>
              <a:buNone/>
            </a:pPr>
            <a:r>
              <a:rPr lang="en-US" sz="1600" i="1" u="sng" dirty="0"/>
              <a:t>Pictures of damage cause by tsunami</a:t>
            </a:r>
          </a:p>
          <a:p>
            <a:pPr>
              <a:lnSpc>
                <a:spcPct val="150000"/>
              </a:lnSpc>
            </a:pPr>
            <a:endParaRPr lang="en-US" sz="1600" dirty="0"/>
          </a:p>
          <a:p>
            <a:pPr>
              <a:lnSpc>
                <a:spcPct val="150000"/>
              </a:lnSpc>
            </a:pPr>
            <a:endParaRPr lang="en-US" sz="1600" dirty="0"/>
          </a:p>
          <a:p>
            <a:pPr>
              <a:lnSpc>
                <a:spcPct val="150000"/>
              </a:lnSpc>
            </a:pPr>
            <a:endParaRPr lang="en-US" sz="1600" dirty="0"/>
          </a:p>
          <a:p>
            <a:pPr>
              <a:lnSpc>
                <a:spcPct val="150000"/>
              </a:lnSpc>
            </a:pPr>
            <a:endParaRPr lang="en-US" sz="1600" dirty="0"/>
          </a:p>
          <a:p>
            <a:pPr marL="0" indent="0">
              <a:lnSpc>
                <a:spcPct val="150000"/>
              </a:lnSpc>
              <a:buNone/>
            </a:pPr>
            <a:endParaRPr lang="en-US" sz="1600" dirty="0"/>
          </a:p>
          <a:p>
            <a:pPr marL="0" indent="0">
              <a:lnSpc>
                <a:spcPct val="150000"/>
              </a:lnSpc>
              <a:buNone/>
            </a:pPr>
            <a:r>
              <a:rPr lang="en-US" sz="1600" i="1" u="sng" dirty="0"/>
              <a:t>Effects of tsunamis</a:t>
            </a:r>
            <a:endParaRPr lang="en-US" sz="1600" dirty="0"/>
          </a:p>
          <a:p>
            <a:pPr algn="just">
              <a:lnSpc>
                <a:spcPct val="150000"/>
              </a:lnSpc>
            </a:pPr>
            <a:r>
              <a:rPr lang="en-US" sz="1600" dirty="0"/>
              <a:t>Destruction:- A tsunami can cause serious damage when it strikes land due to the huge amount of energy it has. The wave is so powerful that is destroys virtually everything along its path. The destruction is caused by the smashing action of the water moving at high speeds and the debris it carries and deposits along its path.</a:t>
            </a:r>
          </a:p>
          <a:p>
            <a:pPr algn="just">
              <a:lnSpc>
                <a:spcPct val="150000"/>
              </a:lnSpc>
            </a:pPr>
            <a:r>
              <a:rPr lang="en-US" sz="1600" dirty="0"/>
              <a:t>Death:- This is one of the worst effects of tsunami. Whenever the waves hit a specific place, chances of survival are very minimal. People staying in coastal regions are at the highest risk of death since they waves hit them at a very high speeds as it juts into land. The waves cause death by drowning, debris and electrocution. </a:t>
            </a:r>
          </a:p>
          <a:p>
            <a:pPr algn="just">
              <a:lnSpc>
                <a:spcPct val="150000"/>
              </a:lnSpc>
            </a:pPr>
            <a:r>
              <a:rPr lang="en-US" sz="1600" dirty="0"/>
              <a:t>Water borne diseases:- the large amounts of ocean water moving at high speeds are very destructive to infrastructure such as sewerage system. Contamination of drinking water by sewerage contents can lead to water borne diseases in areas hit by tsunamis.</a:t>
            </a:r>
          </a:p>
          <a:p>
            <a:pPr algn="just">
              <a:lnSpc>
                <a:spcPct val="150000"/>
              </a:lnSpc>
            </a:pPr>
            <a:r>
              <a:rPr lang="en-US" sz="1600" dirty="0"/>
              <a:t>Other effects include damage to plant and animal life and huge costs incurred in rebuilding the damaged structures and clearing the debris.</a:t>
            </a:r>
          </a:p>
          <a:p>
            <a:pPr algn="just">
              <a:lnSpc>
                <a:spcPct val="150000"/>
              </a:lnSpc>
            </a:pPr>
            <a:endParaRPr lang="en-US" dirty="0"/>
          </a:p>
          <a:p>
            <a:pPr>
              <a:lnSpc>
                <a:spcPct val="150000"/>
              </a:lnSpc>
            </a:pPr>
            <a:endParaRPr lang="en-US" dirty="0"/>
          </a:p>
          <a:p>
            <a:pPr>
              <a:lnSpc>
                <a:spcPct val="150000"/>
              </a:lnSpc>
            </a:pPr>
            <a:endParaRPr lang="en-US" dirty="0"/>
          </a:p>
        </p:txBody>
      </p:sp>
      <p:sp>
        <p:nvSpPr>
          <p:cNvPr id="4" name="Title 1">
            <a:extLst>
              <a:ext uri="{FF2B5EF4-FFF2-40B4-BE49-F238E27FC236}">
                <a16:creationId xmlns:a16="http://schemas.microsoft.com/office/drawing/2014/main" id="{C2065F26-41C2-4B09-AF26-F40A20277C4A}"/>
              </a:ext>
            </a:extLst>
          </p:cNvPr>
          <p:cNvSpPr txBox="1">
            <a:spLocks/>
          </p:cNvSpPr>
          <p:nvPr/>
        </p:nvSpPr>
        <p:spPr>
          <a:xfrm>
            <a:off x="0" y="0"/>
            <a:ext cx="6858000" cy="338866"/>
          </a:xfrm>
          <a:prstGeom prst="rect">
            <a:avLst/>
          </a:prstGeom>
        </p:spPr>
        <p:txBody>
          <a:bodyPr vert="horz" lIns="51435" tIns="25718" rIns="51435" bIns="2571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t>TSUNAMI  	                                                                                                                                                      7</a:t>
            </a:r>
          </a:p>
        </p:txBody>
      </p:sp>
      <p:pic>
        <p:nvPicPr>
          <p:cNvPr id="5" name="Picture 4">
            <a:extLst>
              <a:ext uri="{FF2B5EF4-FFF2-40B4-BE49-F238E27FC236}">
                <a16:creationId xmlns:a16="http://schemas.microsoft.com/office/drawing/2014/main" id="{5946E564-5FB9-4DE8-BF8F-3DD51606B0D4}"/>
              </a:ext>
            </a:extLst>
          </p:cNvPr>
          <p:cNvPicPr>
            <a:picLocks noChangeAspect="1"/>
          </p:cNvPicPr>
          <p:nvPr/>
        </p:nvPicPr>
        <p:blipFill>
          <a:blip r:embed="rId2"/>
          <a:stretch>
            <a:fillRect/>
          </a:stretch>
        </p:blipFill>
        <p:spPr>
          <a:xfrm>
            <a:off x="0" y="797672"/>
            <a:ext cx="3548418" cy="2210795"/>
          </a:xfrm>
          <a:prstGeom prst="rect">
            <a:avLst/>
          </a:prstGeom>
        </p:spPr>
      </p:pic>
      <p:pic>
        <p:nvPicPr>
          <p:cNvPr id="7" name="Picture 6">
            <a:extLst>
              <a:ext uri="{FF2B5EF4-FFF2-40B4-BE49-F238E27FC236}">
                <a16:creationId xmlns:a16="http://schemas.microsoft.com/office/drawing/2014/main" id="{1B30EEF1-EC3D-4ED8-ABC4-C5AF95F41D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8419" y="797672"/>
            <a:ext cx="3309581" cy="2158295"/>
          </a:xfrm>
          <a:prstGeom prst="rect">
            <a:avLst/>
          </a:prstGeom>
        </p:spPr>
      </p:pic>
    </p:spTree>
    <p:extLst>
      <p:ext uri="{BB962C8B-B14F-4D97-AF65-F5344CB8AC3E}">
        <p14:creationId xmlns:p14="http://schemas.microsoft.com/office/powerpoint/2010/main" val="546149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37712-9211-419E-80ED-CDEF35EC7854}"/>
              </a:ext>
            </a:extLst>
          </p:cNvPr>
          <p:cNvSpPr>
            <a:spLocks noGrp="1"/>
          </p:cNvSpPr>
          <p:nvPr>
            <p:ph idx="1"/>
          </p:nvPr>
        </p:nvSpPr>
        <p:spPr>
          <a:xfrm>
            <a:off x="0" y="338866"/>
            <a:ext cx="6858000" cy="10620286"/>
          </a:xfrm>
        </p:spPr>
        <p:txBody>
          <a:bodyPr>
            <a:normAutofit/>
          </a:bodyPr>
          <a:lstStyle/>
          <a:p>
            <a:pPr marL="0" indent="0" algn="just">
              <a:lnSpc>
                <a:spcPct val="150000"/>
              </a:lnSpc>
              <a:buNone/>
            </a:pPr>
            <a:r>
              <a:rPr lang="en-US" sz="1600" i="1" u="sng" dirty="0"/>
              <a:t>Fukushima Daiichi Nuclear Plant Failure and Explosion</a:t>
            </a:r>
          </a:p>
          <a:p>
            <a:pPr marL="0" indent="0" algn="just">
              <a:lnSpc>
                <a:spcPct val="150000"/>
              </a:lnSpc>
              <a:buNone/>
            </a:pPr>
            <a:r>
              <a:rPr lang="en-US" sz="1600" dirty="0"/>
              <a:t>	 On March 11</a:t>
            </a:r>
            <a:r>
              <a:rPr lang="en-US" sz="1600" baseline="30000" dirty="0"/>
              <a:t>th</a:t>
            </a:r>
            <a:r>
              <a:rPr lang="en-US" sz="1600" dirty="0"/>
              <a:t> 2011, a nuclear accident rated 7 on the INES scale struck Fukushima Daiichi nuclear plant leading to release of high radioactive radiation for more than four days. The failure of the powerplant was precipitated by a 15 meter earthquake-induced tsunami which disabled the cooling and power supply of the plant’s three reactors("Fukushima Daiichi Accident - World Nuclear Association," 2018). The damage led to melting of the plant’s three cores.</a:t>
            </a:r>
          </a:p>
          <a:p>
            <a:pPr marL="0" indent="0" algn="just">
              <a:lnSpc>
                <a:spcPct val="150000"/>
              </a:lnSpc>
              <a:buNone/>
            </a:pPr>
            <a:r>
              <a:rPr lang="en-US" sz="1600" dirty="0"/>
              <a:t>	Two weeks after the accident, unit 1-3 were stabilized through addition of water and by July, the reactors were being cooled  using recycled water obtained from the new treatment plant. In mid December, an official  cold shutdown was announced. The main tasks apart from cooling have been preventing the release of poisonous radioactive materials into the environment.</a:t>
            </a:r>
          </a:p>
          <a:p>
            <a:pPr marL="0" indent="0" algn="just">
              <a:lnSpc>
                <a:spcPct val="150000"/>
              </a:lnSpc>
              <a:buNone/>
            </a:pPr>
            <a:endParaRPr lang="en-US" sz="1600" dirty="0"/>
          </a:p>
          <a:p>
            <a:pPr marL="0" indent="0" algn="just">
              <a:lnSpc>
                <a:spcPct val="150000"/>
              </a:lnSpc>
              <a:buNone/>
            </a:pPr>
            <a:endParaRPr lang="en-US" sz="1600" dirty="0"/>
          </a:p>
        </p:txBody>
      </p:sp>
      <p:sp>
        <p:nvSpPr>
          <p:cNvPr id="4" name="Title 1">
            <a:extLst>
              <a:ext uri="{FF2B5EF4-FFF2-40B4-BE49-F238E27FC236}">
                <a16:creationId xmlns:a16="http://schemas.microsoft.com/office/drawing/2014/main" id="{154B0DDF-AE64-4B64-8811-D4543C1EF61C}"/>
              </a:ext>
            </a:extLst>
          </p:cNvPr>
          <p:cNvSpPr txBox="1">
            <a:spLocks/>
          </p:cNvSpPr>
          <p:nvPr/>
        </p:nvSpPr>
        <p:spPr>
          <a:xfrm>
            <a:off x="0" y="0"/>
            <a:ext cx="6858000" cy="338866"/>
          </a:xfrm>
          <a:prstGeom prst="rect">
            <a:avLst/>
          </a:prstGeom>
        </p:spPr>
        <p:txBody>
          <a:bodyPr vert="horz" lIns="51435" tIns="25718" rIns="51435" bIns="2571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t>TSUNAMI  	                                                                                                                                                      8</a:t>
            </a:r>
          </a:p>
        </p:txBody>
      </p:sp>
      <p:pic>
        <p:nvPicPr>
          <p:cNvPr id="6" name="Picture 5">
            <a:extLst>
              <a:ext uri="{FF2B5EF4-FFF2-40B4-BE49-F238E27FC236}">
                <a16:creationId xmlns:a16="http://schemas.microsoft.com/office/drawing/2014/main" id="{348D851D-24F4-4B1A-A243-84C9DC8BCA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106" y="5039732"/>
            <a:ext cx="6035274" cy="3516553"/>
          </a:xfrm>
          <a:prstGeom prst="rect">
            <a:avLst/>
          </a:prstGeom>
        </p:spPr>
      </p:pic>
      <p:pic>
        <p:nvPicPr>
          <p:cNvPr id="8" name="Picture 7">
            <a:extLst>
              <a:ext uri="{FF2B5EF4-FFF2-40B4-BE49-F238E27FC236}">
                <a16:creationId xmlns:a16="http://schemas.microsoft.com/office/drawing/2014/main" id="{1F488D52-50A2-4485-815A-C39D33E92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106" y="8800175"/>
            <a:ext cx="6035274" cy="3571875"/>
          </a:xfrm>
          <a:prstGeom prst="rect">
            <a:avLst/>
          </a:prstGeom>
        </p:spPr>
      </p:pic>
    </p:spTree>
    <p:extLst>
      <p:ext uri="{BB962C8B-B14F-4D97-AF65-F5344CB8AC3E}">
        <p14:creationId xmlns:p14="http://schemas.microsoft.com/office/powerpoint/2010/main" val="208040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11F033-653F-44C2-9FDD-CD7D89C1D189}"/>
              </a:ext>
            </a:extLst>
          </p:cNvPr>
          <p:cNvSpPr>
            <a:spLocks noGrp="1"/>
          </p:cNvSpPr>
          <p:nvPr>
            <p:ph idx="1"/>
          </p:nvPr>
        </p:nvSpPr>
        <p:spPr>
          <a:xfrm>
            <a:off x="0" y="338866"/>
            <a:ext cx="6386513" cy="10642402"/>
          </a:xfrm>
        </p:spPr>
        <p:txBody>
          <a:bodyPr>
            <a:normAutofit/>
          </a:bodyPr>
          <a:lstStyle/>
          <a:p>
            <a:pPr marL="0" indent="0" algn="ctr">
              <a:lnSpc>
                <a:spcPct val="150000"/>
              </a:lnSpc>
              <a:buNone/>
            </a:pPr>
            <a:r>
              <a:rPr lang="en-US" sz="1600" dirty="0"/>
              <a:t>Conclusion</a:t>
            </a:r>
          </a:p>
          <a:p>
            <a:pPr marL="0" indent="0" algn="just">
              <a:lnSpc>
                <a:spcPct val="150000"/>
              </a:lnSpc>
              <a:buNone/>
            </a:pPr>
            <a:r>
              <a:rPr lang="en-US" sz="1600" dirty="0"/>
              <a:t>	Tsunamis cause serious devastating effects wherever and whenever they occur. Not only can they cause to damage of property and lives but also lead other serious disasters such as outbreak of diseases and nuclear accidents like the Fukushima Daiichi accident. prompt disaster management response should be employed to avert excessive damage to different forms of life and property. Additionally, measures should be put in place to avert accidents  which may be triggered by tsunamis such as nuclear disasters. Besides, hose who have been affected by tsunami should be accorded appropriate medical care and psychological support to enable them continue leading their normal lives. Doing these will ensure that lives and properties are protected from the damaging effects of tsunami.</a:t>
            </a:r>
          </a:p>
          <a:p>
            <a:pPr marL="0" indent="0" algn="just">
              <a:lnSpc>
                <a:spcPct val="150000"/>
              </a:lnSpc>
              <a:buNone/>
            </a:pPr>
            <a:endParaRPr lang="en-US" sz="1600" dirty="0"/>
          </a:p>
        </p:txBody>
      </p:sp>
      <p:pic>
        <p:nvPicPr>
          <p:cNvPr id="5" name="Picture 4">
            <a:extLst>
              <a:ext uri="{FF2B5EF4-FFF2-40B4-BE49-F238E27FC236}">
                <a16:creationId xmlns:a16="http://schemas.microsoft.com/office/drawing/2014/main" id="{AD83E801-872B-468E-8F22-855B57B5DB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31" y="5281968"/>
            <a:ext cx="3075125" cy="2046880"/>
          </a:xfrm>
          <a:prstGeom prst="rect">
            <a:avLst/>
          </a:prstGeom>
        </p:spPr>
      </p:pic>
      <p:pic>
        <p:nvPicPr>
          <p:cNvPr id="7" name="Picture 6">
            <a:extLst>
              <a:ext uri="{FF2B5EF4-FFF2-40B4-BE49-F238E27FC236}">
                <a16:creationId xmlns:a16="http://schemas.microsoft.com/office/drawing/2014/main" id="{4B4533E2-62CB-43E1-8D54-1F3110A89B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4746" y="5281968"/>
            <a:ext cx="2619730" cy="1964798"/>
          </a:xfrm>
          <a:prstGeom prst="rect">
            <a:avLst/>
          </a:prstGeom>
        </p:spPr>
      </p:pic>
      <p:pic>
        <p:nvPicPr>
          <p:cNvPr id="9" name="Picture 8">
            <a:extLst>
              <a:ext uri="{FF2B5EF4-FFF2-40B4-BE49-F238E27FC236}">
                <a16:creationId xmlns:a16="http://schemas.microsoft.com/office/drawing/2014/main" id="{7CF750AA-D50D-4220-9399-013EAEACE2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131" y="7667714"/>
            <a:ext cx="3075124" cy="2081396"/>
          </a:xfrm>
          <a:prstGeom prst="rect">
            <a:avLst/>
          </a:prstGeom>
        </p:spPr>
      </p:pic>
      <p:sp>
        <p:nvSpPr>
          <p:cNvPr id="10" name="Title 1">
            <a:extLst>
              <a:ext uri="{FF2B5EF4-FFF2-40B4-BE49-F238E27FC236}">
                <a16:creationId xmlns:a16="http://schemas.microsoft.com/office/drawing/2014/main" id="{F4081BA8-B087-466C-B3EC-92AF600C5984}"/>
              </a:ext>
            </a:extLst>
          </p:cNvPr>
          <p:cNvSpPr txBox="1">
            <a:spLocks/>
          </p:cNvSpPr>
          <p:nvPr/>
        </p:nvSpPr>
        <p:spPr>
          <a:xfrm>
            <a:off x="0" y="0"/>
            <a:ext cx="6858000" cy="338866"/>
          </a:xfrm>
          <a:prstGeom prst="rect">
            <a:avLst/>
          </a:prstGeom>
        </p:spPr>
        <p:txBody>
          <a:bodyPr vert="horz" lIns="51435" tIns="25718" rIns="51435" bIns="2571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t>TSUNAMI  	                                                                                                                                                      8</a:t>
            </a:r>
          </a:p>
        </p:txBody>
      </p:sp>
    </p:spTree>
    <p:extLst>
      <p:ext uri="{BB962C8B-B14F-4D97-AF65-F5344CB8AC3E}">
        <p14:creationId xmlns:p14="http://schemas.microsoft.com/office/powerpoint/2010/main" val="2525455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91CC74-4F1D-4282-9358-F40121633849}"/>
              </a:ext>
            </a:extLst>
          </p:cNvPr>
          <p:cNvSpPr>
            <a:spLocks noGrp="1"/>
          </p:cNvSpPr>
          <p:nvPr>
            <p:ph idx="1"/>
          </p:nvPr>
        </p:nvSpPr>
        <p:spPr>
          <a:xfrm>
            <a:off x="0" y="338866"/>
            <a:ext cx="6858000" cy="8946444"/>
          </a:xfrm>
        </p:spPr>
        <p:txBody>
          <a:bodyPr>
            <a:normAutofit/>
          </a:bodyPr>
          <a:lstStyle/>
          <a:p>
            <a:pPr marL="0" indent="0" algn="ctr">
              <a:buNone/>
            </a:pPr>
            <a:r>
              <a:rPr lang="en-US" sz="1200" b="1" dirty="0"/>
              <a:t>References</a:t>
            </a:r>
          </a:p>
          <a:p>
            <a:pPr marL="0" indent="0">
              <a:buNone/>
            </a:pPr>
            <a:r>
              <a:rPr lang="en-US" sz="1200" dirty="0"/>
              <a:t>Fukushima Daiichi Accident - World Nuclear Association. (2018, October). Retrieved from 	</a:t>
            </a:r>
            <a:r>
              <a:rPr lang="en-US" sz="1200" dirty="0">
                <a:hlinkClick r:id="rId2"/>
              </a:rPr>
              <a:t>http://www.world-nuclear.org/information-library/safety-and-security/safety-of-</a:t>
            </a:r>
            <a:r>
              <a:rPr lang="en-US" sz="1200" dirty="0"/>
              <a:t>	plants/fukushima-accident.aspx</a:t>
            </a:r>
          </a:p>
          <a:p>
            <a:pPr marL="0" indent="0">
              <a:buNone/>
            </a:pPr>
            <a:endParaRPr lang="en-US" sz="1200" dirty="0"/>
          </a:p>
          <a:p>
            <a:pPr marL="0" indent="0">
              <a:buNone/>
            </a:pPr>
            <a:r>
              <a:rPr lang="en-US" sz="1200" dirty="0"/>
              <a:t>Indian Ocean tsunami of 2004 | Facts &amp; Death Toll. (2018, December 19). Retrieved from 	https://www.britannica.com/event/Indian-Ocean-tsunami-of-2004</a:t>
            </a:r>
          </a:p>
          <a:p>
            <a:pPr marL="0" indent="0">
              <a:buNone/>
            </a:pPr>
            <a:endParaRPr lang="en-US" sz="1200" dirty="0"/>
          </a:p>
          <a:p>
            <a:pPr marL="0" indent="0">
              <a:buNone/>
            </a:pPr>
            <a:r>
              <a:rPr lang="en-US" sz="1200" dirty="0"/>
              <a:t>NOAA's National Weather Service. (2009, November 25). Retrieved from http://ptwc.weather.gov/faq.php</a:t>
            </a:r>
          </a:p>
          <a:p>
            <a:pPr marL="0" indent="0">
              <a:buNone/>
            </a:pPr>
            <a:endParaRPr lang="en-US" sz="1200" dirty="0"/>
          </a:p>
          <a:p>
            <a:pPr marL="0" indent="0">
              <a:buNone/>
            </a:pPr>
            <a:r>
              <a:rPr lang="en-US" sz="1200" dirty="0"/>
              <a:t>Natural History Museum of Utah. (n.d.). Retrieved from 	https://nhmu.utah.edu/sites/default/files/attachments/All%20About%20Tsunamis</a:t>
            </a:r>
          </a:p>
          <a:p>
            <a:pPr marL="0" indent="0">
              <a:buNone/>
            </a:pPr>
            <a:endParaRPr lang="en-US" sz="1200" dirty="0"/>
          </a:p>
          <a:p>
            <a:pPr marL="0" indent="0">
              <a:buNone/>
            </a:pPr>
            <a:r>
              <a:rPr lang="en-US" sz="1200" dirty="0"/>
              <a:t>Tsunami Facts and Information. (2018, January 23). Retrieved from 	http://environment.nationalgeographic.com/environment/natural-disasters/tsunami-profile/</a:t>
            </a:r>
          </a:p>
          <a:p>
            <a:pPr marL="0" indent="0">
              <a:buNone/>
            </a:pPr>
            <a:endParaRPr lang="en-US" sz="1200" dirty="0"/>
          </a:p>
          <a:p>
            <a:pPr marL="0" indent="0">
              <a:buNone/>
            </a:pPr>
            <a:r>
              <a:rPr lang="en-US" sz="1200" dirty="0"/>
              <a:t>Tsunami Facts and Information. (n.d.). Retrieved from http://www.bom.gov.au/tsunami/info/</a:t>
            </a:r>
          </a:p>
          <a:p>
            <a:pPr marL="0" indent="0">
              <a:buNone/>
            </a:pPr>
            <a:endParaRPr lang="en-US" sz="1200" dirty="0"/>
          </a:p>
          <a:p>
            <a:pPr marL="0" indent="0">
              <a:buNone/>
            </a:pPr>
            <a:r>
              <a:rPr lang="en-US" sz="1200" dirty="0" err="1"/>
              <a:t>Doocy</a:t>
            </a:r>
            <a:r>
              <a:rPr lang="en-US" sz="1200" dirty="0"/>
              <a:t>, S., Daniels, A., Dick, A., &amp; Kirsch, T. D. (2013). The Human Impact of Tsunamis: a Historical 	Review of Events 1900-2009 and Systematic Literature Review. </a:t>
            </a:r>
            <a:r>
              <a:rPr lang="en-US" sz="1200" dirty="0" err="1"/>
              <a:t>PLoS</a:t>
            </a:r>
            <a:r>
              <a:rPr lang="en-US" sz="1200" dirty="0"/>
              <a:t> Currents. 	doi:10.1371/currents.dis.40f3c5cf61110a0fef2f9a25908cd795</a:t>
            </a:r>
          </a:p>
          <a:p>
            <a:pPr marL="0" indent="0">
              <a:buNone/>
            </a:pPr>
            <a:endParaRPr lang="en-US" sz="1200" dirty="0"/>
          </a:p>
          <a:p>
            <a:pPr marL="0" indent="0">
              <a:buNone/>
            </a:pPr>
            <a:r>
              <a:rPr lang="en-US" sz="1200" dirty="0"/>
              <a:t>Yeh, H., Barbosa, A., &amp; Mason, B. H. (2015). Tsunamis Effects in Man-Made Environment. Encyclopedia of 	Complexity and Systems Science, 1-27. doi:10.1007/978-3-642-27737-5_623-1</a:t>
            </a:r>
          </a:p>
        </p:txBody>
      </p:sp>
      <p:sp>
        <p:nvSpPr>
          <p:cNvPr id="6" name="Title 1">
            <a:extLst>
              <a:ext uri="{FF2B5EF4-FFF2-40B4-BE49-F238E27FC236}">
                <a16:creationId xmlns:a16="http://schemas.microsoft.com/office/drawing/2014/main" id="{2BE7FAB4-6634-4F45-8CEF-34E80B84EDD3}"/>
              </a:ext>
            </a:extLst>
          </p:cNvPr>
          <p:cNvSpPr txBox="1">
            <a:spLocks/>
          </p:cNvSpPr>
          <p:nvPr/>
        </p:nvSpPr>
        <p:spPr>
          <a:xfrm>
            <a:off x="0" y="0"/>
            <a:ext cx="6858000" cy="338866"/>
          </a:xfrm>
          <a:prstGeom prst="rect">
            <a:avLst/>
          </a:prstGeom>
        </p:spPr>
        <p:txBody>
          <a:bodyPr vert="horz" lIns="51435" tIns="25718" rIns="51435" bIns="2571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200" dirty="0"/>
              <a:t>TSUNAMI  	                                                                                                                                                      8</a:t>
            </a:r>
          </a:p>
        </p:txBody>
      </p:sp>
    </p:spTree>
    <p:extLst>
      <p:ext uri="{BB962C8B-B14F-4D97-AF65-F5344CB8AC3E}">
        <p14:creationId xmlns:p14="http://schemas.microsoft.com/office/powerpoint/2010/main" val="8015287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
      <a:majorFont>
        <a:latin typeface="Times New Roman"/>
        <a:ea typeface=""/>
        <a:cs typeface=""/>
      </a:majorFont>
      <a:minorFont>
        <a:latin typeface="Times New Roman"/>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343</TotalTime>
  <Words>555</Words>
  <Application>Microsoft Office PowerPoint</Application>
  <PresentationFormat>Widescreen</PresentationFormat>
  <Paragraphs>94</Paragraphs>
  <Slides>10</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Cambria Math</vt:lpstr>
      <vt:lpstr>Times New Roman</vt:lpstr>
      <vt:lpstr>Wingdings</vt:lpstr>
      <vt:lpstr>Office Theme</vt:lpstr>
      <vt:lpstr>Running Head: TSUNAMI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Running Head: TSUNAMI                                                                                                                                                   1</dc:title>
  <dc:creator>outlier cyber</dc:creator>
  <cp:lastModifiedBy>USER</cp:lastModifiedBy>
  <cp:revision>36</cp:revision>
  <dcterms:created xsi:type="dcterms:W3CDTF">2019-01-16T11:31:45Z</dcterms:created>
  <dcterms:modified xsi:type="dcterms:W3CDTF">2019-01-16T21:22:01Z</dcterms:modified>
</cp:coreProperties>
</file>