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5"/>
  </p:notesMasterIdLst>
  <p:sldIdLst>
    <p:sldId id="257" r:id="rId5"/>
    <p:sldId id="267" r:id="rId6"/>
    <p:sldId id="271" r:id="rId7"/>
    <p:sldId id="273" r:id="rId8"/>
    <p:sldId id="274" r:id="rId9"/>
    <p:sldId id="275" r:id="rId10"/>
    <p:sldId id="276" r:id="rId11"/>
    <p:sldId id="277" r:id="rId12"/>
    <p:sldId id="278" r:id="rId13"/>
    <p:sldId id="27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1"/>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F2DE63D5-997A-4646-A377-4702673A728D}">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92" autoAdjust="0"/>
    <p:restoredTop sz="95126" autoAdjust="0"/>
  </p:normalViewPr>
  <p:slideViewPr>
    <p:cSldViewPr snapToGrid="0">
      <p:cViewPr>
        <p:scale>
          <a:sx n="60" d="100"/>
          <a:sy n="60" d="100"/>
        </p:scale>
        <p:origin x="-1020" y="-288"/>
      </p:cViewPr>
      <p:guideLst>
        <p:guide orient="horz" pos="2160"/>
        <p:guide pos="3840"/>
      </p:guideLst>
    </p:cSldViewPr>
  </p:slideViewPr>
  <p:outlineViewPr>
    <p:cViewPr>
      <p:scale>
        <a:sx n="33" d="100"/>
        <a:sy n="33" d="100"/>
      </p:scale>
      <p:origin x="0" y="0"/>
    </p:cViewPr>
  </p:outlineViewPr>
  <p:notesTextViewPr>
    <p:cViewPr>
      <p:scale>
        <a:sx n="200" d="100"/>
        <a:sy n="2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5716D-39C9-48C4-A3EB-B88E4515427D}" type="datetimeFigureOut">
              <a:rPr lang="en-US" smtClean="0"/>
              <a:pPr/>
              <a:t>10/19/2021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C6D3C-9EB0-4F2C-9026-3887D1CDB44E}" type="slidenum">
              <a:rPr lang="en-US" smtClean="0"/>
              <a:pPr/>
              <a:t>‹#›</a:t>
            </a:fld>
            <a:endParaRPr lang="en-US" dirty="0"/>
          </a:p>
        </p:txBody>
      </p:sp>
    </p:spTree>
    <p:extLst>
      <p:ext uri="{BB962C8B-B14F-4D97-AF65-F5344CB8AC3E}">
        <p14:creationId xmlns:p14="http://schemas.microsoft.com/office/powerpoint/2010/main" xmlns="" val="24377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pPr/>
              <a:t>1</a:t>
            </a:fld>
            <a:endParaRPr lang="en-US" dirty="0"/>
          </a:p>
        </p:txBody>
      </p:sp>
    </p:spTree>
    <p:extLst>
      <p:ext uri="{BB962C8B-B14F-4D97-AF65-F5344CB8AC3E}">
        <p14:creationId xmlns:p14="http://schemas.microsoft.com/office/powerpoint/2010/main" xmlns="" val="3455741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11111"/>
                </a:solidFill>
                <a:effectLst/>
                <a:latin typeface="Helvetica" panose="020B0604020202020204" pitchFamily="34" charset="0"/>
              </a:rPr>
              <a:t>Tuberculosis (TB) is a bacterial infection that is affects the lungs. The infection is caused by mycobacterium tuberculosis. It spreads from person to person through tiny droplets released into the air via coughs and sneezes.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2</a:t>
            </a:fld>
            <a:endParaRPr lang="en-US" dirty="0"/>
          </a:p>
        </p:txBody>
      </p:sp>
    </p:spTree>
    <p:extLst>
      <p:ext uri="{BB962C8B-B14F-4D97-AF65-F5344CB8AC3E}">
        <p14:creationId xmlns:p14="http://schemas.microsoft.com/office/powerpoint/2010/main" xmlns="" val="623811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Tx/>
              <a:buNone/>
            </a:pPr>
            <a:r>
              <a:rPr lang="en-US" sz="2000" b="0" dirty="0">
                <a:latin typeface="Times New Roman" panose="02020603050405020304" pitchFamily="18" charset="0"/>
                <a:cs typeface="Times New Roman" panose="02020603050405020304" pitchFamily="18" charset="0"/>
              </a:rPr>
              <a:t>Inhaling the droplets containing the bacterium does not mean one is sick as the infection can stay inactive in the human body. There are various types or stages of tuberculosis. They include; Active TB and latent TB. In active TB, The bacterium causing tuberculosis multiply and make an individual sick. This type of infection can be spread to other people. Latent TB occurs when an individual is infected by the bacterium causing the infection but the immune system keeps them from causing the disease. A person with this type of infection shows no symptoms and cannot spread the infection to other people. </a:t>
            </a:r>
          </a:p>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3</a:t>
            </a:fld>
            <a:endParaRPr lang="en-US" dirty="0"/>
          </a:p>
        </p:txBody>
      </p:sp>
    </p:spTree>
    <p:extLst>
      <p:ext uri="{BB962C8B-B14F-4D97-AF65-F5344CB8AC3E}">
        <p14:creationId xmlns:p14="http://schemas.microsoft.com/office/powerpoint/2010/main" xmlns="" val="66120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Tuberculosis can affect anyone, regardless of age, gender, income levels and race. However, the populations that are at risk are homeless population, young children, older adults, health workers, those with can’t access healthcare and people with weak immune systems. </a:t>
            </a:r>
          </a:p>
        </p:txBody>
      </p:sp>
      <p:sp>
        <p:nvSpPr>
          <p:cNvPr id="4" name="Slide Number Placeholder 3"/>
          <p:cNvSpPr>
            <a:spLocks noGrp="1"/>
          </p:cNvSpPr>
          <p:nvPr>
            <p:ph type="sldNum" sz="quarter" idx="5"/>
          </p:nvPr>
        </p:nvSpPr>
        <p:spPr/>
        <p:txBody>
          <a:bodyPr/>
          <a:lstStyle/>
          <a:p>
            <a:fld id="{060C6D3C-9EB0-4F2C-9026-3887D1CDB44E}" type="slidenum">
              <a:rPr lang="en-US" smtClean="0"/>
              <a:pPr/>
              <a:t>4</a:t>
            </a:fld>
            <a:endParaRPr lang="en-US" dirty="0"/>
          </a:p>
        </p:txBody>
      </p:sp>
    </p:spTree>
    <p:extLst>
      <p:ext uri="{BB962C8B-B14F-4D97-AF65-F5344CB8AC3E}">
        <p14:creationId xmlns:p14="http://schemas.microsoft.com/office/powerpoint/2010/main" xmlns="" val="50735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The common symptoms of tuberculosis are coughing up for more than 3 weeks, unexplained weight loss, chills, fever, fatigue, loss of appetite, shortness of breath, chest pain, back pain and night sweats. </a:t>
            </a:r>
          </a:p>
        </p:txBody>
      </p:sp>
      <p:sp>
        <p:nvSpPr>
          <p:cNvPr id="4" name="Slide Number Placeholder 3"/>
          <p:cNvSpPr>
            <a:spLocks noGrp="1"/>
          </p:cNvSpPr>
          <p:nvPr>
            <p:ph type="sldNum" sz="quarter" idx="5"/>
          </p:nvPr>
        </p:nvSpPr>
        <p:spPr/>
        <p:txBody>
          <a:bodyPr/>
          <a:lstStyle/>
          <a:p>
            <a:fld id="{060C6D3C-9EB0-4F2C-9026-3887D1CDB44E}" type="slidenum">
              <a:rPr lang="en-US" smtClean="0"/>
              <a:pPr/>
              <a:t>5</a:t>
            </a:fld>
            <a:endParaRPr lang="en-US" dirty="0"/>
          </a:p>
        </p:txBody>
      </p:sp>
    </p:spTree>
    <p:extLst>
      <p:ext uri="{BB962C8B-B14F-4D97-AF65-F5344CB8AC3E}">
        <p14:creationId xmlns:p14="http://schemas.microsoft.com/office/powerpoint/2010/main" xmlns="" val="3826936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Tuberculosis is diagnosed through a blood test, skin test, acid fast bacillus test, CT scan, ultrasound and MRI scan. The blood test involves blood samples mixed with TB protein and their response measured. A skin test involves injecting testing material into the skin under the lower arm. </a:t>
            </a:r>
          </a:p>
        </p:txBody>
      </p:sp>
      <p:sp>
        <p:nvSpPr>
          <p:cNvPr id="4" name="Slide Number Placeholder 3"/>
          <p:cNvSpPr>
            <a:spLocks noGrp="1"/>
          </p:cNvSpPr>
          <p:nvPr>
            <p:ph type="sldNum" sz="quarter" idx="5"/>
          </p:nvPr>
        </p:nvSpPr>
        <p:spPr/>
        <p:txBody>
          <a:bodyPr/>
          <a:lstStyle/>
          <a:p>
            <a:fld id="{060C6D3C-9EB0-4F2C-9026-3887D1CDB44E}" type="slidenum">
              <a:rPr lang="en-US" smtClean="0"/>
              <a:pPr/>
              <a:t>6</a:t>
            </a:fld>
            <a:endParaRPr lang="en-US" dirty="0"/>
          </a:p>
        </p:txBody>
      </p:sp>
    </p:spTree>
    <p:extLst>
      <p:ext uri="{BB962C8B-B14F-4D97-AF65-F5344CB8AC3E}">
        <p14:creationId xmlns:p14="http://schemas.microsoft.com/office/powerpoint/2010/main" xmlns="" val="2253348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Times New Roman" panose="02020603050405020304" pitchFamily="18" charset="0"/>
                <a:cs typeface="Times New Roman" panose="02020603050405020304" pitchFamily="18" charset="0"/>
              </a:rPr>
              <a:t>Tuberculosis can be fatal without appropriate treatment. Active tuberculosis affects but can spread to other body parts such as the brain, kidney and spine. Some of tuberculosis complications include; spinal pain, joint damage, heart disorder, kidney or liver problems, and swelling of membranes.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7</a:t>
            </a:fld>
            <a:endParaRPr lang="en-US" dirty="0"/>
          </a:p>
        </p:txBody>
      </p:sp>
    </p:spTree>
    <p:extLst>
      <p:ext uri="{BB962C8B-B14F-4D97-AF65-F5344CB8AC3E}">
        <p14:creationId xmlns:p14="http://schemas.microsoft.com/office/powerpoint/2010/main" xmlns="" val="508955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Times New Roman" panose="02020603050405020304" pitchFamily="18" charset="0"/>
                <a:cs typeface="Times New Roman" panose="02020603050405020304" pitchFamily="18" charset="0"/>
              </a:rPr>
              <a:t>Treatment is treated with antibiotics which kills the bacteria making it inactive. Medication used are isoniazid, rifampin and rifapentine which are taken individually or a combination of them. treatment takes between 3 to 9 months/</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8</a:t>
            </a:fld>
            <a:endParaRPr lang="en-US" dirty="0"/>
          </a:p>
        </p:txBody>
      </p:sp>
    </p:spTree>
    <p:extLst>
      <p:ext uri="{BB962C8B-B14F-4D97-AF65-F5344CB8AC3E}">
        <p14:creationId xmlns:p14="http://schemas.microsoft.com/office/powerpoint/2010/main" xmlns="" val="93261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latin typeface="Times New Roman" panose="02020603050405020304" pitchFamily="18" charset="0"/>
                <a:cs typeface="Times New Roman" panose="02020603050405020304" pitchFamily="18" charset="0"/>
              </a:rPr>
              <a:t>Tuberculosis can be prevented through vaccination, wearing a face mask, staying in well ventilated rooms and finishing medications provided. </a:t>
            </a:r>
          </a:p>
        </p:txBody>
      </p:sp>
      <p:sp>
        <p:nvSpPr>
          <p:cNvPr id="4" name="Slide Number Placeholder 3"/>
          <p:cNvSpPr>
            <a:spLocks noGrp="1"/>
          </p:cNvSpPr>
          <p:nvPr>
            <p:ph type="sldNum" sz="quarter" idx="5"/>
          </p:nvPr>
        </p:nvSpPr>
        <p:spPr/>
        <p:txBody>
          <a:bodyPr/>
          <a:lstStyle/>
          <a:p>
            <a:fld id="{060C6D3C-9EB0-4F2C-9026-3887D1CDB44E}" type="slidenum">
              <a:rPr lang="en-US" smtClean="0"/>
              <a:pPr/>
              <a:t>9</a:t>
            </a:fld>
            <a:endParaRPr lang="en-US" dirty="0"/>
          </a:p>
        </p:txBody>
      </p:sp>
    </p:spTree>
    <p:extLst>
      <p:ext uri="{BB962C8B-B14F-4D97-AF65-F5344CB8AC3E}">
        <p14:creationId xmlns:p14="http://schemas.microsoft.com/office/powerpoint/2010/main" xmlns="" val="2605530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10</a:t>
            </a:fld>
            <a:endParaRPr lang="en-US" dirty="0"/>
          </a:p>
        </p:txBody>
      </p:sp>
    </p:spTree>
    <p:extLst>
      <p:ext uri="{BB962C8B-B14F-4D97-AF65-F5344CB8AC3E}">
        <p14:creationId xmlns:p14="http://schemas.microsoft.com/office/powerpoint/2010/main" xmlns="" val="3971247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xmlns=""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xmlns=""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xmlns="" val="21423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xmlns=""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xmlns=""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xmlns=""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23659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 X Number &amp; Icon">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xmlns=""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xmlns=""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xmlns=""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xmlns=""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xmlns=""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xmlns=""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xmlns=""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xmlns=""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xmlns=""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xmlns=""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xmlns=""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xmlns=""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xmlns=""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xmlns=""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xmlns=""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xmlns=""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xmlns=""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xmlns=""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xmlns="" val="389258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6F76D43D-0DDD-4BAD-8213-BDBF75C30A0C}"/>
              </a:ext>
              <a:ext uri="{C183D7F6-B498-43B3-948B-1728B52AA6E4}">
                <adec:decorative xmlns:adec="http://schemas.microsoft.com/office/drawing/2017/decorative" xmlns=""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xmlns=""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xmlns=""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xmlns=""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xmlns=""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xmlns=""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xmlns=""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578943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xmlns="" id="{E6622698-E93D-4214-8C21-38DBE58C2E3F}"/>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9" name="Freeform: Shape 8">
            <a:extLst>
              <a:ext uri="{FF2B5EF4-FFF2-40B4-BE49-F238E27FC236}">
                <a16:creationId xmlns:a16="http://schemas.microsoft.com/office/drawing/2014/main" xmlns="" id="{1706BC54-FE11-4237-96CC-8DA267DB5D7C}"/>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xmlns=""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xmlns=""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xmlns=""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xmlns=""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xmlns=""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xmlns=""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xmlns="" val="3875987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xmlns=""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xmlns=""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xmlns=""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xmlns=""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xmlns=""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214259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xmlns=""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26" name="Freeform: Shape 25">
            <a:extLst>
              <a:ext uri="{FF2B5EF4-FFF2-40B4-BE49-F238E27FC236}">
                <a16:creationId xmlns:a16="http://schemas.microsoft.com/office/drawing/2014/main" xmlns="" id="{89445125-53D2-43B3-8ABC-C88E463BE7DD}"/>
              </a:ext>
            </a:extLst>
          </p:cNvPr>
          <p:cNvSpPr/>
          <p:nvPr userDrawn="1"/>
        </p:nvSpPr>
        <p:spPr>
          <a:xfrm rot="5400000">
            <a:off x="9166516"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975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xmlns=""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xmlns=""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3">
            <a:extLst>
              <a:ext uri="{FF2B5EF4-FFF2-40B4-BE49-F238E27FC236}">
                <a16:creationId xmlns:a16="http://schemas.microsoft.com/office/drawing/2014/main" xmlns=""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xmlns="" val="203936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3" name="Title 2">
            <a:extLst>
              <a:ext uri="{FF2B5EF4-FFF2-40B4-BE49-F238E27FC236}">
                <a16:creationId xmlns:a16="http://schemas.microsoft.com/office/drawing/2014/main" xmlns=""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xmlns=""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857738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xmlns=""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xmlns=""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xmlns=""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xmlns=""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xmlns=""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xmlns=""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xmlns=""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xmlns=""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xmlns=""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xmlns=""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xmlns=""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xmlns=""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xmlns=""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xmlns=""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xmlns="" val="239219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xmlns=""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11" name="Picture Placeholder 10">
            <a:extLst>
              <a:ext uri="{FF2B5EF4-FFF2-40B4-BE49-F238E27FC236}">
                <a16:creationId xmlns:a16="http://schemas.microsoft.com/office/drawing/2014/main" xmlns=""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xmlns=""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xmlns=""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xmlns=""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xmlns=""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xmlns="" val="211947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xmlns=""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xmlns="" val="304174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xmlns=""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xmlns=""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xmlns=""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xmlns=""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xmlns="" val="318579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xmlns=""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xmlns=""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xmlns=""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xmlns="" val="327892528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50" r:id="rId12"/>
    <p:sldLayoutId id="2147483669" r:id="rId13"/>
  </p:sldLayoutIdLst>
  <p:hf hdr="0" ftr="0" dt="0"/>
  <p:txStyles>
    <p:titleStyle>
      <a:lvl1pPr algn="l" defTabSz="914400"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c.gov/tb/publications/factsheets/statistics/tbtrends.htm"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alpha val="80000"/>
          </a:schemeClr>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xmlns="" id="{8F02F647-7DBC-4618-AFF3-8CED69C5CDEF}"/>
              </a:ext>
            </a:extLst>
          </p:cNvPr>
          <p:cNvPicPr>
            <a:picLocks noGrp="1" noChangeAspect="1"/>
          </p:cNvPicPr>
          <p:nvPr>
            <p:ph type="pic" sz="quarter" idx="12"/>
          </p:nvPr>
        </p:nvPicPr>
        <p:blipFill>
          <a:blip r:embed="rId3">
            <a:extLst>
              <a:ext uri="{28A0092B-C50C-407E-A947-70E740481C1C}">
                <a14:useLocalDpi xmlns:a14="http://schemas.microsoft.com/office/drawing/2010/main" xmlns="" val="0"/>
              </a:ext>
            </a:extLst>
          </a:blip>
          <a:srcRect/>
          <a:stretch/>
        </p:blipFill>
        <p:spPr>
          <a:xfrm>
            <a:off x="0" y="15240"/>
            <a:ext cx="12191999" cy="6827520"/>
          </a:xfrm>
        </p:spPr>
      </p:pic>
      <p:sp>
        <p:nvSpPr>
          <p:cNvPr id="3" name="Title 2">
            <a:extLst>
              <a:ext uri="{FF2B5EF4-FFF2-40B4-BE49-F238E27FC236}">
                <a16:creationId xmlns:a16="http://schemas.microsoft.com/office/drawing/2014/main" xmlns="" id="{B8D8E648-93B0-47FF-A306-492EFF7FC499}"/>
              </a:ext>
            </a:extLst>
          </p:cNvPr>
          <p:cNvSpPr>
            <a:spLocks noGrp="1"/>
          </p:cNvSpPr>
          <p:nvPr>
            <p:ph type="ctrTitle"/>
          </p:nvPr>
        </p:nvSpPr>
        <p:spPr>
          <a:xfrm>
            <a:off x="1" y="1"/>
            <a:ext cx="6997148" cy="3220277"/>
          </a:xfrm>
        </p:spPr>
        <p:txBody>
          <a:bodyPr/>
          <a:lstStyle/>
          <a:p>
            <a:pPr>
              <a:lnSpc>
                <a:spcPct val="110000"/>
              </a:lnSpc>
            </a:pPr>
            <a:r>
              <a:rPr lang="en-US" sz="4400" cap="small" dirty="0">
                <a:latin typeface="Century Schoolbook" panose="02040604050505020304" pitchFamily="18" charset="0"/>
                <a:ea typeface="Arial Unicode MS" panose="020B0604020202020204" pitchFamily="34" charset="-128"/>
                <a:cs typeface="Times New Roman" panose="02020603050405020304" pitchFamily="18" charset="0"/>
              </a:rPr>
              <a:t>TUBERCULOSIS</a:t>
            </a:r>
            <a:endPar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ubtitle 3">
            <a:extLst>
              <a:ext uri="{FF2B5EF4-FFF2-40B4-BE49-F238E27FC236}">
                <a16:creationId xmlns:a16="http://schemas.microsoft.com/office/drawing/2014/main" xmlns="" id="{64857D70-F12B-4E1B-99F8-92DAD4349846}"/>
              </a:ext>
            </a:extLst>
          </p:cNvPr>
          <p:cNvSpPr>
            <a:spLocks noGrp="1"/>
          </p:cNvSpPr>
          <p:nvPr>
            <p:ph type="subTitle" idx="1"/>
          </p:nvPr>
        </p:nvSpPr>
        <p:spPr>
          <a:xfrm>
            <a:off x="972206" y="3550704"/>
            <a:ext cx="4379277" cy="1652957"/>
          </a:xfrm>
          <a:gradFill>
            <a:gsLst>
              <a:gs pos="8000">
                <a:schemeClr val="tx2"/>
              </a:gs>
              <a:gs pos="100000">
                <a:schemeClr val="accent2"/>
              </a:gs>
            </a:gsLst>
            <a:lin ang="14400000" scaled="0"/>
          </a:gradFill>
        </p:spPr>
        <p:txBody>
          <a:bodyPr/>
          <a:lstStyle/>
          <a:p>
            <a:pPr algn="ctr">
              <a:spcAft>
                <a:spcPts val="0"/>
              </a:spcAft>
            </a:pPr>
            <a:r>
              <a:rPr lang="en-US" sz="1600" i="0" dirty="0"/>
              <a:t>Student’s Name</a:t>
            </a:r>
          </a:p>
          <a:p>
            <a:pPr algn="ctr">
              <a:spcAft>
                <a:spcPts val="0"/>
              </a:spcAft>
            </a:pPr>
            <a:r>
              <a:rPr lang="en-US" sz="1600" i="0" dirty="0"/>
              <a:t>Institution of Affiliation</a:t>
            </a:r>
          </a:p>
          <a:p>
            <a:pPr algn="ctr">
              <a:spcAft>
                <a:spcPts val="0"/>
              </a:spcAft>
            </a:pPr>
            <a:r>
              <a:rPr lang="en-US" sz="1600" i="0" dirty="0"/>
              <a:t>Date</a:t>
            </a:r>
          </a:p>
          <a:p>
            <a:pPr algn="ctr"/>
            <a:endParaRPr lang="en-US" dirty="0"/>
          </a:p>
        </p:txBody>
      </p:sp>
      <p:sp>
        <p:nvSpPr>
          <p:cNvPr id="15" name="Rectangle 14">
            <a:extLst>
              <a:ext uri="{FF2B5EF4-FFF2-40B4-BE49-F238E27FC236}">
                <a16:creationId xmlns:a16="http://schemas.microsoft.com/office/drawing/2014/main" xmlns="" id="{DA136CB0-4ED9-43FA-81D5-6D3225795A7D}"/>
              </a:ext>
              <a:ext uri="{C183D7F6-B498-43B3-948B-1728B52AA6E4}">
                <adec:decorative xmlns:adec="http://schemas.microsoft.com/office/drawing/2017/decorative" xmlns="" val="1"/>
              </a:ext>
            </a:extLst>
          </p:cNvPr>
          <p:cNvSpPr/>
          <p:nvPr/>
        </p:nvSpPr>
        <p:spPr>
          <a:xfrm>
            <a:off x="1676658" y="3412220"/>
            <a:ext cx="2885950"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85059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cap="small" dirty="0">
                <a:solidFill>
                  <a:schemeClr val="bg1"/>
                </a:solidFill>
              </a:rPr>
              <a:t>Introduction</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2</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58803"/>
          </a:xfrm>
        </p:spPr>
        <p:txBody>
          <a:bodyPr/>
          <a:lstStyle/>
          <a:p>
            <a:pPr>
              <a:lnSpc>
                <a:spcPct val="200000"/>
              </a:lnSpc>
              <a:buClrTx/>
              <a:buFont typeface="Wingdings" pitchFamily="2" charset="2"/>
              <a:buChar char="§"/>
            </a:pPr>
            <a:r>
              <a:rPr lang="en-US" sz="2000" dirty="0">
                <a:latin typeface="Times New Roman" panose="02020603050405020304" pitchFamily="18" charset="0"/>
                <a:cs typeface="Times New Roman" panose="02020603050405020304" pitchFamily="18" charset="0"/>
              </a:rPr>
              <a:t>Tuberculosis is an infectious disease affecting the lungs. It is caused by the bacterium </a:t>
            </a:r>
            <a:r>
              <a:rPr lang="en-US" sz="2000" i="1" dirty="0">
                <a:latin typeface="Times New Roman" panose="02020603050405020304" pitchFamily="18" charset="0"/>
                <a:cs typeface="Times New Roman" panose="02020603050405020304" pitchFamily="18" charset="0"/>
              </a:rPr>
              <a:t>Mycobacterium tuberculosis</a:t>
            </a:r>
            <a:r>
              <a:rPr lang="en-US" sz="2000" dirty="0">
                <a:latin typeface="Times New Roman" panose="02020603050405020304" pitchFamily="18" charset="0"/>
                <a:cs typeface="Times New Roman" panose="02020603050405020304" pitchFamily="18" charset="0"/>
              </a:rPr>
              <a:t>. The infection is usually spread by inhaling tiny droplets released by an infected person through coughing and sneezing (</a:t>
            </a:r>
            <a:r>
              <a:rPr lang="en-US" sz="2000" b="0" i="0" dirty="0">
                <a:solidFill>
                  <a:srgbClr val="222222"/>
                </a:solidFill>
                <a:effectLst/>
                <a:latin typeface="Times New Roman" panose="02020603050405020304" pitchFamily="18" charset="0"/>
                <a:cs typeface="Times New Roman" panose="02020603050405020304" pitchFamily="18" charset="0"/>
              </a:rPr>
              <a:t>Deutsch-Feldman et al., 2021)</a:t>
            </a:r>
            <a:r>
              <a:rPr lang="en-US" sz="2000" dirty="0">
                <a:latin typeface="Times New Roman" panose="02020603050405020304" pitchFamily="18" charset="0"/>
                <a:cs typeface="Times New Roman" panose="02020603050405020304" pitchFamily="18" charset="0"/>
              </a:rPr>
              <a:t>. While the infection often affects the lungs, it can also attack other body parts such as the brain, bones, glands, kidney and spine.</a:t>
            </a:r>
          </a:p>
          <a:p>
            <a:pPr>
              <a:lnSpc>
                <a:spcPct val="200000"/>
              </a:lnSpc>
              <a:buClrTx/>
              <a:buFont typeface="Wingdings" pitchFamily="2" charset="2"/>
              <a:buChar char="§"/>
            </a:pPr>
            <a:r>
              <a:rPr lang="en-US" sz="2000" dirty="0">
                <a:latin typeface="Times New Roman" panose="02020603050405020304" pitchFamily="18" charset="0"/>
                <a:cs typeface="Times New Roman" panose="02020603050405020304" pitchFamily="18" charset="0"/>
              </a:rPr>
              <a:t>The disease has been in existence for a long time often affecting underdeveloped countries. The infection began to increase in the late 1980 due to the emergence of HIV. HIV weakens the immune system therefore affects its ability to fight against microorganisms. According to CDC (2019) tuberculosis has decreased by 85.4%. Continuous control programs have helped control the disease but it still remains to be a concern. </a:t>
            </a:r>
          </a:p>
        </p:txBody>
      </p:sp>
    </p:spTree>
    <p:extLst>
      <p:ext uri="{BB962C8B-B14F-4D97-AF65-F5344CB8AC3E}">
        <p14:creationId xmlns:p14="http://schemas.microsoft.com/office/powerpoint/2010/main" xmlns="" val="43776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Types/ Stages of Tuberculosis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3</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indent="0">
              <a:lnSpc>
                <a:spcPct val="150000"/>
              </a:lnSpc>
              <a:buClrTx/>
              <a:buNone/>
            </a:pPr>
            <a:r>
              <a:rPr lang="en-US" sz="2000" dirty="0">
                <a:latin typeface="Times New Roman" panose="02020603050405020304" pitchFamily="18" charset="0"/>
                <a:cs typeface="Times New Roman" panose="02020603050405020304" pitchFamily="18" charset="0"/>
              </a:rPr>
              <a:t>Inhaling the droplets containing the bacterium does not mean one is sick as the infection can stay inactive in the human body. There are various types or stages of tuberculosis. They include;</a:t>
            </a:r>
          </a:p>
          <a:p>
            <a:pPr lvl="2">
              <a:lnSpc>
                <a:spcPct val="15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Active TB</a:t>
            </a:r>
          </a:p>
          <a:p>
            <a:pPr marL="0" indent="0">
              <a:lnSpc>
                <a:spcPct val="150000"/>
              </a:lnSpc>
              <a:buClrTx/>
              <a:buNone/>
            </a:pPr>
            <a:r>
              <a:rPr lang="en-US" sz="2000" dirty="0">
                <a:latin typeface="Times New Roman" panose="02020603050405020304" pitchFamily="18" charset="0"/>
                <a:cs typeface="Times New Roman" panose="02020603050405020304" pitchFamily="18" charset="0"/>
              </a:rPr>
              <a:t>The bacterium causing tuberculosis multiply and make an individual sick.</a:t>
            </a:r>
          </a:p>
          <a:p>
            <a:pPr marL="0" indent="0">
              <a:lnSpc>
                <a:spcPct val="150000"/>
              </a:lnSpc>
              <a:buClrTx/>
              <a:buNone/>
            </a:pPr>
            <a:r>
              <a:rPr lang="en-US" sz="2000" dirty="0">
                <a:latin typeface="Times New Roman" panose="02020603050405020304" pitchFamily="18" charset="0"/>
                <a:cs typeface="Times New Roman" panose="02020603050405020304" pitchFamily="18" charset="0"/>
              </a:rPr>
              <a:t>This type of infection can be spread to other people. </a:t>
            </a:r>
          </a:p>
          <a:p>
            <a:pPr lvl="2">
              <a:lnSpc>
                <a:spcPct val="15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Latent TB</a:t>
            </a:r>
          </a:p>
          <a:p>
            <a:pPr marL="0" indent="0">
              <a:lnSpc>
                <a:spcPct val="150000"/>
              </a:lnSpc>
              <a:buClrTx/>
              <a:buNone/>
            </a:pPr>
            <a:r>
              <a:rPr lang="en-US" sz="2000" dirty="0">
                <a:latin typeface="Times New Roman" panose="02020603050405020304" pitchFamily="18" charset="0"/>
                <a:cs typeface="Times New Roman" panose="02020603050405020304" pitchFamily="18" charset="0"/>
              </a:rPr>
              <a:t>Latent TB occurs when an individual is infected by the bacterium causing the infection but the immune system keeps them from causing the disease (</a:t>
            </a:r>
            <a:r>
              <a:rPr lang="en-US" sz="2000" b="0" i="0" dirty="0" err="1">
                <a:solidFill>
                  <a:srgbClr val="222222"/>
                </a:solidFill>
                <a:effectLst/>
                <a:latin typeface="Times New Roman" panose="02020603050405020304" pitchFamily="18" charset="0"/>
                <a:cs typeface="Times New Roman" panose="02020603050405020304" pitchFamily="18" charset="0"/>
              </a:rPr>
              <a:t>Gagneux</a:t>
            </a:r>
            <a:r>
              <a:rPr lang="en-US" sz="2000" b="0" i="0" dirty="0">
                <a:solidFill>
                  <a:srgbClr val="222222"/>
                </a:solidFill>
                <a:effectLst/>
                <a:latin typeface="Times New Roman" panose="02020603050405020304" pitchFamily="18" charset="0"/>
                <a:cs typeface="Times New Roman" panose="02020603050405020304" pitchFamily="18" charset="0"/>
              </a:rPr>
              <a:t>, 2018</a:t>
            </a:r>
            <a:r>
              <a:rPr lang="en-US" sz="2000" dirty="0">
                <a:latin typeface="Times New Roman" panose="02020603050405020304" pitchFamily="18" charset="0"/>
                <a:cs typeface="Times New Roman" panose="02020603050405020304" pitchFamily="18" charset="0"/>
              </a:rPr>
              <a:t>). A person with this type of infection shows no symptoms and cannot spread the infection to other people. </a:t>
            </a:r>
          </a:p>
          <a:p>
            <a:pPr marL="0" indent="0">
              <a:lnSpc>
                <a:spcPct val="150000"/>
              </a:lnSpc>
              <a:buClrTx/>
              <a:buNone/>
            </a:pPr>
            <a:endParaRPr lang="en-US" sz="2000" dirty="0">
              <a:latin typeface="Times New Roman" panose="02020603050405020304" pitchFamily="18" charset="0"/>
              <a:cs typeface="Times New Roman" panose="02020603050405020304" pitchFamily="18" charset="0"/>
            </a:endParaRPr>
          </a:p>
          <a:p>
            <a:pPr marL="0" indent="0">
              <a:lnSpc>
                <a:spcPct val="150000"/>
              </a:lnSpc>
              <a:buClrTx/>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5657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Populations at Risk</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4</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indent="0">
              <a:buClrTx/>
              <a:buNone/>
            </a:pPr>
            <a:r>
              <a:rPr lang="en-US" sz="2400" dirty="0">
                <a:latin typeface="Times New Roman" panose="02020603050405020304" pitchFamily="18" charset="0"/>
                <a:cs typeface="Times New Roman" panose="02020603050405020304" pitchFamily="18" charset="0"/>
              </a:rPr>
              <a:t>Anyone can be infected by tuberculosis regardless of age, gender, income levels and race. However, populations at risk of being infected include;</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Homeless populations</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Those with no access to healthcare</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People using injection drugs or alcohol</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Populations in areas where tuberculosis is common. </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People that have weak immune systems such as those with cancer, HIV</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Young children</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Older adults</a:t>
            </a:r>
          </a:p>
          <a:p>
            <a:pPr lvl="3">
              <a:buClrTx/>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Health workers</a:t>
            </a:r>
          </a:p>
        </p:txBody>
      </p:sp>
    </p:spTree>
    <p:extLst>
      <p:ext uri="{BB962C8B-B14F-4D97-AF65-F5344CB8AC3E}">
        <p14:creationId xmlns:p14="http://schemas.microsoft.com/office/powerpoint/2010/main" xmlns="" val="676214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Symptoms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5</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indent="0">
              <a:lnSpc>
                <a:spcPct val="200000"/>
              </a:lnSpc>
              <a:buClrTx/>
              <a:buNone/>
            </a:pPr>
            <a:r>
              <a:rPr lang="en-US" sz="2000" dirty="0">
                <a:latin typeface="Times New Roman" panose="02020603050405020304" pitchFamily="18" charset="0"/>
                <a:cs typeface="Times New Roman" panose="02020603050405020304" pitchFamily="18" charset="0"/>
              </a:rPr>
              <a:t>The symptoms of tuberculosis include;</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1. Coughing for more than 3 weeks. 		7. Fever</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2. Unexplained weight loss 			8. Fatigue</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3. Coughing up blood or sputum 		9. Chest pain</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4. Chills 					10. Night sweats</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5. Loss of appetite 				11.Back pain</a:t>
            </a:r>
          </a:p>
          <a:p>
            <a:pPr marL="723900" lvl="4" indent="0">
              <a:lnSpc>
                <a:spcPct val="200000"/>
              </a:lnSpc>
              <a:buNone/>
            </a:pPr>
            <a:r>
              <a:rPr lang="en-US" sz="2000" dirty="0">
                <a:latin typeface="Times New Roman" panose="02020603050405020304" pitchFamily="18" charset="0"/>
                <a:cs typeface="Times New Roman" panose="02020603050405020304" pitchFamily="18" charset="0"/>
              </a:rPr>
              <a:t>6. Shortness of breath </a:t>
            </a:r>
          </a:p>
          <a:p>
            <a:pPr>
              <a:lnSpc>
                <a:spcPct val="200000"/>
              </a:lnSpc>
              <a:buClrTx/>
              <a:buFont typeface="Wingdings" pitchFamily="2" charset="2"/>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0302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Diagnosis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6</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indent="0">
              <a:lnSpc>
                <a:spcPct val="200000"/>
              </a:lnSpc>
              <a:buClrTx/>
              <a:buNone/>
            </a:pPr>
            <a:r>
              <a:rPr lang="en-US" sz="2000" dirty="0">
                <a:latin typeface="Times New Roman" panose="02020603050405020304" pitchFamily="18" charset="0"/>
                <a:cs typeface="Times New Roman" panose="02020603050405020304" pitchFamily="18" charset="0"/>
              </a:rPr>
              <a:t>Tuberculosis is diagnosed through the following tests. </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Blood test</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The patients blood samples are taken and mixed with TB proteins and its response measured. </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Skin test also referred to as PPD or </a:t>
            </a:r>
            <a:r>
              <a:rPr lang="en-US" sz="2000" b="1" dirty="0" err="1">
                <a:latin typeface="Times New Roman" panose="02020603050405020304" pitchFamily="18" charset="0"/>
                <a:cs typeface="Times New Roman" panose="02020603050405020304" pitchFamily="18" charset="0"/>
              </a:rPr>
              <a:t>Montaux</a:t>
            </a:r>
            <a:r>
              <a:rPr lang="en-US" sz="2000" b="1" dirty="0">
                <a:latin typeface="Times New Roman" panose="02020603050405020304" pitchFamily="18" charset="0"/>
                <a:cs typeface="Times New Roman" panose="02020603050405020304" pitchFamily="18" charset="0"/>
              </a:rPr>
              <a:t> tuberculin skin test</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Testing material is injected into the skin under the lower arm.</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CT scan, ultrasound scan, MRI scan</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Acid fast bacillus tests </a:t>
            </a:r>
          </a:p>
        </p:txBody>
      </p:sp>
    </p:spTree>
    <p:extLst>
      <p:ext uri="{BB962C8B-B14F-4D97-AF65-F5344CB8AC3E}">
        <p14:creationId xmlns:p14="http://schemas.microsoft.com/office/powerpoint/2010/main" xmlns="" val="288339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Complications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7</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indent="0">
              <a:lnSpc>
                <a:spcPct val="200000"/>
              </a:lnSpc>
              <a:buClrTx/>
              <a:buNone/>
            </a:pPr>
            <a:r>
              <a:rPr lang="en-US" sz="2000" dirty="0">
                <a:latin typeface="Times New Roman" panose="02020603050405020304" pitchFamily="18" charset="0"/>
                <a:cs typeface="Times New Roman" panose="02020603050405020304" pitchFamily="18" charset="0"/>
              </a:rPr>
              <a:t>Tuberculosis can be fatal without appropriate treatment. Active tuberculosis affects but can spread to other body parts such as the brain, kidney and spine. Some of tuberculosis complications include;</a:t>
            </a:r>
          </a:p>
          <a:p>
            <a:pPr lvl="4">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Tuberculosis impairs the function of kidney and liver. </a:t>
            </a:r>
          </a:p>
          <a:p>
            <a:pPr lvl="4">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Joint damage</a:t>
            </a:r>
          </a:p>
          <a:p>
            <a:pPr lvl="4">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Spinal pain</a:t>
            </a:r>
          </a:p>
          <a:p>
            <a:pPr lvl="4">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Heart disorders</a:t>
            </a:r>
          </a:p>
          <a:p>
            <a:pPr lvl="4">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Swelling of membranes covering the brain. </a:t>
            </a:r>
          </a:p>
        </p:txBody>
      </p:sp>
    </p:spTree>
    <p:extLst>
      <p:ext uri="{BB962C8B-B14F-4D97-AF65-F5344CB8AC3E}">
        <p14:creationId xmlns:p14="http://schemas.microsoft.com/office/powerpoint/2010/main" xmlns="" val="218766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Treatment</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8</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a:lnSpc>
                <a:spcPct val="200000"/>
              </a:lnSpc>
              <a:buClrTx/>
              <a:buFont typeface="Wingdings" pitchFamily="2" charset="2"/>
              <a:buChar char="§"/>
            </a:pPr>
            <a:r>
              <a:rPr lang="en-US" sz="2400" dirty="0">
                <a:latin typeface="Times New Roman" panose="02020603050405020304" pitchFamily="18" charset="0"/>
                <a:cs typeface="Times New Roman" panose="02020603050405020304" pitchFamily="18" charset="0"/>
              </a:rPr>
              <a:t>Tuberculosis treatment is dependent on the type or stage of tuberculosis the patient is at. </a:t>
            </a:r>
          </a:p>
          <a:p>
            <a:pPr>
              <a:lnSpc>
                <a:spcPct val="200000"/>
              </a:lnSpc>
              <a:buClrTx/>
              <a:buFont typeface="Wingdings" pitchFamily="2" charset="2"/>
              <a:buChar char="§"/>
            </a:pPr>
            <a:r>
              <a:rPr lang="en-US" sz="2400" dirty="0">
                <a:latin typeface="Times New Roman" panose="02020603050405020304" pitchFamily="18" charset="0"/>
                <a:cs typeface="Times New Roman" panose="02020603050405020304" pitchFamily="18" charset="0"/>
              </a:rPr>
              <a:t>Treatment is treated with antibiotics which kills the bacteria making it inactive. Medication used are isoniazid, rifampin and rifapentine which are taken individually or a combination of them (</a:t>
            </a:r>
            <a:r>
              <a:rPr lang="pt-BR" sz="2400" b="0" i="0" dirty="0">
                <a:solidFill>
                  <a:srgbClr val="222222"/>
                </a:solidFill>
                <a:effectLst/>
                <a:latin typeface="Times New Roman" panose="02020603050405020304" pitchFamily="18" charset="0"/>
                <a:cs typeface="Times New Roman" panose="02020603050405020304" pitchFamily="18" charset="0"/>
              </a:rPr>
              <a:t>Rabahi et al., 2017</a:t>
            </a:r>
            <a:r>
              <a:rPr lang="en-US" sz="2400" dirty="0">
                <a:latin typeface="Times New Roman" panose="02020603050405020304" pitchFamily="18" charset="0"/>
                <a:cs typeface="Times New Roman" panose="02020603050405020304" pitchFamily="18" charset="0"/>
              </a:rPr>
              <a:t>). Treatment takes between 3 to 9 months. </a:t>
            </a:r>
          </a:p>
          <a:p>
            <a:pPr>
              <a:lnSpc>
                <a:spcPct val="200000"/>
              </a:lnSpc>
              <a:buClrTx/>
              <a:buFont typeface="Wingdings" pitchFamily="2" charset="2"/>
              <a:buChar char="§"/>
            </a:pPr>
            <a:r>
              <a:rPr lang="en-US" sz="2400" dirty="0">
                <a:latin typeface="Times New Roman" panose="02020603050405020304" pitchFamily="18" charset="0"/>
                <a:cs typeface="Times New Roman" panose="02020603050405020304" pitchFamily="18" charset="0"/>
              </a:rPr>
              <a:t>Children in countries where tuberculosis is common are vaccinated with bacilli Calmette-Guerin (BCG) vaccine</a:t>
            </a:r>
          </a:p>
        </p:txBody>
      </p:sp>
    </p:spTree>
    <p:extLst>
      <p:ext uri="{BB962C8B-B14F-4D97-AF65-F5344CB8AC3E}">
        <p14:creationId xmlns:p14="http://schemas.microsoft.com/office/powerpoint/2010/main" xmlns="" val="3427486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Prevention</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9</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809625" lvl="4" indent="0">
              <a:lnSpc>
                <a:spcPct val="200000"/>
              </a:lnSpc>
              <a:buNone/>
            </a:pPr>
            <a:r>
              <a:rPr lang="en-US" sz="2800" dirty="0">
                <a:latin typeface="Times New Roman" panose="02020603050405020304" pitchFamily="18" charset="0"/>
                <a:cs typeface="Times New Roman" panose="02020603050405020304" pitchFamily="18" charset="0"/>
              </a:rPr>
              <a:t>Prevention of tuberculosis entails;</a:t>
            </a:r>
          </a:p>
          <a:p>
            <a:pPr lvl="4">
              <a:lnSpc>
                <a:spcPct val="200000"/>
              </a:lnSpc>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Vaccination</a:t>
            </a:r>
          </a:p>
          <a:p>
            <a:pPr lvl="4">
              <a:lnSpc>
                <a:spcPct val="200000"/>
              </a:lnSpc>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Wear a face mask</a:t>
            </a:r>
          </a:p>
          <a:p>
            <a:pPr lvl="4">
              <a:lnSpc>
                <a:spcPct val="200000"/>
              </a:lnSpc>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Always stay in a well ventilated room</a:t>
            </a:r>
          </a:p>
          <a:p>
            <a:pPr lvl="4">
              <a:lnSpc>
                <a:spcPct val="200000"/>
              </a:lnSpc>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Finish medications</a:t>
            </a:r>
          </a:p>
        </p:txBody>
      </p:sp>
    </p:spTree>
    <p:extLst>
      <p:ext uri="{BB962C8B-B14F-4D97-AF65-F5344CB8AC3E}">
        <p14:creationId xmlns:p14="http://schemas.microsoft.com/office/powerpoint/2010/main" xmlns="" val="1807359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lvl="0" algn="ctr"/>
            <a:r>
              <a:rPr lang="en-US" kern="1200" cap="small" dirty="0">
                <a:solidFill>
                  <a:schemeClr val="bg1"/>
                </a:solidFill>
                <a:latin typeface="+mj-lt"/>
                <a:ea typeface="+mj-ea"/>
                <a:cs typeface="+mj-cs"/>
              </a:rPr>
              <a:t>References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10</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31508"/>
          </a:xfrm>
        </p:spPr>
        <p:txBody>
          <a:bodyPr/>
          <a:lstStyle/>
          <a:p>
            <a:pPr marL="0" lvl="4" indent="0">
              <a:lnSpc>
                <a:spcPct val="200000"/>
              </a:lnSpc>
              <a:buNone/>
            </a:pPr>
            <a:r>
              <a:rPr lang="en-US" sz="1900" b="0" i="0" dirty="0">
                <a:solidFill>
                  <a:srgbClr val="222222"/>
                </a:solidFill>
                <a:effectLst/>
                <a:latin typeface="Times New Roman" panose="02020603050405020304" pitchFamily="18" charset="0"/>
                <a:cs typeface="Times New Roman" panose="02020603050405020304" pitchFamily="18" charset="0"/>
              </a:rPr>
              <a:t>Deutsch-Feldman, M., Pratt, R. H., Price, S. F., Tsang, C. A., &amp; Self, J. L. (2021). Tuberculosis—United States, 2020. </a:t>
            </a:r>
            <a:r>
              <a:rPr lang="en-US" sz="1900" b="0" i="1" dirty="0">
                <a:solidFill>
                  <a:srgbClr val="222222"/>
                </a:solidFill>
                <a:effectLst/>
                <a:latin typeface="Times New Roman" panose="02020603050405020304" pitchFamily="18" charset="0"/>
                <a:cs typeface="Times New Roman" panose="02020603050405020304" pitchFamily="18" charset="0"/>
              </a:rPr>
              <a:t>Morbidity and Mortality Weekly Report</a:t>
            </a:r>
            <a:r>
              <a:rPr lang="en-US" sz="1900" b="0" i="0" dirty="0">
                <a:solidFill>
                  <a:srgbClr val="222222"/>
                </a:solidFill>
                <a:effectLst/>
                <a:latin typeface="Times New Roman" panose="02020603050405020304" pitchFamily="18" charset="0"/>
                <a:cs typeface="Times New Roman" panose="02020603050405020304" pitchFamily="18" charset="0"/>
              </a:rPr>
              <a:t>, </a:t>
            </a:r>
            <a:r>
              <a:rPr lang="en-US" sz="1900" b="0" i="1" dirty="0">
                <a:solidFill>
                  <a:srgbClr val="222222"/>
                </a:solidFill>
                <a:effectLst/>
                <a:latin typeface="Times New Roman" panose="02020603050405020304" pitchFamily="18" charset="0"/>
                <a:cs typeface="Times New Roman" panose="02020603050405020304" pitchFamily="18" charset="0"/>
              </a:rPr>
              <a:t>70</a:t>
            </a:r>
            <a:r>
              <a:rPr lang="en-US" sz="1900" b="0" i="0" dirty="0">
                <a:solidFill>
                  <a:srgbClr val="222222"/>
                </a:solidFill>
                <a:effectLst/>
                <a:latin typeface="Times New Roman" panose="02020603050405020304" pitchFamily="18" charset="0"/>
                <a:cs typeface="Times New Roman" panose="02020603050405020304" pitchFamily="18" charset="0"/>
              </a:rPr>
              <a:t>(12), 409.</a:t>
            </a:r>
            <a:endParaRPr lang="en-US" sz="1900" b="0" i="1" dirty="0">
              <a:solidFill>
                <a:srgbClr val="000000"/>
              </a:solidFill>
              <a:effectLst/>
              <a:latin typeface="Times New Roman" panose="02020603050405020304" pitchFamily="18" charset="0"/>
              <a:cs typeface="Times New Roman" panose="02020603050405020304" pitchFamily="18" charset="0"/>
            </a:endParaRPr>
          </a:p>
          <a:p>
            <a:pPr marL="0" lvl="4" indent="0">
              <a:lnSpc>
                <a:spcPct val="200000"/>
              </a:lnSpc>
              <a:buNone/>
            </a:pPr>
            <a:r>
              <a:rPr lang="en-US" sz="1900" b="0" i="1" dirty="0">
                <a:solidFill>
                  <a:srgbClr val="000000"/>
                </a:solidFill>
                <a:effectLst/>
                <a:latin typeface="Times New Roman" panose="02020603050405020304" pitchFamily="18" charset="0"/>
                <a:cs typeface="Times New Roman" panose="02020603050405020304" pitchFamily="18" charset="0"/>
              </a:rPr>
              <a:t>Trends 2019 | Data &amp; Statistics | TB | CDC</a:t>
            </a:r>
            <a:r>
              <a:rPr lang="en-US" sz="1900" b="0" i="0" dirty="0">
                <a:solidFill>
                  <a:srgbClr val="000000"/>
                </a:solidFill>
                <a:effectLst/>
                <a:latin typeface="Times New Roman" panose="02020603050405020304" pitchFamily="18" charset="0"/>
                <a:cs typeface="Times New Roman" panose="02020603050405020304" pitchFamily="18" charset="0"/>
              </a:rPr>
              <a:t>. Cdc.gov. (2019). Retrieved 19 October 2021, from </a:t>
            </a:r>
            <a:r>
              <a:rPr lang="en-US" sz="1900" b="0" i="0" dirty="0">
                <a:solidFill>
                  <a:srgbClr val="000000"/>
                </a:solidFill>
                <a:effectLst/>
                <a:latin typeface="Times New Roman" panose="02020603050405020304" pitchFamily="18" charset="0"/>
                <a:cs typeface="Times New Roman" panose="02020603050405020304" pitchFamily="18" charset="0"/>
                <a:hlinkClick r:id="rId3"/>
              </a:rPr>
              <a:t>https://www.cdc.gov/tb/publications/factsheets/statistics/tbtrends.htm#:~:text=Between%201993%20and%202019%2C%20cases,non%2DU.S.%E2%80%93born%20persons</a:t>
            </a:r>
            <a:r>
              <a:rPr lang="en-US" sz="1900" b="0" i="0" dirty="0">
                <a:solidFill>
                  <a:srgbClr val="000000"/>
                </a:solidFill>
                <a:effectLst/>
                <a:latin typeface="Times New Roman" panose="02020603050405020304" pitchFamily="18" charset="0"/>
                <a:cs typeface="Times New Roman" panose="02020603050405020304" pitchFamily="18" charset="0"/>
              </a:rPr>
              <a:t>.</a:t>
            </a:r>
          </a:p>
          <a:p>
            <a:pPr marL="0" lvl="4" indent="0">
              <a:lnSpc>
                <a:spcPct val="200000"/>
              </a:lnSpc>
              <a:buNone/>
            </a:pPr>
            <a:r>
              <a:rPr lang="pt-BR" sz="1900" b="0" i="0" dirty="0">
                <a:solidFill>
                  <a:srgbClr val="222222"/>
                </a:solidFill>
                <a:effectLst/>
                <a:latin typeface="Times New Roman" panose="02020603050405020304" pitchFamily="18" charset="0"/>
                <a:cs typeface="Times New Roman" panose="02020603050405020304" pitchFamily="18" charset="0"/>
              </a:rPr>
              <a:t>Rabahi, M. F., Silva, J. L. R. D., Ferreira, A. C. G., Tannus-Silva, D. G. S., &amp; Conde, M. B. (2017). Tuberculosis treatment. </a:t>
            </a:r>
            <a:r>
              <a:rPr lang="pt-BR" sz="1900" b="0" i="1" dirty="0">
                <a:solidFill>
                  <a:srgbClr val="222222"/>
                </a:solidFill>
                <a:effectLst/>
                <a:latin typeface="Times New Roman" panose="02020603050405020304" pitchFamily="18" charset="0"/>
                <a:cs typeface="Times New Roman" panose="02020603050405020304" pitchFamily="18" charset="0"/>
              </a:rPr>
              <a:t>Jornal Brasileiro de Pneumologia</a:t>
            </a:r>
            <a:r>
              <a:rPr lang="pt-BR" sz="1900" b="0" i="0" dirty="0">
                <a:solidFill>
                  <a:srgbClr val="222222"/>
                </a:solidFill>
                <a:effectLst/>
                <a:latin typeface="Times New Roman" panose="02020603050405020304" pitchFamily="18" charset="0"/>
                <a:cs typeface="Times New Roman" panose="02020603050405020304" pitchFamily="18" charset="0"/>
              </a:rPr>
              <a:t>, </a:t>
            </a:r>
            <a:r>
              <a:rPr lang="pt-BR" sz="1900" b="0" i="1" dirty="0">
                <a:solidFill>
                  <a:srgbClr val="222222"/>
                </a:solidFill>
                <a:effectLst/>
                <a:latin typeface="Times New Roman" panose="02020603050405020304" pitchFamily="18" charset="0"/>
                <a:cs typeface="Times New Roman" panose="02020603050405020304" pitchFamily="18" charset="0"/>
              </a:rPr>
              <a:t>43</a:t>
            </a:r>
            <a:r>
              <a:rPr lang="pt-BR" sz="1900" b="0" i="0" dirty="0">
                <a:solidFill>
                  <a:srgbClr val="222222"/>
                </a:solidFill>
                <a:effectLst/>
                <a:latin typeface="Times New Roman" panose="02020603050405020304" pitchFamily="18" charset="0"/>
                <a:cs typeface="Times New Roman" panose="02020603050405020304" pitchFamily="18" charset="0"/>
              </a:rPr>
              <a:t>, 472-486.</a:t>
            </a:r>
          </a:p>
          <a:p>
            <a:pPr marL="0" lvl="4" indent="0">
              <a:lnSpc>
                <a:spcPct val="200000"/>
              </a:lnSpc>
              <a:buNone/>
            </a:pPr>
            <a:r>
              <a:rPr lang="en-US" sz="1900" b="0" i="0" dirty="0" err="1">
                <a:solidFill>
                  <a:srgbClr val="222222"/>
                </a:solidFill>
                <a:effectLst/>
                <a:latin typeface="Times New Roman" panose="02020603050405020304" pitchFamily="18" charset="0"/>
                <a:cs typeface="Times New Roman" panose="02020603050405020304" pitchFamily="18" charset="0"/>
              </a:rPr>
              <a:t>Gagneux</a:t>
            </a:r>
            <a:r>
              <a:rPr lang="en-US" sz="1900" b="0" i="0" dirty="0">
                <a:solidFill>
                  <a:srgbClr val="222222"/>
                </a:solidFill>
                <a:effectLst/>
                <a:latin typeface="Times New Roman" panose="02020603050405020304" pitchFamily="18" charset="0"/>
                <a:cs typeface="Times New Roman" panose="02020603050405020304" pitchFamily="18" charset="0"/>
              </a:rPr>
              <a:t>, S. (2018). Ecology and evolution of Mycobacterium tuberculosis. </a:t>
            </a:r>
            <a:r>
              <a:rPr lang="en-US" sz="1900" b="0" i="1" dirty="0">
                <a:solidFill>
                  <a:srgbClr val="222222"/>
                </a:solidFill>
                <a:effectLst/>
                <a:latin typeface="Times New Roman" panose="02020603050405020304" pitchFamily="18" charset="0"/>
                <a:cs typeface="Times New Roman" panose="02020603050405020304" pitchFamily="18" charset="0"/>
              </a:rPr>
              <a:t>Nature Reviews Microbiology</a:t>
            </a:r>
            <a:r>
              <a:rPr lang="en-US" sz="1900" b="0" i="0" dirty="0">
                <a:solidFill>
                  <a:srgbClr val="222222"/>
                </a:solidFill>
                <a:effectLst/>
                <a:latin typeface="Times New Roman" panose="02020603050405020304" pitchFamily="18" charset="0"/>
                <a:cs typeface="Times New Roman" panose="02020603050405020304" pitchFamily="18" charset="0"/>
              </a:rPr>
              <a:t>, </a:t>
            </a:r>
            <a:r>
              <a:rPr lang="en-US" sz="1900" b="0" i="1" dirty="0">
                <a:solidFill>
                  <a:srgbClr val="222222"/>
                </a:solidFill>
                <a:effectLst/>
                <a:latin typeface="Times New Roman" panose="02020603050405020304" pitchFamily="18" charset="0"/>
                <a:cs typeface="Times New Roman" panose="02020603050405020304" pitchFamily="18" charset="0"/>
              </a:rPr>
              <a:t>16</a:t>
            </a:r>
            <a:r>
              <a:rPr lang="en-US" sz="1900" b="0" i="0" dirty="0">
                <a:solidFill>
                  <a:srgbClr val="222222"/>
                </a:solidFill>
                <a:effectLst/>
                <a:latin typeface="Times New Roman" panose="02020603050405020304" pitchFamily="18" charset="0"/>
                <a:cs typeface="Times New Roman" panose="02020603050405020304" pitchFamily="18" charset="0"/>
              </a:rPr>
              <a:t>(4), 202-213.</a:t>
            </a:r>
            <a:endParaRPr lang="pt-BR" sz="1900" dirty="0">
              <a:solidFill>
                <a:srgbClr val="222222"/>
              </a:solidFill>
              <a:latin typeface="Times New Roman" panose="02020603050405020304" pitchFamily="18" charset="0"/>
              <a:cs typeface="Times New Roman" panose="02020603050405020304" pitchFamily="18" charset="0"/>
            </a:endParaRPr>
          </a:p>
          <a:p>
            <a:pPr marL="0" lvl="4" indent="0">
              <a:lnSpc>
                <a:spcPct val="200000"/>
              </a:lnSpc>
              <a:buNone/>
            </a:pPr>
            <a:endParaRPr lang="en-US"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0230360"/>
      </p:ext>
    </p:extLst>
  </p:cSld>
  <p:clrMapOvr>
    <a:masterClrMapping/>
  </p:clrMapOvr>
</p:sld>
</file>

<file path=ppt/theme/theme1.xml><?xml version="1.0" encoding="utf-8"?>
<a:theme xmlns:a="http://schemas.openxmlformats.org/drawingml/2006/main" name="Office Theme">
  <a:themeElements>
    <a:clrScheme name="MS Healthcare Pitch">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SMB Healthcare Pitch Deck SB_v3" id="{F20654C3-30CB-4A23-AE37-CA3918CCFD51}" vid="{71C4247B-9648-406B-9B0E-E712402798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3BAED8-F9E7-4D41-86E9-333473F90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4BDB64-2AF8-42D4-96C8-B6B6F098993C}">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16c05727-aa75-4e4a-9b5f-8a80a1165891"/>
    <ds:schemaRef ds:uri="http://schemas.microsoft.com/office/2006/documentManagement/type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0C66BDC7-24D2-4343-8D41-18F9C23F86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1036</Words>
  <Application>Microsoft Office PowerPoint</Application>
  <PresentationFormat>Custom</PresentationFormat>
  <Paragraphs>89</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TUBERCULOSIS</vt:lpstr>
      <vt:lpstr>Introduction</vt:lpstr>
      <vt:lpstr>Types/ Stages of Tuberculosis</vt:lpstr>
      <vt:lpstr>Populations at Risk</vt:lpstr>
      <vt:lpstr>Symptoms</vt:lpstr>
      <vt:lpstr>Diagnosis</vt:lpstr>
      <vt:lpstr>Complications</vt:lpstr>
      <vt:lpstr>Treatment</vt:lpstr>
      <vt:lpstr>Prevention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2019-07-07T14:17:09Z</dcterms:created>
  <dcterms:modified xsi:type="dcterms:W3CDTF">2021-10-19T19:38:39Z</dcterms:modified>
</cp:coreProperties>
</file>