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61" d="100"/>
          <a:sy n="61" d="100"/>
        </p:scale>
        <p:origin x="108"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9B2B2C-E96D-4908-B017-EB71A06633DA}" type="datetimeFigureOut">
              <a:rPr lang="en-US" smtClean="0"/>
              <a:t>11/24/2020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FF9E02-A0F7-4066-AD2D-7BB5660C22A2}" type="slidenum">
              <a:rPr lang="en-US" smtClean="0"/>
              <a:t>‹#›</a:t>
            </a:fld>
            <a:endParaRPr lang="en-US"/>
          </a:p>
        </p:txBody>
      </p:sp>
    </p:spTree>
    <p:extLst>
      <p:ext uri="{BB962C8B-B14F-4D97-AF65-F5344CB8AC3E}">
        <p14:creationId xmlns:p14="http://schemas.microsoft.com/office/powerpoint/2010/main" val="353262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8691DA5-6A9C-4902-9F8A-72F0F898817F}" type="datetime1">
              <a:rPr lang="en-US" smtClean="0"/>
              <a:t>11/24/2020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500DB5-927B-4043-946E-EA3F2C0BDA78}" type="datetime1">
              <a:rPr lang="en-US" smtClean="0"/>
              <a:t>11/24/2020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8D1572F-4B4B-4ECB-950A-E47A457E2762}" type="datetime1">
              <a:rPr lang="en-US" smtClean="0"/>
              <a:t>11/24/2020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4ECE69F-2F56-4FF8-B137-3F253452CEAE}" type="datetime1">
              <a:rPr lang="en-US" smtClean="0"/>
              <a:t>11/24/2020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CF0CA55-313A-4CB6-B407-347346641D61}" type="datetime1">
              <a:rPr lang="en-US" smtClean="0"/>
              <a:t>11/24/2020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F4861F5-3034-489C-B7B1-D8D30A94E3B9}" type="datetime1">
              <a:rPr lang="en-US" smtClean="0"/>
              <a:t>11/24/2020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FC51D7-6585-43A9-8743-E0DB8B15662C}" type="datetime1">
              <a:rPr lang="en-US" smtClean="0"/>
              <a:t>11/24/2020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D024C01-33A7-4629-8FD1-CA7406F1B7D8}" type="datetime1">
              <a:rPr lang="en-US" smtClean="0"/>
              <a:t>11/24/2020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0C4520C-DC5D-462C-9C74-06C95AEAFB37}" type="datetime1">
              <a:rPr lang="en-US" smtClean="0"/>
              <a:t>11/24/2020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C26ADD1-59E4-463E-9EF6-AD5AD69DFD2B}" type="datetime1">
              <a:rPr lang="en-US" smtClean="0"/>
              <a:t>11/24/2020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B0D694-3261-47CD-93B4-F37BC178F69C}" type="datetime1">
              <a:rPr lang="en-US" smtClean="0"/>
              <a:t>11/24/2020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52F64CEE-1512-4099-8C9F-00AFCE2B2DA0}" type="datetime1">
              <a:rPr lang="en-US" smtClean="0"/>
              <a:t>11/24/2020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EE362305-EDD9-4B8B-BBE1-F464870D399E}" type="datetime1">
              <a:rPr lang="en-US" smtClean="0"/>
              <a:t>11/24/2020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C7836F9A-4128-4EE5-88D0-9AF33A7D3434}" type="datetime1">
              <a:rPr lang="en-US" smtClean="0"/>
              <a:t>11/24/2020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0D7344-5484-4E83-85FE-E4AFE491DE8F}" type="datetime1">
              <a:rPr lang="en-US" smtClean="0"/>
              <a:t>11/24/2020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936766-3322-438D-AC4D-37DF421B88D2}" type="datetime1">
              <a:rPr lang="en-US" smtClean="0"/>
              <a:t>11/24/2020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26CF048-1FEE-41E2-92EF-3F76D09F093E}" type="datetime1">
              <a:rPr lang="en-US" smtClean="0"/>
              <a:t>11/24/2020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hdr="0" ft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u.ae/en/about-the-uae/economy/green-economy-for-sustainable-development" TargetMode="External"/><Relationship Id="rId2" Type="http://schemas.openxmlformats.org/officeDocument/2006/relationships/hyperlink" Target="https://www.vision2021.ae/en/national-agenda-2021/list/environment-circle" TargetMode="External"/><Relationship Id="rId1" Type="http://schemas.openxmlformats.org/officeDocument/2006/relationships/slideLayout" Target="../slideLayouts/slideLayout2.xml"/><Relationship Id="rId5" Type="http://schemas.openxmlformats.org/officeDocument/2006/relationships/hyperlink" Target="https://www.moccae.gov.ae/en/knowledge-and-statistics/ecotourism.aspx#page=1" TargetMode="External"/><Relationship Id="rId4" Type="http://schemas.openxmlformats.org/officeDocument/2006/relationships/hyperlink" Target="http://tourism4sdgs.org/initiatives/dubai-sustainable-tourism-initiative/#:~:text=Dubai%20Sustainable%20Tourism%20(DST)%20is,aspects%20of%20the%20tourism%20sector"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5020" y="882869"/>
            <a:ext cx="9723109" cy="5076497"/>
          </a:xfrm>
        </p:spPr>
        <p:txBody>
          <a:bodyPr>
            <a:normAutofit fontScale="90000"/>
          </a:bodyPr>
          <a:lstStyle/>
          <a:p>
            <a:pPr algn="ctr">
              <a:lnSpc>
                <a:spcPct val="200000"/>
              </a:lnSpc>
            </a:pPr>
            <a:r>
              <a:rPr lang="en-US" sz="3200" b="1" dirty="0" smtClean="0"/>
              <a:t>UAE Sustainable Goals </a:t>
            </a:r>
            <a:br>
              <a:rPr lang="en-US" sz="3200" b="1" dirty="0" smtClean="0"/>
            </a:br>
            <a:r>
              <a:rPr lang="en-US" sz="3200" dirty="0" smtClean="0"/>
              <a:t>Author </a:t>
            </a:r>
            <a:br>
              <a:rPr lang="en-US" sz="3200" dirty="0" smtClean="0"/>
            </a:br>
            <a:r>
              <a:rPr lang="en-US" sz="3200" dirty="0" smtClean="0"/>
              <a:t>Institutional Affiliation </a:t>
            </a:r>
            <a:br>
              <a:rPr lang="en-US" sz="3200" dirty="0" smtClean="0"/>
            </a:br>
            <a:r>
              <a:rPr lang="en-US" sz="3200" dirty="0" smtClean="0"/>
              <a:t>Instructor </a:t>
            </a:r>
            <a:br>
              <a:rPr lang="en-US" sz="3200" dirty="0" smtClean="0"/>
            </a:br>
            <a:r>
              <a:rPr lang="en-US" sz="3200" dirty="0" smtClean="0"/>
              <a:t>Course code </a:t>
            </a:r>
            <a:br>
              <a:rPr lang="en-US" sz="3200" dirty="0" smtClean="0"/>
            </a:br>
            <a:r>
              <a:rPr lang="en-US" sz="3200" dirty="0" smtClean="0"/>
              <a:t>Date of submission </a:t>
            </a:r>
            <a:endParaRPr lang="en-US" sz="3200"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2329851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2677" y="624110"/>
            <a:ext cx="9801936" cy="1280890"/>
          </a:xfrm>
        </p:spPr>
        <p:txBody>
          <a:bodyPr/>
          <a:lstStyle/>
          <a:p>
            <a:pPr algn="ctr"/>
            <a:r>
              <a:rPr lang="en-US" dirty="0" smtClean="0"/>
              <a:t>General aspects of Sustainable development in UAE</a:t>
            </a:r>
            <a:endParaRPr lang="en-US" dirty="0"/>
          </a:p>
        </p:txBody>
      </p:sp>
      <p:sp>
        <p:nvSpPr>
          <p:cNvPr id="3" name="Content Placeholder 2"/>
          <p:cNvSpPr>
            <a:spLocks noGrp="1"/>
          </p:cNvSpPr>
          <p:nvPr>
            <p:ph idx="1"/>
          </p:nvPr>
        </p:nvSpPr>
        <p:spPr>
          <a:xfrm>
            <a:off x="1702677" y="2133600"/>
            <a:ext cx="9801935" cy="3777622"/>
          </a:xfrm>
        </p:spPr>
        <p:txBody>
          <a:bodyPr/>
          <a:lstStyle/>
          <a:p>
            <a:pPr algn="just"/>
            <a:r>
              <a:rPr lang="en-US" dirty="0"/>
              <a:t>Sustainable Development Goals refer to global goals adopted by UN member states as a universal call to action to end poverty, ensuring peace and prosperity for all the people while at the same time protecting </a:t>
            </a:r>
            <a:r>
              <a:rPr lang="en-US" dirty="0" smtClean="0"/>
              <a:t>the environment </a:t>
            </a:r>
            <a:r>
              <a:rPr lang="en-US" dirty="0"/>
              <a:t>from degradation (</a:t>
            </a:r>
            <a:r>
              <a:rPr lang="en-US" dirty="0" smtClean="0"/>
              <a:t>Mazumder, 2016).</a:t>
            </a:r>
          </a:p>
          <a:p>
            <a:pPr algn="just"/>
            <a:r>
              <a:rPr lang="en-US" dirty="0"/>
              <a:t>Generally, SDGs balance between the social, economic and environmental sustainability. It is essential to note that to achieve these ambitious targets, the UAE has engaged in fundamental strategies to address the diverse challenges facing the Arab region which the country falls in. </a:t>
            </a:r>
            <a:endParaRPr lang="en-US" dirty="0" smtClean="0"/>
          </a:p>
          <a:p>
            <a:pPr algn="just"/>
            <a:r>
              <a:rPr lang="en-US" dirty="0"/>
              <a:t>For instance, due to increased immigration in the country, the country has implemented programs for sustainable cities to protect the environment and increase the quality of life.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4070745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849" y="624110"/>
            <a:ext cx="9880764" cy="1280890"/>
          </a:xfrm>
        </p:spPr>
        <p:txBody>
          <a:bodyPr/>
          <a:lstStyle/>
          <a:p>
            <a:r>
              <a:rPr lang="en-US" dirty="0" smtClean="0"/>
              <a:t>Cont..</a:t>
            </a:r>
            <a:endParaRPr lang="en-US" dirty="0"/>
          </a:p>
        </p:txBody>
      </p:sp>
      <p:sp>
        <p:nvSpPr>
          <p:cNvPr id="3" name="Content Placeholder 2"/>
          <p:cNvSpPr>
            <a:spLocks noGrp="1"/>
          </p:cNvSpPr>
          <p:nvPr>
            <p:ph idx="1"/>
          </p:nvPr>
        </p:nvSpPr>
        <p:spPr>
          <a:xfrm>
            <a:off x="1623849" y="2133600"/>
            <a:ext cx="9880763" cy="3777622"/>
          </a:xfrm>
        </p:spPr>
        <p:txBody>
          <a:bodyPr/>
          <a:lstStyle/>
          <a:p>
            <a:pPr algn="just"/>
            <a:r>
              <a:rPr lang="en-US" dirty="0"/>
              <a:t>An example of the programs includes the Estidama project which provides the highest green standards in the design, construction and management of buildings and communities in a sustainable </a:t>
            </a:r>
            <a:r>
              <a:rPr lang="en-US" dirty="0" smtClean="0"/>
              <a:t>manner (Umar </a:t>
            </a:r>
            <a:r>
              <a:rPr lang="en-US" i="1" dirty="0" smtClean="0"/>
              <a:t>et al., </a:t>
            </a:r>
            <a:r>
              <a:rPr lang="en-US" dirty="0" smtClean="0"/>
              <a:t>2020). </a:t>
            </a:r>
          </a:p>
          <a:p>
            <a:pPr algn="just"/>
            <a:r>
              <a:rPr lang="en-US" dirty="0"/>
              <a:t>Similarly, the country has also implemented the vision 2021 that generally seeks to enhance the country’s competitiveness and sustainability in the preservation of environmental resources for future </a:t>
            </a:r>
            <a:r>
              <a:rPr lang="en-US" dirty="0" smtClean="0"/>
              <a:t>generations (Mariam, 2018). </a:t>
            </a:r>
          </a:p>
          <a:p>
            <a:pPr algn="just"/>
            <a:r>
              <a:rPr lang="en-US" dirty="0"/>
              <a:t>Generally, in terms of fulfilment of the sustainable goals, UAE is also focused on becoming a regional leader in the export and re-export of green products and technologies and above all maintain a sustainable environment that supports the long-term economic growth and protecting the environment.</a:t>
            </a:r>
          </a:p>
        </p:txBody>
      </p:sp>
      <p:sp>
        <p:nvSpPr>
          <p:cNvPr id="4" name="Slide Number Placeholder 3"/>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3056854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9615" y="624110"/>
            <a:ext cx="9864998" cy="1280890"/>
          </a:xfrm>
        </p:spPr>
        <p:txBody>
          <a:bodyPr/>
          <a:lstStyle/>
          <a:p>
            <a:r>
              <a:rPr lang="en-US" dirty="0"/>
              <a:t>Cont..</a:t>
            </a:r>
          </a:p>
        </p:txBody>
      </p:sp>
      <p:sp>
        <p:nvSpPr>
          <p:cNvPr id="3" name="Content Placeholder 2"/>
          <p:cNvSpPr>
            <a:spLocks noGrp="1"/>
          </p:cNvSpPr>
          <p:nvPr>
            <p:ph idx="1"/>
          </p:nvPr>
        </p:nvSpPr>
        <p:spPr>
          <a:xfrm>
            <a:off x="1639615" y="2133600"/>
            <a:ext cx="9864997" cy="3777622"/>
          </a:xfrm>
        </p:spPr>
        <p:txBody>
          <a:bodyPr/>
          <a:lstStyle/>
          <a:p>
            <a:pPr algn="just"/>
            <a:r>
              <a:rPr lang="en-US" dirty="0"/>
              <a:t>Similarly, the vision 2021, also requires the country to enhance its services in key several areas which include; education, health, government infrastructure, and </a:t>
            </a:r>
            <a:r>
              <a:rPr lang="en-US" dirty="0" smtClean="0"/>
              <a:t>housing.</a:t>
            </a:r>
          </a:p>
          <a:p>
            <a:pPr algn="just"/>
            <a:r>
              <a:rPr lang="en-US" dirty="0"/>
              <a:t>The government has invested billions of monies in different sectors of the economy to particularly improve the conditions of the businesses</a:t>
            </a:r>
            <a:r>
              <a:rPr lang="en-US" dirty="0" smtClean="0"/>
              <a:t>.</a:t>
            </a:r>
          </a:p>
          <a:p>
            <a:pPr algn="just"/>
            <a:r>
              <a:rPr lang="en-US" dirty="0"/>
              <a:t>Moreover, UAE main developmental agendas seek to achieve success in economic, commercial, and tourism sectors. </a:t>
            </a:r>
            <a:endParaRPr lang="en-US" dirty="0" smtClean="0"/>
          </a:p>
          <a:p>
            <a:pPr algn="just"/>
            <a:r>
              <a:rPr lang="en-US" dirty="0"/>
              <a:t>In the economic sector, the country has invested 840 billion dollars to enhance the production of renewable energy.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1533563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1145" y="624110"/>
            <a:ext cx="9833467" cy="1280890"/>
          </a:xfrm>
        </p:spPr>
        <p:txBody>
          <a:bodyPr/>
          <a:lstStyle/>
          <a:p>
            <a:pPr algn="ctr"/>
            <a:r>
              <a:rPr lang="en-US" dirty="0"/>
              <a:t>Sustainable tourism</a:t>
            </a:r>
          </a:p>
        </p:txBody>
      </p:sp>
      <p:sp>
        <p:nvSpPr>
          <p:cNvPr id="3" name="Content Placeholder 2"/>
          <p:cNvSpPr>
            <a:spLocks noGrp="1"/>
          </p:cNvSpPr>
          <p:nvPr>
            <p:ph idx="1"/>
          </p:nvPr>
        </p:nvSpPr>
        <p:spPr>
          <a:xfrm>
            <a:off x="1671145" y="2133600"/>
            <a:ext cx="9833467" cy="3777622"/>
          </a:xfrm>
        </p:spPr>
        <p:txBody>
          <a:bodyPr/>
          <a:lstStyle/>
          <a:p>
            <a:pPr algn="just"/>
            <a:r>
              <a:rPr lang="en-US" dirty="0"/>
              <a:t>Tourism is considered a leading source of revenue in UAE attracting thousands of tourists yearly. The country’s tourism sector operates on clear set goals which concur with the government’s transformation of the country into a green economy for sustainable </a:t>
            </a:r>
            <a:r>
              <a:rPr lang="en-US" dirty="0" smtClean="0"/>
              <a:t>development (Mariam, 2018). </a:t>
            </a:r>
          </a:p>
          <a:p>
            <a:pPr algn="just"/>
            <a:r>
              <a:rPr lang="en-US" dirty="0"/>
              <a:t>Sustainable tourism refers to tourism activities that consider both current and future social, economic and environmental impacts while addressing the needs of the tourists, the tourism sector and the environment</a:t>
            </a:r>
            <a:r>
              <a:rPr lang="en-US" dirty="0" smtClean="0"/>
              <a:t>.</a:t>
            </a:r>
          </a:p>
          <a:p>
            <a:pPr algn="just"/>
            <a:r>
              <a:rPr lang="en-US" dirty="0"/>
              <a:t>The government of the United Arab Emirates seeks to achieve and maintain sustainable development while at the same time preserving the environment to achieve a perfect balance between economic and social development.</a:t>
            </a:r>
          </a:p>
        </p:txBody>
      </p:sp>
      <p:sp>
        <p:nvSpPr>
          <p:cNvPr id="4" name="Slide Number Placeholder 3"/>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3254406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8083" y="624110"/>
            <a:ext cx="9896529" cy="1280890"/>
          </a:xfrm>
        </p:spPr>
        <p:txBody>
          <a:bodyPr/>
          <a:lstStyle/>
          <a:p>
            <a:r>
              <a:rPr lang="en-US" dirty="0"/>
              <a:t>Cont..</a:t>
            </a:r>
          </a:p>
        </p:txBody>
      </p:sp>
      <p:sp>
        <p:nvSpPr>
          <p:cNvPr id="3" name="Content Placeholder 2"/>
          <p:cNvSpPr>
            <a:spLocks noGrp="1"/>
          </p:cNvSpPr>
          <p:nvPr>
            <p:ph idx="1"/>
          </p:nvPr>
        </p:nvSpPr>
        <p:spPr>
          <a:xfrm>
            <a:off x="1608083" y="2133600"/>
            <a:ext cx="9896529" cy="3777622"/>
          </a:xfrm>
        </p:spPr>
        <p:txBody>
          <a:bodyPr/>
          <a:lstStyle/>
          <a:p>
            <a:pPr algn="just"/>
            <a:r>
              <a:rPr lang="en-US" dirty="0"/>
              <a:t>It is essential to understand that, in the pursuit of economic development in the tourism sector, the UAE government has placed a lot of focus on environmental </a:t>
            </a:r>
            <a:r>
              <a:rPr lang="en-US" dirty="0" smtClean="0"/>
              <a:t>integrity (Ministry of Climate Change and Environment). </a:t>
            </a:r>
          </a:p>
          <a:p>
            <a:pPr algn="just"/>
            <a:r>
              <a:rPr lang="en-US" dirty="0"/>
              <a:t>As a tourist destination, the government is focused on protecting the natural environments from the negative effects associated with tourism.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148246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2317" y="624110"/>
            <a:ext cx="9912295" cy="1280890"/>
          </a:xfrm>
        </p:spPr>
        <p:txBody>
          <a:bodyPr/>
          <a:lstStyle/>
          <a:p>
            <a:pPr algn="ctr"/>
            <a:r>
              <a:rPr lang="en-US" dirty="0"/>
              <a:t>Company in sustainable tourism </a:t>
            </a:r>
          </a:p>
        </p:txBody>
      </p:sp>
      <p:sp>
        <p:nvSpPr>
          <p:cNvPr id="3" name="Content Placeholder 2"/>
          <p:cNvSpPr>
            <a:spLocks noGrp="1"/>
          </p:cNvSpPr>
          <p:nvPr>
            <p:ph idx="1"/>
          </p:nvPr>
        </p:nvSpPr>
        <p:spPr>
          <a:xfrm>
            <a:off x="1592317" y="2133600"/>
            <a:ext cx="9912295" cy="3777622"/>
          </a:xfrm>
        </p:spPr>
        <p:txBody>
          <a:bodyPr/>
          <a:lstStyle/>
          <a:p>
            <a:pPr algn="just"/>
            <a:r>
              <a:rPr lang="en-US" dirty="0"/>
              <a:t>An example of a company in sustainable tourism is the Dubai Sustainable Tourism, a private partnership company which aims to contribute to Dubai’s broader clean energy and sustainable development targets by incorporating all the aspects of sustainability ion the tourism </a:t>
            </a:r>
            <a:r>
              <a:rPr lang="en-US" dirty="0" smtClean="0"/>
              <a:t>sector (Mazumder, 2016). </a:t>
            </a:r>
          </a:p>
          <a:p>
            <a:pPr algn="just"/>
            <a:r>
              <a:rPr lang="en-US" dirty="0"/>
              <a:t>The company brings together all the stakeholders involved in the tourism sector such as tour operators, hotel developers and hospitality sector</a:t>
            </a:r>
            <a:r>
              <a:rPr lang="en-US" dirty="0" smtClean="0"/>
              <a:t>.</a:t>
            </a:r>
          </a:p>
          <a:p>
            <a:pPr algn="just"/>
            <a:r>
              <a:rPr lang="en-US" dirty="0"/>
              <a:t>DST seeks to develop a common goal that is focused on achieving long-term objectives of a sustainable economy. </a:t>
            </a:r>
            <a:endParaRPr lang="en-US" dirty="0" smtClean="0"/>
          </a:p>
          <a:p>
            <a:pPr algn="just"/>
            <a:r>
              <a:rPr lang="en-US" dirty="0"/>
              <a:t>Among some of the aspects, the company needs to improve on include; energy efficiency, and environmental protection through awareness and education. </a:t>
            </a: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1120563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1145" y="624110"/>
            <a:ext cx="9833467" cy="1280890"/>
          </a:xfrm>
        </p:spPr>
        <p:txBody>
          <a:bodyPr/>
          <a:lstStyle/>
          <a:p>
            <a:pPr algn="ctr"/>
            <a:r>
              <a:rPr lang="en-US" dirty="0"/>
              <a:t>Sustainable development and human development</a:t>
            </a:r>
          </a:p>
        </p:txBody>
      </p:sp>
      <p:sp>
        <p:nvSpPr>
          <p:cNvPr id="3" name="Content Placeholder 2"/>
          <p:cNvSpPr>
            <a:spLocks noGrp="1"/>
          </p:cNvSpPr>
          <p:nvPr>
            <p:ph idx="1"/>
          </p:nvPr>
        </p:nvSpPr>
        <p:spPr>
          <a:xfrm>
            <a:off x="1671145" y="2133600"/>
            <a:ext cx="9833467" cy="3777622"/>
          </a:xfrm>
        </p:spPr>
        <p:txBody>
          <a:bodyPr/>
          <a:lstStyle/>
          <a:p>
            <a:r>
              <a:rPr lang="en-US" dirty="0"/>
              <a:t>Admittedly, enhanced focus on environmental protection and sustainability has led to increased quality of life for the citizens of the United Arab </a:t>
            </a:r>
            <a:r>
              <a:rPr lang="en-US" dirty="0" smtClean="0"/>
              <a:t>Emirates (UAE, Green Economy). </a:t>
            </a:r>
          </a:p>
          <a:p>
            <a:r>
              <a:rPr lang="en-US" dirty="0"/>
              <a:t>Additionally, the focus on the green economy through efficient energy use in the tourism sector has enabled the country reach a leading position in the Arab region especially after adopting appropriate policies and programs focusing on the green economy.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3792916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5379" y="624110"/>
            <a:ext cx="9849233" cy="1280890"/>
          </a:xfrm>
        </p:spPr>
        <p:txBody>
          <a:bodyPr/>
          <a:lstStyle/>
          <a:p>
            <a:pPr algn="ctr"/>
            <a:r>
              <a:rPr lang="en-US" dirty="0"/>
              <a:t>Sustainable development and economic development</a:t>
            </a:r>
          </a:p>
        </p:txBody>
      </p:sp>
      <p:sp>
        <p:nvSpPr>
          <p:cNvPr id="3" name="Content Placeholder 2"/>
          <p:cNvSpPr>
            <a:spLocks noGrp="1"/>
          </p:cNvSpPr>
          <p:nvPr>
            <p:ph idx="1"/>
          </p:nvPr>
        </p:nvSpPr>
        <p:spPr>
          <a:xfrm>
            <a:off x="1655379" y="2133600"/>
            <a:ext cx="9849233" cy="3777622"/>
          </a:xfrm>
        </p:spPr>
        <p:txBody>
          <a:bodyPr/>
          <a:lstStyle/>
          <a:p>
            <a:pPr algn="just"/>
            <a:r>
              <a:rPr lang="en-US" dirty="0"/>
              <a:t>UAE has arguably made significant steps in sustainable development through the signing of UNSDGs. It is essential to note that the country has diversified its income resources by moving away from an oil-based economy to a green </a:t>
            </a:r>
            <a:r>
              <a:rPr lang="en-US" dirty="0" smtClean="0"/>
              <a:t>economy (Umar </a:t>
            </a:r>
            <a:r>
              <a:rPr lang="en-US" i="1" dirty="0" smtClean="0"/>
              <a:t>et al., </a:t>
            </a:r>
            <a:r>
              <a:rPr lang="en-US" dirty="0" smtClean="0"/>
              <a:t>2020).</a:t>
            </a:r>
          </a:p>
          <a:p>
            <a:pPr algn="just"/>
            <a:r>
              <a:rPr lang="en-US" dirty="0"/>
              <a:t>In this sense, sustainable development has assisted the country in enhancing its competitiveness in export and re-export of green products while at the same time maintaining a sustainable environment that is sure to support long-term economic growth. </a:t>
            </a:r>
            <a:endParaRPr lang="en-US" dirty="0" smtClean="0"/>
          </a:p>
          <a:p>
            <a:pPr algn="just"/>
            <a:r>
              <a:rPr lang="en-US" dirty="0"/>
              <a:t>Similarly, through sustainable development, the government has urged most industrial producers to promote the production and use of renewable energy.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2253656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849" y="624110"/>
            <a:ext cx="9880764" cy="1280890"/>
          </a:xfrm>
        </p:spPr>
        <p:txBody>
          <a:bodyPr/>
          <a:lstStyle/>
          <a:p>
            <a:pPr algn="ctr"/>
            <a:r>
              <a:rPr lang="en-US" dirty="0"/>
              <a:t>Recommendations </a:t>
            </a:r>
          </a:p>
        </p:txBody>
      </p:sp>
      <p:sp>
        <p:nvSpPr>
          <p:cNvPr id="3" name="Content Placeholder 2"/>
          <p:cNvSpPr>
            <a:spLocks noGrp="1"/>
          </p:cNvSpPr>
          <p:nvPr>
            <p:ph idx="1"/>
          </p:nvPr>
        </p:nvSpPr>
        <p:spPr>
          <a:xfrm>
            <a:off x="1623849" y="2133600"/>
            <a:ext cx="9880763" cy="3777622"/>
          </a:xfrm>
        </p:spPr>
        <p:txBody>
          <a:bodyPr/>
          <a:lstStyle/>
          <a:p>
            <a:pPr algn="just"/>
            <a:r>
              <a:rPr lang="en-US" dirty="0"/>
              <a:t>To ensure efficient development of society, the country must focus on the preservation and conservation of the environment because it is important for economic growth. </a:t>
            </a:r>
            <a:endParaRPr lang="en-US" dirty="0" smtClean="0"/>
          </a:p>
          <a:p>
            <a:pPr algn="just"/>
            <a:r>
              <a:rPr lang="en-US" dirty="0"/>
              <a:t>In a sense, current usage of the resources must take into consideration the future generations (The United Arab </a:t>
            </a:r>
            <a:r>
              <a:rPr lang="en-US" dirty="0" smtClean="0"/>
              <a:t>Emirates, Vision 2021).</a:t>
            </a:r>
          </a:p>
          <a:p>
            <a:pPr algn="just"/>
            <a:r>
              <a:rPr lang="en-US" dirty="0"/>
              <a:t>Observably, sustainable development is an essential factor in mitigating climate change and other negative impacts associated with environmental degradation. </a:t>
            </a:r>
            <a:endParaRPr lang="en-US" dirty="0" smtClean="0"/>
          </a:p>
          <a:p>
            <a:pPr algn="just"/>
            <a:r>
              <a:rPr lang="en-US" dirty="0"/>
              <a:t>For this reason, it is recommended that every country needs to take every necessary step towards ensuring sustainable development by focusing particularly on clean energy and implementing growth plans.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749614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6553" y="624110"/>
            <a:ext cx="9928060" cy="1280890"/>
          </a:xfrm>
        </p:spPr>
        <p:txBody>
          <a:bodyPr/>
          <a:lstStyle/>
          <a:p>
            <a:pPr algn="ctr"/>
            <a:r>
              <a:rPr lang="en-US" dirty="0"/>
              <a:t>Conclusions </a:t>
            </a:r>
          </a:p>
        </p:txBody>
      </p:sp>
      <p:sp>
        <p:nvSpPr>
          <p:cNvPr id="3" name="Content Placeholder 2"/>
          <p:cNvSpPr>
            <a:spLocks noGrp="1"/>
          </p:cNvSpPr>
          <p:nvPr>
            <p:ph idx="1"/>
          </p:nvPr>
        </p:nvSpPr>
        <p:spPr>
          <a:xfrm>
            <a:off x="1576553" y="2133600"/>
            <a:ext cx="9928059" cy="3777622"/>
          </a:xfrm>
        </p:spPr>
        <p:txBody>
          <a:bodyPr/>
          <a:lstStyle/>
          <a:p>
            <a:pPr algn="just"/>
            <a:r>
              <a:rPr lang="en-US" dirty="0"/>
              <a:t>The Arab region which UAE falls faces myriad challenges which can effectively be addressed through sustainable development and environmental sustainability. </a:t>
            </a:r>
            <a:endParaRPr lang="en-US" dirty="0" smtClean="0"/>
          </a:p>
          <a:p>
            <a:pPr algn="just"/>
            <a:r>
              <a:rPr lang="en-US" dirty="0"/>
              <a:t>So to improve the quality of life in the UAE, the country should continue focusing on sustainable development by implementing programs for sustainable cities. </a:t>
            </a:r>
            <a:endParaRPr lang="en-US" dirty="0" smtClean="0"/>
          </a:p>
          <a:p>
            <a:pPr algn="just"/>
            <a:r>
              <a:rPr lang="en-US" dirty="0" smtClean="0"/>
              <a:t>In conclusion, there is no better strategy to achieve full development goals while protecting and conserving the environment other than sustainable development.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1339891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8083" y="624110"/>
            <a:ext cx="9896529" cy="1280890"/>
          </a:xfrm>
        </p:spPr>
        <p:txBody>
          <a:bodyPr/>
          <a:lstStyle/>
          <a:p>
            <a:pPr algn="ctr"/>
            <a:r>
              <a:rPr lang="en-US" dirty="0" smtClean="0"/>
              <a:t>References </a:t>
            </a:r>
            <a:endParaRPr lang="en-US" dirty="0"/>
          </a:p>
        </p:txBody>
      </p:sp>
      <p:sp>
        <p:nvSpPr>
          <p:cNvPr id="3" name="Content Placeholder 2"/>
          <p:cNvSpPr>
            <a:spLocks noGrp="1"/>
          </p:cNvSpPr>
          <p:nvPr>
            <p:ph idx="1"/>
          </p:nvPr>
        </p:nvSpPr>
        <p:spPr>
          <a:xfrm>
            <a:off x="1608083" y="2133600"/>
            <a:ext cx="9896529" cy="3777622"/>
          </a:xfrm>
        </p:spPr>
        <p:txBody>
          <a:bodyPr>
            <a:normAutofit lnSpcReduction="10000"/>
          </a:bodyPr>
          <a:lstStyle/>
          <a:p>
            <a:pPr algn="just"/>
            <a:r>
              <a:rPr lang="en-US" dirty="0"/>
              <a:t>The United Arab Emirates. Vision 2021, SUSTAINABLE ENVIRONMENT AND INFRASTRUCTURE. Retrieved from: </a:t>
            </a:r>
            <a:r>
              <a:rPr lang="en-US" dirty="0">
                <a:hlinkClick r:id="rId2"/>
              </a:rPr>
              <a:t>https://</a:t>
            </a:r>
            <a:r>
              <a:rPr lang="en-US" dirty="0" smtClean="0">
                <a:hlinkClick r:id="rId2"/>
              </a:rPr>
              <a:t>www.vision2021.ae/en/national-agenda-2021/list/environment-circle</a:t>
            </a:r>
            <a:endParaRPr lang="en-US" dirty="0" smtClean="0"/>
          </a:p>
          <a:p>
            <a:pPr algn="just"/>
            <a:r>
              <a:rPr lang="en-US" dirty="0"/>
              <a:t>UAE. Green Economy for Sustainable Development. Retrieved from: </a:t>
            </a:r>
            <a:r>
              <a:rPr lang="en-US" dirty="0">
                <a:hlinkClick r:id="rId3"/>
              </a:rPr>
              <a:t>https://</a:t>
            </a:r>
            <a:r>
              <a:rPr lang="en-US" dirty="0" smtClean="0">
                <a:hlinkClick r:id="rId3"/>
              </a:rPr>
              <a:t>u.ae/en/about-the-uae/economy/green-economy-for-sustainable-development</a:t>
            </a:r>
            <a:endParaRPr lang="en-US" dirty="0" smtClean="0"/>
          </a:p>
          <a:p>
            <a:pPr algn="just"/>
            <a:r>
              <a:rPr lang="en-US" dirty="0"/>
              <a:t>Mariam, G. (2018). DUBAI SUSTAINABLE TOURISM INITIATIVE. Retrieved from: </a:t>
            </a:r>
            <a:r>
              <a:rPr lang="en-US" dirty="0">
                <a:hlinkClick r:id="rId4"/>
              </a:rPr>
              <a:t>http://tourism4sdgs.org/initiatives/dubai-sustainable-tourism-initiative/#:~:text=Dubai%20Sustainable%20Tourism%20(DST)%20is,aspects%20of%20the%20tourism%20sector</a:t>
            </a:r>
            <a:r>
              <a:rPr lang="en-US" dirty="0" smtClean="0"/>
              <a:t>.</a:t>
            </a:r>
          </a:p>
          <a:p>
            <a:pPr algn="just"/>
            <a:r>
              <a:rPr lang="en-US" dirty="0"/>
              <a:t>UAE. Ministry of Climate Change and Environment. Ecotourism. Retrieved from: </a:t>
            </a:r>
            <a:r>
              <a:rPr lang="en-US" dirty="0">
                <a:hlinkClick r:id="rId5"/>
              </a:rPr>
              <a:t>https://</a:t>
            </a:r>
            <a:r>
              <a:rPr lang="en-US" dirty="0" smtClean="0">
                <a:hlinkClick r:id="rId5"/>
              </a:rPr>
              <a:t>www.moccae.gov.ae/en/knowledge-and-statistics/ecotourism.aspx#page=1</a:t>
            </a:r>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3390035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8083" y="624110"/>
            <a:ext cx="9896529" cy="1280890"/>
          </a:xfrm>
        </p:spPr>
        <p:txBody>
          <a:bodyPr/>
          <a:lstStyle/>
          <a:p>
            <a:endParaRPr lang="en-US" dirty="0"/>
          </a:p>
        </p:txBody>
      </p:sp>
      <p:sp>
        <p:nvSpPr>
          <p:cNvPr id="3" name="Content Placeholder 2"/>
          <p:cNvSpPr>
            <a:spLocks noGrp="1"/>
          </p:cNvSpPr>
          <p:nvPr>
            <p:ph idx="1"/>
          </p:nvPr>
        </p:nvSpPr>
        <p:spPr>
          <a:xfrm>
            <a:off x="1608083" y="2133600"/>
            <a:ext cx="9896529" cy="3777622"/>
          </a:xfrm>
        </p:spPr>
        <p:txBody>
          <a:bodyPr/>
          <a:lstStyle/>
          <a:p>
            <a:pPr algn="just"/>
            <a:r>
              <a:rPr lang="en-US" dirty="0"/>
              <a:t>Umar, T., </a:t>
            </a:r>
            <a:r>
              <a:rPr lang="en-US" dirty="0" err="1"/>
              <a:t>Egbu</a:t>
            </a:r>
            <a:r>
              <a:rPr lang="en-US" dirty="0"/>
              <a:t>, C., </a:t>
            </a:r>
            <a:r>
              <a:rPr lang="en-US" dirty="0" err="1"/>
              <a:t>Ofori</a:t>
            </a:r>
            <a:r>
              <a:rPr lang="en-US" dirty="0"/>
              <a:t>, G., </a:t>
            </a:r>
            <a:r>
              <a:rPr lang="en-US" dirty="0" err="1"/>
              <a:t>Honnurvali</a:t>
            </a:r>
            <a:r>
              <a:rPr lang="en-US" dirty="0"/>
              <a:t>, M. S., </a:t>
            </a:r>
            <a:r>
              <a:rPr lang="en-US" dirty="0" err="1"/>
              <a:t>Saidani</a:t>
            </a:r>
            <a:r>
              <a:rPr lang="en-US" dirty="0"/>
              <a:t>, M., </a:t>
            </a:r>
            <a:r>
              <a:rPr lang="en-US" dirty="0" err="1"/>
              <a:t>Shibani</a:t>
            </a:r>
            <a:r>
              <a:rPr lang="en-US" dirty="0"/>
              <a:t>, A., ... &amp; Goh, K. (2020, March). UAE’s commitment towards UN Sustainable Development Goals. In Proceedings of the Institution of Civil Engineers-Engineering Sustainability (pp. 1-19). Thomas Telford Ltd</a:t>
            </a:r>
            <a:r>
              <a:rPr lang="en-US" dirty="0" smtClean="0"/>
              <a:t>.</a:t>
            </a:r>
          </a:p>
          <a:p>
            <a:pPr algn="just"/>
            <a:r>
              <a:rPr lang="en-US" dirty="0"/>
              <a:t>Mazumder, L. K. (2016). Restructuring the economy through sustainability initiatives in UAE-a case study analysis. The Business &amp; Management Review, 7(5), 191.</a:t>
            </a:r>
          </a:p>
        </p:txBody>
      </p:sp>
      <p:sp>
        <p:nvSpPr>
          <p:cNvPr id="4" name="Slide Number Placeholder 3"/>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20931770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165</TotalTime>
  <Words>1188</Words>
  <Application>Microsoft Office PowerPoint</Application>
  <PresentationFormat>Widescreen</PresentationFormat>
  <Paragraphs>62</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Century Gothic</vt:lpstr>
      <vt:lpstr>Wingdings 3</vt:lpstr>
      <vt:lpstr>Wisp</vt:lpstr>
      <vt:lpstr>UAE Sustainable Goals  Author  Institutional Affiliation  Instructor  Course code  Date of submission </vt:lpstr>
      <vt:lpstr>General aspects of Sustainable development in UAE</vt:lpstr>
      <vt:lpstr>Cont..</vt:lpstr>
      <vt:lpstr>Cont..</vt:lpstr>
      <vt:lpstr>Sustainable tourism</vt:lpstr>
      <vt:lpstr>Cont..</vt:lpstr>
      <vt:lpstr>Company in sustainable tourism </vt:lpstr>
      <vt:lpstr>Sustainable development and human development</vt:lpstr>
      <vt:lpstr>Sustainable development and economic development</vt:lpstr>
      <vt:lpstr>Recommendations </vt:lpstr>
      <vt:lpstr>Conclusions </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Young</dc:creator>
  <cp:lastModifiedBy>Steve Young</cp:lastModifiedBy>
  <cp:revision>54</cp:revision>
  <dcterms:created xsi:type="dcterms:W3CDTF">2020-11-24T13:48:40Z</dcterms:created>
  <dcterms:modified xsi:type="dcterms:W3CDTF">2020-11-24T16:34:31Z</dcterms:modified>
</cp:coreProperties>
</file>