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266" r:id="rId3"/>
    <p:sldId id="269" r:id="rId4"/>
    <p:sldId id="270" r:id="rId5"/>
    <p:sldId id="271" r:id="rId6"/>
    <p:sldId id="273" r:id="rId7"/>
    <p:sldId id="272" r:id="rId8"/>
    <p:sldId id="274" r:id="rId9"/>
    <p:sldId id="275" r:id="rId10"/>
    <p:sldId id="276" r:id="rId11"/>
    <p:sldId id="277" r:id="rId12"/>
    <p:sldId id="278" r:id="rId13"/>
    <p:sldId id="279" r:id="rId14"/>
    <p:sldId id="282" r:id="rId15"/>
    <p:sldId id="284" r:id="rId16"/>
    <p:sldId id="283" r:id="rId17"/>
    <p:sldId id="280" r:id="rId18"/>
    <p:sldId id="285" r:id="rId19"/>
    <p:sldId id="281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6" autoAdjust="0"/>
    <p:restoredTop sz="72160" autoAdjust="0"/>
  </p:normalViewPr>
  <p:slideViewPr>
    <p:cSldViewPr snapToGrid="0" snapToObjects="1">
      <p:cViewPr varScale="1">
        <p:scale>
          <a:sx n="62" d="100"/>
          <a:sy n="62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Harmony:</a:t>
            </a:r>
          </a:p>
          <a:p>
            <a:r>
              <a:rPr lang="en-US" dirty="0" smtClean="0"/>
              <a:t>If we do not mix spices, we cannot make tasty soup. </a:t>
            </a:r>
          </a:p>
          <a:p>
            <a:r>
              <a:rPr lang="en-US" dirty="0" smtClean="0"/>
              <a:t>Without different sounds, there is no music. </a:t>
            </a:r>
          </a:p>
          <a:p>
            <a:r>
              <a:rPr lang="en-US" dirty="0" smtClean="0"/>
              <a:t>Without different colors, there are no paintings.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54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4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6/19/2018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b-qmfvnQVo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fHV4-N2LxQ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Communicating</a:t>
            </a:r>
            <a:r>
              <a:rPr lang="en-US" dirty="0"/>
              <a:t> </a:t>
            </a:r>
            <a:r>
              <a:rPr lang="en-US" dirty="0" smtClean="0"/>
              <a:t>Across Cultures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26070" y="4783297"/>
            <a:ext cx="6461760" cy="140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Chapter 8</a:t>
            </a:r>
          </a:p>
          <a:p>
            <a:pPr algn="ctr"/>
            <a:r>
              <a:rPr lang="en-US" dirty="0" smtClean="0"/>
              <a:t>University of Colorado Denver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Intercultural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7620000" cy="5090929"/>
          </a:xfrm>
        </p:spPr>
        <p:txBody>
          <a:bodyPr>
            <a:normAutofit/>
          </a:bodyPr>
          <a:lstStyle/>
          <a:p>
            <a:r>
              <a:rPr lang="en-US" dirty="0" smtClean="0"/>
              <a:t>Intercultural contact is a fact of life in today’s world</a:t>
            </a:r>
          </a:p>
          <a:p>
            <a:pPr lvl="1"/>
            <a:r>
              <a:rPr lang="en-US" sz="1800" dirty="0" smtClean="0"/>
              <a:t>Migration (232 million migrants in 2013)</a:t>
            </a:r>
          </a:p>
          <a:p>
            <a:pPr lvl="1"/>
            <a:r>
              <a:rPr lang="en-US" sz="1800" dirty="0" smtClean="0"/>
              <a:t>Traveling for pleasure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dirty="0" smtClean="0"/>
              <a:t>Although it can be enriching, it can also bring challenges and misunderstandings. It does not always lead to increased liking</a:t>
            </a:r>
          </a:p>
          <a:p>
            <a:pPr lvl="1"/>
            <a:r>
              <a:rPr lang="en-US" dirty="0" smtClean="0"/>
              <a:t>Difference is often seen as threatening to our sense of identities and way of life</a:t>
            </a:r>
          </a:p>
          <a:p>
            <a:pPr lvl="1"/>
            <a:r>
              <a:rPr lang="en-US" dirty="0" smtClean="0"/>
              <a:t>Recognizing that engaging with difference does not have to mean adoption of different values, and can also lead to growth</a:t>
            </a:r>
          </a:p>
          <a:p>
            <a:pPr lvl="2"/>
            <a:r>
              <a:rPr lang="en-US" dirty="0" smtClean="0"/>
              <a:t>Enhanced </a:t>
            </a:r>
            <a:r>
              <a:rPr lang="en-US" dirty="0"/>
              <a:t>business </a:t>
            </a:r>
            <a:r>
              <a:rPr lang="en-US" dirty="0" smtClean="0"/>
              <a:t>effectiveness</a:t>
            </a:r>
          </a:p>
          <a:p>
            <a:pPr lvl="2"/>
            <a:r>
              <a:rPr lang="en-US" dirty="0" smtClean="0"/>
              <a:t>Improved intergroup relations across nations – </a:t>
            </a:r>
            <a:r>
              <a:rPr lang="en-US" dirty="0" err="1" smtClean="0"/>
              <a:t>peacebuilding</a:t>
            </a:r>
            <a:endParaRPr lang="en-US" dirty="0" smtClean="0"/>
          </a:p>
          <a:p>
            <a:pPr lvl="2"/>
            <a:r>
              <a:rPr lang="en-US" dirty="0" smtClean="0"/>
              <a:t>Enhanced self-awareness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584496" y="2002454"/>
            <a:ext cx="2898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Diversity in the U.S.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Technology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9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What is intercultural communication?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Intercultural communication </a:t>
            </a:r>
            <a:r>
              <a:rPr lang="en-US" dirty="0" smtClean="0"/>
              <a:t>refers to the communication that occurs in interactions between people who are culturally different</a:t>
            </a:r>
          </a:p>
          <a:p>
            <a:pPr lvl="1"/>
            <a:r>
              <a:rPr lang="en-US" dirty="0"/>
              <a:t>Occurs on a continuum (nationality, ethnicity, race, gender, age, religion, sexual orientation, physical ability, etc.) 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Culture</a:t>
            </a:r>
            <a:r>
              <a:rPr lang="en-US" dirty="0" smtClean="0"/>
              <a:t>: learned patterns of perceptions, beliefs, values, and behaviors shared by a group of people</a:t>
            </a:r>
          </a:p>
          <a:p>
            <a:pPr lvl="1"/>
            <a:r>
              <a:rPr lang="en-US" dirty="0" smtClean="0"/>
              <a:t>It is dynamic, heterogeneous, and influenced by sociopolitical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167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Cultural Hybridity/Border Dwellers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11402" cy="4800600"/>
          </a:xfrm>
        </p:spPr>
        <p:txBody>
          <a:bodyPr/>
          <a:lstStyle/>
          <a:p>
            <a:r>
              <a:rPr lang="en-US" dirty="0" smtClean="0"/>
              <a:t>Individuals that experience contradictory cultural patterns, and have to move between ethnicities, races, religions, languages, </a:t>
            </a:r>
            <a:r>
              <a:rPr lang="en-US" dirty="0" err="1" smtClean="0"/>
              <a:t>SESes</a:t>
            </a:r>
            <a:r>
              <a:rPr lang="en-US" dirty="0" smtClean="0"/>
              <a:t>, and or sexual orientations</a:t>
            </a:r>
          </a:p>
          <a:p>
            <a:pPr lvl="1"/>
            <a:r>
              <a:rPr lang="en-US" dirty="0" smtClean="0"/>
              <a:t>Travel</a:t>
            </a:r>
          </a:p>
          <a:p>
            <a:pPr lvl="1"/>
            <a:r>
              <a:rPr lang="en-US" dirty="0" smtClean="0"/>
              <a:t>Socialization</a:t>
            </a:r>
          </a:p>
          <a:p>
            <a:pPr lvl="1"/>
            <a:r>
              <a:rPr lang="en-US" dirty="0" smtClean="0"/>
              <a:t>Intercultural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4000147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Cultural Hybridity/Border Dwellers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Travel</a:t>
            </a:r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  <a:p>
            <a:pPr lvl="1"/>
            <a:endParaRPr lang="en-US" b="1" dirty="0" smtClean="0"/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Culture </a:t>
            </a:r>
            <a:r>
              <a:rPr lang="en-US" b="1" dirty="0"/>
              <a:t>shock</a:t>
            </a:r>
            <a:r>
              <a:rPr lang="en-US" dirty="0"/>
              <a:t> – disorientation and discomfort due to unfamiliarity with environment and other individuals; frustration, anger, hopelessness</a:t>
            </a:r>
          </a:p>
          <a:p>
            <a:pPr lvl="1"/>
            <a:r>
              <a:rPr lang="en-US" b="1" dirty="0"/>
              <a:t>Reverse culture shock/reentry shock</a:t>
            </a:r>
          </a:p>
          <a:p>
            <a:pPr lvl="2"/>
            <a:r>
              <a:rPr lang="en-US" dirty="0"/>
              <a:t>Social support, empathy, active listening, and adapting</a:t>
            </a:r>
          </a:p>
          <a:p>
            <a:endParaRPr lang="en-US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759773"/>
              </p:ext>
            </p:extLst>
          </p:nvPr>
        </p:nvGraphicFramePr>
        <p:xfrm>
          <a:off x="1182093" y="2390087"/>
          <a:ext cx="6096000" cy="12801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Voluntary short-term</a:t>
                      </a:r>
                    </a:p>
                    <a:p>
                      <a:r>
                        <a:rPr lang="en-US" b="0" dirty="0" smtClean="0"/>
                        <a:t>e.g. study abroad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Voluntary long-term</a:t>
                      </a:r>
                    </a:p>
                    <a:p>
                      <a:r>
                        <a:rPr lang="en-US" b="0" dirty="0" smtClean="0"/>
                        <a:t>e.g. immigrants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Involuntary</a:t>
                      </a:r>
                      <a:r>
                        <a:rPr lang="en-US" b="1" baseline="0" dirty="0" smtClean="0"/>
                        <a:t> short-term</a:t>
                      </a:r>
                    </a:p>
                    <a:p>
                      <a:r>
                        <a:rPr lang="en-US" b="0" baseline="0" dirty="0" smtClean="0"/>
                        <a:t>e.g. refugees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Involuntary long-term</a:t>
                      </a:r>
                    </a:p>
                    <a:p>
                      <a:r>
                        <a:rPr lang="en-US" b="0" dirty="0" smtClean="0"/>
                        <a:t>e.g.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baseline="0" dirty="0" err="1" smtClean="0"/>
                        <a:t>diasporic</a:t>
                      </a:r>
                      <a:r>
                        <a:rPr lang="en-US" b="0" baseline="0" dirty="0" smtClean="0"/>
                        <a:t> groups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810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ulture_shock-2.jpg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rcRect l="-8941" r="-8941"/>
          <a:stretch>
            <a:fillRect/>
          </a:stretch>
        </p:blipFill>
        <p:spPr>
          <a:xfrm>
            <a:off x="-847271" y="457200"/>
            <a:ext cx="10778672" cy="5943600"/>
          </a:xfrm>
        </p:spPr>
      </p:pic>
      <p:sp>
        <p:nvSpPr>
          <p:cNvPr id="5" name="TextBox 4"/>
          <p:cNvSpPr txBox="1"/>
          <p:nvPr/>
        </p:nvSpPr>
        <p:spPr>
          <a:xfrm>
            <a:off x="5051113" y="6581001"/>
            <a:ext cx="4092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http://muisss.files.wordpress.com/2011/09/culture_shock-2.jpg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868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Cultural Hybridity/Border Dwellers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11402" cy="4800600"/>
          </a:xfrm>
        </p:spPr>
        <p:txBody>
          <a:bodyPr/>
          <a:lstStyle/>
          <a:p>
            <a:r>
              <a:rPr lang="en-US" b="1" dirty="0" smtClean="0"/>
              <a:t>Socialization</a:t>
            </a:r>
          </a:p>
          <a:p>
            <a:pPr lvl="1"/>
            <a:r>
              <a:rPr lang="en-US" dirty="0" smtClean="0"/>
              <a:t>Asian-Americans, Arab-Americans, born to Jewish and Christian parents, </a:t>
            </a:r>
            <a:r>
              <a:rPr lang="en-US" dirty="0" smtClean="0">
                <a:hlinkClick r:id="rId2"/>
              </a:rPr>
              <a:t>bi/multi-racial</a:t>
            </a:r>
            <a:r>
              <a:rPr lang="en-US" dirty="0" smtClean="0"/>
              <a:t>, bisexual, etc.</a:t>
            </a:r>
          </a:p>
          <a:p>
            <a:pPr lvl="1"/>
            <a:r>
              <a:rPr lang="en-US" dirty="0" smtClean="0"/>
              <a:t>Multiple cultural realities, located “in-between”</a:t>
            </a:r>
          </a:p>
          <a:p>
            <a:pPr lvl="2"/>
            <a:r>
              <a:rPr lang="en-US" dirty="0" smtClean="0"/>
              <a:t>Neither here nor there, both and neither, reside in a contested space full of cultural tensions</a:t>
            </a:r>
          </a:p>
          <a:p>
            <a:pPr lvl="2"/>
            <a:r>
              <a:rPr lang="en-US" dirty="0" smtClean="0"/>
              <a:t>Defy frameworks of singularity and conformity</a:t>
            </a:r>
          </a:p>
        </p:txBody>
      </p:sp>
    </p:spTree>
    <p:extLst>
      <p:ext uri="{BB962C8B-B14F-4D97-AF65-F5344CB8AC3E}">
        <p14:creationId xmlns:p14="http://schemas.microsoft.com/office/powerpoint/2010/main" val="4137637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Cultural Hybridity/Border Dwellers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11402" cy="4800600"/>
          </a:xfrm>
        </p:spPr>
        <p:txBody>
          <a:bodyPr/>
          <a:lstStyle/>
          <a:p>
            <a:r>
              <a:rPr lang="en-US" b="1" dirty="0" smtClean="0"/>
              <a:t>Relationships</a:t>
            </a:r>
          </a:p>
          <a:p>
            <a:pPr lvl="1"/>
            <a:r>
              <a:rPr lang="en-US" dirty="0" smtClean="0"/>
              <a:t>Communication plays an integral role for successful intercultural relationships</a:t>
            </a:r>
          </a:p>
          <a:p>
            <a:pPr lvl="2"/>
            <a:r>
              <a:rPr lang="en-US" dirty="0" smtClean="0"/>
              <a:t>Communicating about differences helped promote growth, understanding, appreciation—integration of similarities and differences</a:t>
            </a:r>
          </a:p>
        </p:txBody>
      </p:sp>
    </p:spTree>
    <p:extLst>
      <p:ext uri="{BB962C8B-B14F-4D97-AF65-F5344CB8AC3E}">
        <p14:creationId xmlns:p14="http://schemas.microsoft.com/office/powerpoint/2010/main" val="4137637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Cultural Hybridity/Border Dwellers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Encapsulated marginal people</a:t>
            </a:r>
          </a:p>
          <a:p>
            <a:pPr lvl="1"/>
            <a:r>
              <a:rPr lang="en-US" dirty="0" smtClean="0"/>
              <a:t>Feel disintegrated by having to shift cultures, have difficulty making decisions, feel pressure from both </a:t>
            </a:r>
            <a:r>
              <a:rPr lang="en-US" dirty="0"/>
              <a:t>g</a:t>
            </a:r>
            <a:r>
              <a:rPr lang="en-US" dirty="0" smtClean="0"/>
              <a:t>roups, never feel at home</a:t>
            </a:r>
          </a:p>
          <a:p>
            <a:pPr lvl="1"/>
            <a:r>
              <a:rPr lang="en-US" dirty="0" smtClean="0"/>
              <a:t>“Chronic homelessness”</a:t>
            </a:r>
          </a:p>
          <a:p>
            <a:pPr marL="411480" lvl="1" indent="0">
              <a:buNone/>
            </a:pPr>
            <a:endParaRPr lang="en-US" dirty="0" smtClean="0"/>
          </a:p>
          <a:p>
            <a:r>
              <a:rPr lang="en-US" b="1" dirty="0" smtClean="0"/>
              <a:t>Constructive marginal people</a:t>
            </a:r>
          </a:p>
          <a:p>
            <a:pPr lvl="1"/>
            <a:r>
              <a:rPr lang="en-US" dirty="0" smtClean="0"/>
              <a:t>Thrive on their “border,” while recognizing its challenges</a:t>
            </a:r>
          </a:p>
          <a:p>
            <a:pPr lvl="1"/>
            <a:r>
              <a:rPr lang="en-US" dirty="0" smtClean="0"/>
              <a:t>Cultural liaisons, find support in other hybrids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75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Taxonomies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Cultural theorists: Edward Hall and Geert </a:t>
            </a:r>
            <a:r>
              <a:rPr lang="en-US" dirty="0" err="1" smtClean="0"/>
              <a:t>Hofstede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Cultural taxonomies describe patterns (values, norms, social practices) on a </a:t>
            </a:r>
            <a:r>
              <a:rPr lang="en-US" u="sng" dirty="0" smtClean="0"/>
              <a:t>cultural</a:t>
            </a:r>
            <a:r>
              <a:rPr lang="en-US" b="1" dirty="0" smtClean="0"/>
              <a:t>, </a:t>
            </a:r>
            <a:r>
              <a:rPr lang="en-US" dirty="0" smtClean="0"/>
              <a:t>not individual, level.</a:t>
            </a:r>
          </a:p>
          <a:p>
            <a:endParaRPr lang="en-US" dirty="0"/>
          </a:p>
          <a:p>
            <a:r>
              <a:rPr lang="en-US" dirty="0"/>
              <a:t>Cultural dimensions are </a:t>
            </a:r>
            <a:r>
              <a:rPr lang="en-US" b="1" u="sng" dirty="0" smtClean="0"/>
              <a:t>interrelated. </a:t>
            </a:r>
            <a:endParaRPr lang="en-US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26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High-context and low-context</a:t>
            </a:r>
          </a:p>
          <a:p>
            <a:r>
              <a:rPr lang="en-US" dirty="0" smtClean="0"/>
              <a:t>Collectivism and individualism</a:t>
            </a:r>
          </a:p>
          <a:p>
            <a:r>
              <a:rPr lang="en-US" dirty="0" smtClean="0"/>
              <a:t>Preferred personality – </a:t>
            </a:r>
            <a:r>
              <a:rPr lang="en-US" i="1" dirty="0" smtClean="0"/>
              <a:t>doing</a:t>
            </a:r>
            <a:r>
              <a:rPr lang="en-US" dirty="0" smtClean="0"/>
              <a:t> vs. </a:t>
            </a:r>
            <a:r>
              <a:rPr lang="en-US" i="1" dirty="0" smtClean="0"/>
              <a:t>being</a:t>
            </a:r>
            <a:endParaRPr lang="en-US" i="1" dirty="0"/>
          </a:p>
          <a:p>
            <a:r>
              <a:rPr lang="en-US" dirty="0"/>
              <a:t>Power distance</a:t>
            </a:r>
          </a:p>
          <a:p>
            <a:r>
              <a:rPr lang="en-US" dirty="0" smtClean="0"/>
              <a:t>Uncertainty-avoidance</a:t>
            </a:r>
            <a:endParaRPr lang="en-US" dirty="0"/>
          </a:p>
          <a:p>
            <a:r>
              <a:rPr lang="en-US" dirty="0" smtClean="0"/>
              <a:t>Time-orientation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01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Dimensions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dimensions are there to show that cultural “standards” aren’t universal standards</a:t>
            </a:r>
          </a:p>
          <a:p>
            <a:endParaRPr lang="en-US" dirty="0" smtClean="0"/>
          </a:p>
          <a:p>
            <a:r>
              <a:rPr lang="en-US" dirty="0" smtClean="0"/>
              <a:t>It helps us recognize and be cognizant of difference</a:t>
            </a:r>
          </a:p>
          <a:p>
            <a:endParaRPr lang="en-US" dirty="0" smtClean="0"/>
          </a:p>
          <a:p>
            <a:r>
              <a:rPr lang="en-US" dirty="0" smtClean="0"/>
              <a:t>It also helps us better understand which cultures we are a part of (and move between), and how our cultures affect us</a:t>
            </a:r>
          </a:p>
          <a:p>
            <a:endParaRPr lang="en-US" dirty="0"/>
          </a:p>
          <a:p>
            <a:r>
              <a:rPr lang="en-US" dirty="0"/>
              <a:t>A </a:t>
            </a:r>
            <a:r>
              <a:rPr lang="en-US" b="1" dirty="0"/>
              <a:t>dialectic approach </a:t>
            </a:r>
            <a:r>
              <a:rPr lang="en-US" dirty="0"/>
              <a:t>emphasizes the fluid, complex, and often contradictory nature of intercultural interactions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86290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Differences are not inherently </a:t>
            </a:r>
            <a:r>
              <a:rPr lang="en-US" dirty="0" smtClean="0"/>
              <a:t>problematic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There is much evidence of instances where people and groups have cohabited (and </a:t>
            </a:r>
            <a:r>
              <a:rPr lang="en-US" i="1" dirty="0"/>
              <a:t>do</a:t>
            </a:r>
            <a:r>
              <a:rPr lang="en-US" dirty="0"/>
              <a:t> cohabit) harmoniously with others who are “different” in some </a:t>
            </a:r>
            <a:r>
              <a:rPr lang="en-US" dirty="0" smtClean="0"/>
              <a:t>way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why is difference perceived, and treated as, a threat?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491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the symbolic values that are assigned to differences that make it “threatening”</a:t>
            </a:r>
          </a:p>
          <a:p>
            <a:pPr lvl="1"/>
            <a:r>
              <a:rPr lang="en-US" b="1" dirty="0" smtClean="0"/>
              <a:t>Uncertainty reduction</a:t>
            </a:r>
            <a:r>
              <a:rPr lang="en-US" dirty="0" smtClean="0"/>
              <a:t>: familiar values create predictability, stability, security</a:t>
            </a:r>
          </a:p>
          <a:p>
            <a:pPr lvl="1"/>
            <a:endParaRPr lang="en-US" b="1" dirty="0" smtClean="0"/>
          </a:p>
          <a:p>
            <a:pPr lvl="1"/>
            <a:r>
              <a:rPr lang="en-US" b="1" dirty="0" smtClean="0"/>
              <a:t>Erasure </a:t>
            </a:r>
            <a:r>
              <a:rPr lang="en-US" b="1" dirty="0"/>
              <a:t>of self, </a:t>
            </a:r>
            <a:r>
              <a:rPr lang="en-US" b="1" dirty="0" smtClean="0"/>
              <a:t>community: </a:t>
            </a:r>
            <a:r>
              <a:rPr lang="en-US" dirty="0" smtClean="0"/>
              <a:t>“</a:t>
            </a:r>
            <a:r>
              <a:rPr lang="en-US" dirty="0"/>
              <a:t>Our culture provides us with a sense of symbolic immortality, and hence if we feel that our culture is threatened, then we react with a fear that is similar to fear of mortality.”</a:t>
            </a:r>
          </a:p>
          <a:p>
            <a:pPr lvl="2"/>
            <a:r>
              <a:rPr lang="en-US" dirty="0"/>
              <a:t>This does explain, to some extent, the passion and fervor with which people defend the core values of their culture—even to the point of violence. </a:t>
            </a:r>
            <a:endParaRPr lang="en-US" dirty="0" smtClean="0"/>
          </a:p>
          <a:p>
            <a:pPr lvl="2"/>
            <a:endParaRPr lang="en-US" dirty="0"/>
          </a:p>
          <a:p>
            <a:pPr lvl="1"/>
            <a:r>
              <a:rPr lang="en-US" dirty="0"/>
              <a:t>Conditions of stress caused by competition over </a:t>
            </a:r>
            <a:r>
              <a:rPr lang="en-US" b="1" dirty="0"/>
              <a:t>scarce resources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022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moment we perceive that “different” is “dangerous” or “wrong,” then we may be in danger of the function to exert our “rightness,” even by violent means</a:t>
            </a:r>
          </a:p>
          <a:p>
            <a:pPr lvl="1"/>
            <a:r>
              <a:rPr lang="en-US" dirty="0"/>
              <a:t>“Difference” has been used as a tool for division </a:t>
            </a:r>
          </a:p>
          <a:p>
            <a:pPr lvl="1"/>
            <a:r>
              <a:rPr lang="en-US" dirty="0"/>
              <a:t>Labels and hierarchies of social identity groups are products of their time</a:t>
            </a:r>
          </a:p>
          <a:p>
            <a:endParaRPr lang="en-US" dirty="0"/>
          </a:p>
        </p:txBody>
      </p:sp>
      <p:pic>
        <p:nvPicPr>
          <p:cNvPr id="4" name="Picture 3" descr="GoHome911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26" y="4053749"/>
            <a:ext cx="4007030" cy="2671353"/>
          </a:xfrm>
          <a:prstGeom prst="rect">
            <a:avLst/>
          </a:prstGeom>
        </p:spPr>
      </p:pic>
      <p:pic>
        <p:nvPicPr>
          <p:cNvPr id="5" name="Picture 4" descr="we-serve-whites-only.gif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699" y="3660370"/>
            <a:ext cx="3026687" cy="308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43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Intercultural Communication Influences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olitical and historical forces</a:t>
            </a:r>
          </a:p>
          <a:p>
            <a:pPr lvl="1"/>
            <a:r>
              <a:rPr lang="en-US" dirty="0" smtClean="0"/>
              <a:t>9/11</a:t>
            </a:r>
          </a:p>
          <a:p>
            <a:pPr lvl="1"/>
            <a:r>
              <a:rPr lang="en-US" dirty="0" smtClean="0"/>
              <a:t>Slavery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Black Lives Matter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Muslim ban protests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Women`s march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Parkland shooting`s activists </a:t>
            </a:r>
            <a:endParaRPr lang="en-US" dirty="0"/>
          </a:p>
          <a:p>
            <a:r>
              <a:rPr lang="en-US" dirty="0" smtClean="0"/>
              <a:t>Social hierarchies of power</a:t>
            </a:r>
          </a:p>
          <a:p>
            <a:pPr lvl="1"/>
            <a:r>
              <a:rPr lang="en-US" dirty="0" smtClean="0"/>
              <a:t>Privileged and marginalized identities – whose cultural values will be respected and followed. </a:t>
            </a:r>
          </a:p>
          <a:p>
            <a:pPr lvl="1"/>
            <a:r>
              <a:rPr lang="en-US" b="1" dirty="0" smtClean="0"/>
              <a:t>Co-cultures</a:t>
            </a:r>
            <a:r>
              <a:rPr lang="en-US" dirty="0" smtClean="0"/>
              <a:t>: assimilate, accommodate, separate</a:t>
            </a:r>
            <a:endParaRPr lang="en-US" b="1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896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Ethical Intercultural Communication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Increase self-reflexivity and knowledge about </a:t>
            </a:r>
            <a:r>
              <a:rPr lang="en-US" dirty="0" smtClean="0"/>
              <a:t>others/Be </a:t>
            </a:r>
            <a:r>
              <a:rPr lang="en-US" dirty="0"/>
              <a:t>mindful</a:t>
            </a:r>
          </a:p>
          <a:p>
            <a:pPr lvl="1"/>
            <a:r>
              <a:rPr lang="en-US" dirty="0"/>
              <a:t>Monitor your thoughts, attitudes, and feelings</a:t>
            </a:r>
          </a:p>
          <a:p>
            <a:pPr lvl="1"/>
            <a:r>
              <a:rPr lang="en-US" dirty="0"/>
              <a:t>Ask yourself if you are relying on stereotypes or making assumptions about social identity groups</a:t>
            </a:r>
          </a:p>
          <a:p>
            <a:pPr lvl="1"/>
            <a:r>
              <a:rPr lang="en-US" dirty="0"/>
              <a:t>Notice when you have negative or emotional responses to images, phrases, words, and objects related to social identity groups</a:t>
            </a:r>
          </a:p>
          <a:p>
            <a:pPr lvl="1"/>
            <a:r>
              <a:rPr lang="en-US" dirty="0"/>
              <a:t>Also, be aware of when you judge people who belong to the same groups as you</a:t>
            </a:r>
          </a:p>
          <a:p>
            <a:pPr lvl="1"/>
            <a:r>
              <a:rPr lang="en-US" dirty="0"/>
              <a:t>Be honest with yourself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79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Ethical Intercultural Communication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Avoid ethnocentrism, reductionism, and dehumanization </a:t>
            </a:r>
          </a:p>
          <a:p>
            <a:endParaRPr lang="en-US" dirty="0" smtClean="0"/>
          </a:p>
          <a:p>
            <a:r>
              <a:rPr lang="en-US" dirty="0" smtClean="0"/>
              <a:t>Understand how difference works</a:t>
            </a:r>
          </a:p>
          <a:p>
            <a:pPr lvl="1"/>
            <a:r>
              <a:rPr lang="en-US" dirty="0"/>
              <a:t>Perceived difference is often at the root of </a:t>
            </a:r>
            <a:r>
              <a:rPr lang="en-US" dirty="0" smtClean="0"/>
              <a:t>conflict…But </a:t>
            </a:r>
            <a:r>
              <a:rPr lang="en-US" dirty="0"/>
              <a:t>uniformity does not have to be a prerequisite for </a:t>
            </a:r>
            <a:r>
              <a:rPr lang="en-US" dirty="0" smtClean="0"/>
              <a:t>unity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Color blindness is not the answer! </a:t>
            </a:r>
          </a:p>
          <a:p>
            <a:pPr marL="411480" lvl="1" indent="0">
              <a:buNone/>
            </a:pPr>
            <a:endParaRPr lang="en-US" dirty="0"/>
          </a:p>
          <a:p>
            <a:r>
              <a:rPr lang="en-US" dirty="0" smtClean="0"/>
              <a:t>Consider your motivation, or lack thereof, to engage in meaningful intercultural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502860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Ethical Intercultural Communication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Recognize benefit of cultural diversity – </a:t>
            </a:r>
            <a:r>
              <a:rPr lang="en-US" dirty="0">
                <a:hlinkClick r:id="rId2"/>
              </a:rPr>
              <a:t>harmony</a:t>
            </a:r>
            <a:endParaRPr lang="en-US" dirty="0"/>
          </a:p>
          <a:p>
            <a:pPr lvl="1"/>
            <a:r>
              <a:rPr lang="en-US" dirty="0" smtClean="0">
                <a:cs typeface="Tw Cen MT"/>
              </a:rPr>
              <a:t>Through </a:t>
            </a:r>
            <a:r>
              <a:rPr lang="en-US" i="1" dirty="0">
                <a:cs typeface="Tw Cen MT"/>
              </a:rPr>
              <a:t>similarity</a:t>
            </a:r>
            <a:r>
              <a:rPr lang="en-US" dirty="0">
                <a:cs typeface="Tw Cen MT"/>
              </a:rPr>
              <a:t>, we build solid mutual </a:t>
            </a:r>
            <a:r>
              <a:rPr lang="en-US" i="1" dirty="0">
                <a:cs typeface="Tw Cen MT"/>
              </a:rPr>
              <a:t>foundations</a:t>
            </a:r>
            <a:r>
              <a:rPr lang="en-US" dirty="0">
                <a:cs typeface="Tw Cen MT"/>
              </a:rPr>
              <a:t>. Through </a:t>
            </a:r>
            <a:r>
              <a:rPr lang="en-US" i="1" dirty="0">
                <a:cs typeface="Tw Cen MT"/>
              </a:rPr>
              <a:t>difference</a:t>
            </a:r>
            <a:r>
              <a:rPr lang="en-US" dirty="0">
                <a:cs typeface="Tw Cen MT"/>
              </a:rPr>
              <a:t>, we harmoniously </a:t>
            </a:r>
            <a:r>
              <a:rPr lang="en-US" i="1" dirty="0">
                <a:cs typeface="Tw Cen MT"/>
              </a:rPr>
              <a:t>enrich </a:t>
            </a:r>
            <a:r>
              <a:rPr lang="en-US" dirty="0">
                <a:cs typeface="Tw Cen MT"/>
              </a:rPr>
              <a:t>one another. </a:t>
            </a:r>
          </a:p>
          <a:p>
            <a:endParaRPr lang="en-US" dirty="0" smtClean="0"/>
          </a:p>
          <a:p>
            <a:r>
              <a:rPr lang="en-US" dirty="0" smtClean="0"/>
              <a:t>Intercultural communication is not </a:t>
            </a:r>
            <a:r>
              <a:rPr lang="en-US" dirty="0"/>
              <a:t>just learning </a:t>
            </a:r>
            <a:r>
              <a:rPr lang="en-US" i="1" dirty="0"/>
              <a:t>about</a:t>
            </a:r>
            <a:r>
              <a:rPr lang="en-US" dirty="0"/>
              <a:t>, but also learning </a:t>
            </a:r>
            <a:r>
              <a:rPr lang="en-US" i="1" dirty="0" smtClean="0"/>
              <a:t>from</a:t>
            </a:r>
          </a:p>
          <a:p>
            <a:pPr lvl="1"/>
            <a:r>
              <a:rPr lang="en-US" dirty="0" smtClean="0"/>
              <a:t>Engaging with difference does not require an adoption of difference</a:t>
            </a:r>
          </a:p>
          <a:p>
            <a:pPr lvl="1"/>
            <a:r>
              <a:rPr lang="en-US" dirty="0" smtClean="0"/>
              <a:t>Each person has a right to their cultural values. It is about understanding, not judging or enforcing</a:t>
            </a:r>
          </a:p>
          <a:p>
            <a:pPr lvl="2"/>
            <a:r>
              <a:rPr lang="en-US" dirty="0" smtClean="0"/>
              <a:t>As a Muslim, I accept that some people are atheists. I do not need to become an atheist.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9560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1008</TotalTime>
  <Words>1055</Words>
  <Application>Microsoft Office PowerPoint</Application>
  <PresentationFormat>On-screen Show (4:3)</PresentationFormat>
  <Paragraphs>145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</vt:lpstr>
      <vt:lpstr>Tw Cen MT</vt:lpstr>
      <vt:lpstr>Office Theme</vt:lpstr>
      <vt:lpstr>Adjacency</vt:lpstr>
      <vt:lpstr>Communicating Across Cultures</vt:lpstr>
      <vt:lpstr>Intercultural Communication</vt:lpstr>
      <vt:lpstr>What is intercultural communication?</vt:lpstr>
      <vt:lpstr>Cultural Hybridity/Border Dwellers</vt:lpstr>
      <vt:lpstr>Cultural Hybridity/Border Dwellers</vt:lpstr>
      <vt:lpstr>PowerPoint Presentation</vt:lpstr>
      <vt:lpstr>Cultural Hybridity/Border Dwellers</vt:lpstr>
      <vt:lpstr>Cultural Hybridity/Border Dwellers</vt:lpstr>
      <vt:lpstr>Cultural Hybridity/Border Dwellers</vt:lpstr>
      <vt:lpstr>Cultural Taxonomies</vt:lpstr>
      <vt:lpstr>Cultural Dimensions</vt:lpstr>
      <vt:lpstr>Cultural Dimensions</vt:lpstr>
      <vt:lpstr>Difference</vt:lpstr>
      <vt:lpstr>Difference</vt:lpstr>
      <vt:lpstr>Difference</vt:lpstr>
      <vt:lpstr>Intercultural Communication Influences</vt:lpstr>
      <vt:lpstr>Ethical Intercultural Communication</vt:lpstr>
      <vt:lpstr>Ethical Intercultural Communication</vt:lpstr>
      <vt:lpstr>Ethical Intercultural Communication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58</cp:revision>
  <dcterms:created xsi:type="dcterms:W3CDTF">2016-08-21T22:00:14Z</dcterms:created>
  <dcterms:modified xsi:type="dcterms:W3CDTF">2018-06-19T18:26:40Z</dcterms:modified>
</cp:coreProperties>
</file>