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9"/>
  </p:notesMasterIdLst>
  <p:sldIdLst>
    <p:sldId id="266" r:id="rId2"/>
    <p:sldId id="268" r:id="rId3"/>
    <p:sldId id="269" r:id="rId4"/>
    <p:sldId id="289" r:id="rId5"/>
    <p:sldId id="290" r:id="rId6"/>
    <p:sldId id="270" r:id="rId7"/>
    <p:sldId id="271" r:id="rId8"/>
    <p:sldId id="273" r:id="rId9"/>
    <p:sldId id="272" r:id="rId10"/>
    <p:sldId id="274" r:id="rId11"/>
    <p:sldId id="275" r:id="rId12"/>
    <p:sldId id="276" r:id="rId13"/>
    <p:sldId id="278" r:id="rId14"/>
    <p:sldId id="279" r:id="rId15"/>
    <p:sldId id="286" r:id="rId16"/>
    <p:sldId id="288" r:id="rId17"/>
    <p:sldId id="28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11"/>
    <p:restoredTop sz="91845" autoAdjust="0"/>
  </p:normalViewPr>
  <p:slideViewPr>
    <p:cSldViewPr snapToGrid="0" snapToObjects="1">
      <p:cViewPr varScale="1">
        <p:scale>
          <a:sx n="79" d="100"/>
          <a:sy n="79" d="100"/>
        </p:scale>
        <p:origin x="132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563D4-4346-F84E-B072-A615E31776B7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7A0FE0-CECA-EA45-AB7D-390B8AE37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906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A0FE0-CECA-EA45-AB7D-390B8AE37CD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557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Lack of close relationships associated with</a:t>
            </a:r>
            <a:r>
              <a:rPr lang="en-US" baseline="0" dirty="0" smtClean="0"/>
              <a:t> depression, anxiety, and weakened immune systems </a:t>
            </a:r>
            <a:r>
              <a:rPr lang="mr-IN" baseline="0" dirty="0" smtClean="0"/>
              <a:t>–</a:t>
            </a:r>
            <a:r>
              <a:rPr lang="en-US" baseline="0" dirty="0" smtClean="0"/>
              <a:t> cyberbullying, feeling alone, solitary confinement - Castaway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CB63B-186E-C041-8940-F80EE8FADB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931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CB63B-186E-C041-8940-F80EE8FADB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48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Uncertainty: More certainty</a:t>
            </a:r>
            <a:r>
              <a:rPr lang="en-US" baseline="0" dirty="0" smtClean="0"/>
              <a:t> - &gt; more liking</a:t>
            </a:r>
          </a:p>
          <a:p>
            <a:endParaRPr lang="en-US" dirty="0" smtClean="0"/>
          </a:p>
          <a:p>
            <a:r>
              <a:rPr lang="en-US" dirty="0" smtClean="0"/>
              <a:t>Predicted outcome value theory </a:t>
            </a:r>
            <a:r>
              <a:rPr lang="mr-IN" dirty="0" smtClean="0"/>
              <a:t>–</a:t>
            </a:r>
            <a:r>
              <a:rPr lang="en-US" dirty="0" smtClean="0"/>
              <a:t> self sabotage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CB63B-186E-C041-8940-F80EE8FADB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657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	Social Exchange: People attempt to maximize rewards and minimize costs</a:t>
            </a:r>
          </a:p>
          <a:p>
            <a:r>
              <a:rPr lang="en-US" dirty="0" smtClean="0"/>
              <a:t>	Equity Theory: People are most satisfied in relationships they perceive as fair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CB63B-186E-C041-8940-F80EE8FADB9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1732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1- shared yet</a:t>
            </a:r>
            <a:r>
              <a:rPr lang="en-US" baseline="0" dirty="0" smtClean="0"/>
              <a:t> also separate social circles</a:t>
            </a:r>
            <a:endParaRPr lang="en-US" dirty="0" smtClean="0"/>
          </a:p>
          <a:p>
            <a:r>
              <a:rPr lang="en-US" dirty="0" smtClean="0"/>
              <a:t>2 </a:t>
            </a:r>
            <a:r>
              <a:rPr lang="mr-IN" dirty="0" smtClean="0"/>
              <a:t>–</a:t>
            </a:r>
            <a:r>
              <a:rPr lang="en-US" dirty="0" smtClean="0"/>
              <a:t> someone</a:t>
            </a:r>
            <a:r>
              <a:rPr lang="en-US" baseline="0" dirty="0" smtClean="0"/>
              <a:t> who shares too much (i.e. where they are all the time) </a:t>
            </a:r>
            <a:r>
              <a:rPr lang="mr-IN" baseline="0" dirty="0" smtClean="0"/>
              <a:t>–</a:t>
            </a:r>
            <a:r>
              <a:rPr lang="en-US" baseline="0" dirty="0" smtClean="0"/>
              <a:t> you are capable </a:t>
            </a:r>
            <a:r>
              <a:rPr lang="mr-IN" baseline="0" dirty="0" smtClean="0"/>
              <a:t>–</a:t>
            </a:r>
            <a:r>
              <a:rPr lang="en-US" baseline="0" dirty="0" smtClean="0"/>
              <a:t> ma ye7taj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CB63B-186E-C041-8940-F80EE8FADB9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50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C0681E7-C546-CE44-99CD-CE3D8DA0A374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C0681E7-C546-CE44-99CD-CE3D8DA0A374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C0681E7-C546-CE44-99CD-CE3D8DA0A374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C0681E7-C546-CE44-99CD-CE3D8DA0A374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C0681E7-C546-CE44-99CD-CE3D8DA0A374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DC0681E7-C546-CE44-99CD-CE3D8DA0A374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077658" y="4511623"/>
            <a:ext cx="6461760" cy="1409549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2800" dirty="0" smtClean="0"/>
              <a:t>Chapter 9</a:t>
            </a:r>
          </a:p>
          <a:p>
            <a:pPr algn="ctr"/>
            <a:r>
              <a:rPr lang="en-US" sz="2800" dirty="0" smtClean="0"/>
              <a:t>Communicating in Close </a:t>
            </a:r>
          </a:p>
          <a:p>
            <a:pPr algn="ctr"/>
            <a:r>
              <a:rPr lang="en-US" sz="2800" dirty="0" smtClean="0"/>
              <a:t>Relationships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 1011-</a:t>
            </a:r>
            <a:br>
              <a:rPr lang="en-US" dirty="0" smtClean="0"/>
            </a:br>
            <a:r>
              <a:rPr lang="en-US" dirty="0" smtClean="0"/>
              <a:t>Fundamentals of Communication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82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Close </a:t>
            </a:r>
            <a:r>
              <a:rPr lang="en-US" dirty="0"/>
              <a:t>R</a:t>
            </a:r>
            <a:r>
              <a:rPr lang="en-US" dirty="0" smtClean="0"/>
              <a:t>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823336"/>
            <a:ext cx="7620000" cy="457746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Sense of belonging</a:t>
            </a:r>
          </a:p>
          <a:p>
            <a:r>
              <a:rPr lang="en-US" dirty="0" smtClean="0"/>
              <a:t>Alleviate loneliness</a:t>
            </a:r>
          </a:p>
          <a:p>
            <a:r>
              <a:rPr lang="en-US" dirty="0" smtClean="0"/>
              <a:t>Psychological and physical health</a:t>
            </a:r>
          </a:p>
          <a:p>
            <a:endParaRPr lang="en-US" dirty="0"/>
          </a:p>
        </p:txBody>
      </p:sp>
      <p:pic>
        <p:nvPicPr>
          <p:cNvPr id="4" name="Content Placeholder 4" descr="33673785-ca46-4a7c-ac55-c0275f18bb5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1911" b="-51911"/>
          <a:stretch>
            <a:fillRect/>
          </a:stretch>
        </p:blipFill>
        <p:spPr>
          <a:xfrm>
            <a:off x="4136048" y="3029675"/>
            <a:ext cx="4444163" cy="459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46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Theories of Relationship Development - Initiation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782362"/>
            <a:ext cx="7620000" cy="461843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Attraction Theory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dirty="0" smtClean="0"/>
              <a:t>Proximity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dirty="0" smtClean="0"/>
              <a:t>Attractiveness </a:t>
            </a:r>
            <a:endParaRPr lang="en-US" dirty="0"/>
          </a:p>
          <a:p>
            <a:pPr marL="1200150" lvl="2" indent="-192088"/>
            <a:r>
              <a:rPr lang="en-US" dirty="0" smtClean="0"/>
              <a:t>matching hypothesis</a:t>
            </a:r>
          </a:p>
          <a:p>
            <a:pPr marL="1200150" lvl="2" indent="-192088"/>
            <a:r>
              <a:rPr lang="en-US" dirty="0"/>
              <a:t>p</a:t>
            </a:r>
            <a:r>
              <a:rPr lang="en-US" dirty="0" smtClean="0"/>
              <a:t>hysical, social, task attractiveness</a:t>
            </a:r>
          </a:p>
          <a:p>
            <a:pPr marL="868680" lvl="1" indent="-457200">
              <a:buFont typeface="+mj-lt"/>
              <a:buAutoNum type="arabicPeriod"/>
            </a:pPr>
            <a:r>
              <a:rPr lang="en-US" dirty="0" smtClean="0"/>
              <a:t>Similarity</a:t>
            </a:r>
          </a:p>
        </p:txBody>
      </p:sp>
    </p:spTree>
    <p:extLst>
      <p:ext uri="{BB962C8B-B14F-4D97-AF65-F5344CB8AC3E}">
        <p14:creationId xmlns:p14="http://schemas.microsoft.com/office/powerpoint/2010/main" val="164445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Theories of Relationship Development - Initiation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782362"/>
            <a:ext cx="7620000" cy="461843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Uncertainty Reduction Theory</a:t>
            </a:r>
          </a:p>
          <a:p>
            <a:pPr lvl="1"/>
            <a:r>
              <a:rPr lang="en-US" dirty="0" smtClean="0"/>
              <a:t>To initiate new relationships, must communicate in ways that help others reduce their uncertainty in positive and pleasant manner</a:t>
            </a:r>
            <a:endParaRPr lang="en-US" dirty="0"/>
          </a:p>
          <a:p>
            <a:pPr lvl="1"/>
            <a:endParaRPr lang="en-US" dirty="0" smtClean="0"/>
          </a:p>
          <a:p>
            <a:r>
              <a:rPr lang="en-US" dirty="0" smtClean="0"/>
              <a:t>Predicted Outcome Value Theory</a:t>
            </a:r>
          </a:p>
          <a:p>
            <a:pPr lvl="1"/>
            <a:r>
              <a:rPr lang="en-US" dirty="0" smtClean="0"/>
              <a:t>Reducing uncertainty can lead to attraction or repulsion</a:t>
            </a:r>
          </a:p>
          <a:p>
            <a:pPr lvl="1"/>
            <a:r>
              <a:rPr lang="en-US" dirty="0" smtClean="0"/>
              <a:t>Predictions of future interactions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455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Theories of Relationship Development -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782362"/>
            <a:ext cx="7620000" cy="461843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Social Exchange Theory</a:t>
            </a:r>
          </a:p>
          <a:p>
            <a:pPr marL="342900" lvl="2"/>
            <a:r>
              <a:rPr lang="en-US" sz="2000" dirty="0" smtClean="0"/>
              <a:t>Rewards and costs</a:t>
            </a:r>
            <a:endParaRPr lang="en-US" sz="2000" dirty="0"/>
          </a:p>
          <a:p>
            <a:endParaRPr lang="en-US" dirty="0"/>
          </a:p>
          <a:p>
            <a:r>
              <a:rPr lang="en-US" dirty="0" smtClean="0"/>
              <a:t>Equity Theory</a:t>
            </a:r>
          </a:p>
          <a:p>
            <a:pPr lvl="1"/>
            <a:r>
              <a:rPr lang="en-US" dirty="0" smtClean="0"/>
              <a:t>Under-benefitted and over-benefitted</a:t>
            </a:r>
          </a:p>
          <a:p>
            <a:pPr lvl="1"/>
            <a:r>
              <a:rPr lang="en-US" dirty="0" smtClean="0"/>
              <a:t>Equity vs. equality </a:t>
            </a:r>
            <a:r>
              <a:rPr lang="en-US" dirty="0"/>
              <a:t>(</a:t>
            </a:r>
            <a:r>
              <a:rPr lang="en-US" dirty="0" smtClean="0"/>
              <a:t> </a:t>
            </a:r>
            <a:r>
              <a:rPr lang="en-US" b="1" dirty="0"/>
              <a:t>Equity</a:t>
            </a:r>
            <a:r>
              <a:rPr lang="en-US" dirty="0"/>
              <a:t> is giving everyone what they need to be successful. </a:t>
            </a:r>
            <a:r>
              <a:rPr lang="en-US" b="1" dirty="0"/>
              <a:t>Equality</a:t>
            </a:r>
            <a:r>
              <a:rPr lang="en-US" dirty="0"/>
              <a:t> is treating everyone the same</a:t>
            </a:r>
            <a:r>
              <a:rPr lang="en-US" dirty="0" smtClean="0"/>
              <a:t>._</a:t>
            </a:r>
          </a:p>
        </p:txBody>
      </p:sp>
    </p:spTree>
    <p:extLst>
      <p:ext uri="{BB962C8B-B14F-4D97-AF65-F5344CB8AC3E}">
        <p14:creationId xmlns:p14="http://schemas.microsoft.com/office/powerpoint/2010/main" val="76605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Models of Relationships Development (romantic or platonic)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864310"/>
            <a:ext cx="7620000" cy="453648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Social Penetration </a:t>
            </a:r>
          </a:p>
          <a:p>
            <a:pPr lvl="1"/>
            <a:r>
              <a:rPr lang="en-US" dirty="0" smtClean="0"/>
              <a:t>Self-disclosure</a:t>
            </a:r>
          </a:p>
          <a:p>
            <a:pPr lvl="1"/>
            <a:endParaRPr lang="en-US" dirty="0"/>
          </a:p>
          <a:p>
            <a:r>
              <a:rPr lang="en-US" dirty="0" err="1" smtClean="0"/>
              <a:t>Knapps</a:t>
            </a:r>
            <a:r>
              <a:rPr lang="en-US" dirty="0" smtClean="0"/>
              <a:t> Stage model</a:t>
            </a:r>
          </a:p>
          <a:p>
            <a:pPr lvl="1"/>
            <a:r>
              <a:rPr lang="en-US" dirty="0" smtClean="0"/>
              <a:t>Relationship development as staircase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Turning point model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7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Penetration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Self-disclosure </a:t>
            </a:r>
          </a:p>
          <a:p>
            <a:pPr lvl="1"/>
            <a:r>
              <a:rPr lang="en-US" dirty="0" smtClean="0"/>
              <a:t>Breadth</a:t>
            </a:r>
          </a:p>
          <a:p>
            <a:pPr lvl="1"/>
            <a:r>
              <a:rPr lang="en-US" dirty="0" smtClean="0"/>
              <a:t>Depth</a:t>
            </a:r>
          </a:p>
          <a:p>
            <a:pPr lvl="1"/>
            <a:r>
              <a:rPr lang="en-US" dirty="0" smtClean="0"/>
              <a:t>Frequency</a:t>
            </a:r>
            <a:endParaRPr lang="en-US" dirty="0"/>
          </a:p>
        </p:txBody>
      </p:sp>
      <p:pic>
        <p:nvPicPr>
          <p:cNvPr id="5" name="Picture 4" descr="images-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985" y="3391846"/>
            <a:ext cx="2540000" cy="26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63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Knapp’s Stage Model</a:t>
            </a:r>
            <a:endParaRPr lang="en-US" dirty="0"/>
          </a:p>
        </p:txBody>
      </p:sp>
      <p:pic>
        <p:nvPicPr>
          <p:cNvPr id="4" name="Content Placeholder 3" descr="slide_1.jp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 b="8000"/>
          <a:stretch>
            <a:fillRect/>
          </a:stretch>
        </p:blipFill>
        <p:spPr>
          <a:xfrm>
            <a:off x="457200" y="1624584"/>
            <a:ext cx="76200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53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727009"/>
            <a:ext cx="6508377" cy="1143000"/>
          </a:xfrm>
        </p:spPr>
        <p:txBody>
          <a:bodyPr/>
          <a:lstStyle/>
          <a:p>
            <a:r>
              <a:rPr lang="en-US" dirty="0" smtClean="0"/>
              <a:t>Knapp’s Stage Model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61454" y="2127852"/>
          <a:ext cx="8377525" cy="428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6707"/>
                <a:gridCol w="2495854"/>
                <a:gridCol w="355496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Goal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u="sng" dirty="0" smtClean="0"/>
                        <a:t>Initiating</a:t>
                      </a:r>
                      <a:endParaRPr lang="en-US" sz="16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Appear pleasant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“Hi! I like your car.”</a:t>
                      </a:r>
                      <a:endParaRPr lang="en-US" sz="1600" b="1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u="sng" dirty="0" smtClean="0"/>
                        <a:t>Experimenting</a:t>
                      </a:r>
                      <a:endParaRPr lang="en-US" sz="16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Learn about each other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“Do you like to travel?”</a:t>
                      </a:r>
                      <a:endParaRPr lang="en-US" sz="1600" b="1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u="sng" dirty="0" smtClean="0"/>
                        <a:t>Intensifying</a:t>
                      </a:r>
                      <a:endParaRPr lang="en-US" sz="16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Increase intimacy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“I can’t imagine being with anyone else.”</a:t>
                      </a:r>
                      <a:endParaRPr lang="en-US" sz="1600" b="1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u="sng" dirty="0" smtClean="0"/>
                        <a:t>Integrating</a:t>
                      </a:r>
                      <a:endParaRPr lang="en-US" sz="16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Establish as a couple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“I love you.”</a:t>
                      </a:r>
                      <a:endParaRPr lang="en-US" sz="1600" b="1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u="sng" dirty="0" smtClean="0"/>
                        <a:t>Bonding</a:t>
                      </a:r>
                      <a:endParaRPr lang="en-US" sz="16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Public commitment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“Will</a:t>
                      </a:r>
                      <a:r>
                        <a:rPr lang="en-US" sz="1600" b="1" i="1" baseline="0" dirty="0" smtClean="0"/>
                        <a:t> you marry me.”</a:t>
                      </a:r>
                      <a:endParaRPr lang="en-US" sz="1600" b="1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u="sng" dirty="0" smtClean="0"/>
                        <a:t>Differentiating</a:t>
                      </a:r>
                      <a:endParaRPr lang="en-US" sz="16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Increase distance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“Y</a:t>
                      </a:r>
                      <a:r>
                        <a:rPr lang="en-US" sz="1600" b="1" i="1" baseline="0" dirty="0" smtClean="0"/>
                        <a:t>ou can come if you want.”</a:t>
                      </a:r>
                      <a:endParaRPr lang="en-US" sz="1600" b="1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u="sng" dirty="0" smtClean="0"/>
                        <a:t>Circumscribing</a:t>
                      </a:r>
                      <a:endParaRPr lang="en-US" sz="16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Discuss safe topics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“Did you do the laundry?”</a:t>
                      </a:r>
                      <a:endParaRPr lang="en-US" sz="1600" b="1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u="sng" dirty="0" smtClean="0"/>
                        <a:t>Stagnating</a:t>
                      </a:r>
                      <a:endParaRPr lang="en-US" sz="16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Prevent change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“Let’s not talk about it</a:t>
                      </a:r>
                      <a:r>
                        <a:rPr lang="en-US" sz="1600" b="1" i="1" baseline="0" dirty="0" smtClean="0"/>
                        <a:t> now, ok?”</a:t>
                      </a:r>
                      <a:endParaRPr lang="en-US" sz="1600" b="1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u="sng" dirty="0" smtClean="0"/>
                        <a:t>Avoiding</a:t>
                      </a:r>
                      <a:endParaRPr lang="en-US" sz="16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Decline to interact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“I’m busy, I’ll get back to you later.”</a:t>
                      </a:r>
                      <a:endParaRPr lang="en-US" sz="1600" b="1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u="sng" dirty="0" smtClean="0"/>
                        <a:t>Terminating</a:t>
                      </a:r>
                      <a:endParaRPr lang="en-US" sz="16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Ending the relationship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“It’s over.”</a:t>
                      </a:r>
                      <a:endParaRPr lang="en-US" sz="1600" b="1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32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Turning Point Model for Romantic Relationships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417638"/>
            <a:ext cx="7620000" cy="498316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ouples </a:t>
            </a:r>
            <a:r>
              <a:rPr lang="en-US" dirty="0"/>
              <a:t>can turn toward or away from commitment at various </a:t>
            </a:r>
            <a:r>
              <a:rPr lang="en-US" dirty="0" smtClean="0"/>
              <a:t>times</a:t>
            </a:r>
            <a:endParaRPr lang="en-US" dirty="0"/>
          </a:p>
          <a:p>
            <a:r>
              <a:rPr lang="en-US" dirty="0" smtClean="0"/>
              <a:t>A </a:t>
            </a:r>
            <a:r>
              <a:rPr lang="en-US" dirty="0"/>
              <a:t>model for turning points in friendships also exists, with different turning points than in a romantic </a:t>
            </a:r>
            <a:r>
              <a:rPr lang="en-US" dirty="0" smtClean="0"/>
              <a:t>context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1934106"/>
              </p:ext>
            </p:extLst>
          </p:nvPr>
        </p:nvGraphicFramePr>
        <p:xfrm>
          <a:off x="529804" y="3479179"/>
          <a:ext cx="8194008" cy="2525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8018"/>
                <a:gridCol w="6165990"/>
              </a:tblGrid>
              <a:tr h="229912">
                <a:tc>
                  <a:txBody>
                    <a:bodyPr/>
                    <a:lstStyle/>
                    <a:p>
                      <a:r>
                        <a:rPr lang="en-US" dirty="0" smtClean="0"/>
                        <a:t>Turning Point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</a:tr>
              <a:tr h="279682">
                <a:tc>
                  <a:txBody>
                    <a:bodyPr/>
                    <a:lstStyle/>
                    <a:p>
                      <a:r>
                        <a:rPr lang="en-US" sz="1600" b="1" u="sng" dirty="0" smtClean="0"/>
                        <a:t>Get-to-know</a:t>
                      </a:r>
                      <a:endParaRPr lang="en-US" sz="16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Getting to know other - Increases commitment</a:t>
                      </a:r>
                      <a:endParaRPr lang="en-US" sz="1600" b="1" dirty="0"/>
                    </a:p>
                  </a:txBody>
                  <a:tcPr/>
                </a:tc>
              </a:tr>
              <a:tr h="279682">
                <a:tc>
                  <a:txBody>
                    <a:bodyPr/>
                    <a:lstStyle/>
                    <a:p>
                      <a:r>
                        <a:rPr lang="en-US" sz="1600" b="1" u="sng" dirty="0" smtClean="0"/>
                        <a:t>Quality time</a:t>
                      </a:r>
                      <a:endParaRPr lang="en-US" sz="16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Occasions</a:t>
                      </a:r>
                      <a:r>
                        <a:rPr lang="en-US" sz="1600" b="1" baseline="0" dirty="0" smtClean="0"/>
                        <a:t> for appreciation </a:t>
                      </a:r>
                      <a:r>
                        <a:rPr lang="mr-IN" sz="1600" b="1" baseline="0" dirty="0" smtClean="0"/>
                        <a:t>–</a:t>
                      </a:r>
                      <a:r>
                        <a:rPr lang="en-US" sz="1600" b="1" baseline="0" dirty="0" smtClean="0"/>
                        <a:t> Increases commitment</a:t>
                      </a:r>
                      <a:endParaRPr lang="en-US" sz="1600" b="1" dirty="0"/>
                    </a:p>
                  </a:txBody>
                  <a:tcPr/>
                </a:tc>
              </a:tr>
              <a:tr h="483087">
                <a:tc>
                  <a:txBody>
                    <a:bodyPr/>
                    <a:lstStyle/>
                    <a:p>
                      <a:r>
                        <a:rPr lang="en-US" sz="1600" b="1" u="sng" dirty="0" smtClean="0"/>
                        <a:t>Physical separation</a:t>
                      </a:r>
                      <a:endParaRPr lang="en-US" sz="16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Time apart</a:t>
                      </a:r>
                      <a:r>
                        <a:rPr lang="en-US" sz="1600" b="1" baseline="0" dirty="0" smtClean="0"/>
                        <a:t> </a:t>
                      </a:r>
                      <a:r>
                        <a:rPr lang="mr-IN" sz="1600" b="1" baseline="0" dirty="0" smtClean="0"/>
                        <a:t>–</a:t>
                      </a:r>
                      <a:r>
                        <a:rPr lang="en-US" sz="1600" b="1" baseline="0" dirty="0" smtClean="0"/>
                        <a:t> Little effect on commitment</a:t>
                      </a:r>
                      <a:endParaRPr lang="en-US" sz="1600" b="1" dirty="0"/>
                    </a:p>
                  </a:txBody>
                  <a:tcPr/>
                </a:tc>
              </a:tr>
              <a:tr h="279682">
                <a:tc>
                  <a:txBody>
                    <a:bodyPr/>
                    <a:lstStyle/>
                    <a:p>
                      <a:r>
                        <a:rPr lang="en-US" sz="1600" b="1" u="sng" dirty="0" smtClean="0"/>
                        <a:t>External</a:t>
                      </a:r>
                      <a:r>
                        <a:rPr lang="en-US" sz="1600" b="1" u="sng" baseline="0" dirty="0" smtClean="0"/>
                        <a:t> competition</a:t>
                      </a:r>
                      <a:endParaRPr lang="en-US" sz="16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Competing</a:t>
                      </a:r>
                      <a:r>
                        <a:rPr lang="en-US" sz="1600" b="1" baseline="0" dirty="0" smtClean="0"/>
                        <a:t> for attention </a:t>
                      </a:r>
                      <a:r>
                        <a:rPr lang="mr-IN" sz="1600" b="1" baseline="0" dirty="0" smtClean="0"/>
                        <a:t>–</a:t>
                      </a:r>
                      <a:r>
                        <a:rPr lang="en-US" sz="1600" b="1" baseline="0" dirty="0" smtClean="0"/>
                        <a:t> Decreases commitment</a:t>
                      </a:r>
                    </a:p>
                  </a:txBody>
                  <a:tcPr/>
                </a:tc>
              </a:tr>
              <a:tr h="279682">
                <a:tc>
                  <a:txBody>
                    <a:bodyPr/>
                    <a:lstStyle/>
                    <a:p>
                      <a:r>
                        <a:rPr lang="en-US" sz="1600" b="1" u="sng" dirty="0" smtClean="0"/>
                        <a:t>Reunion</a:t>
                      </a:r>
                      <a:endParaRPr lang="en-US" sz="16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Coming back</a:t>
                      </a:r>
                      <a:r>
                        <a:rPr lang="en-US" sz="1600" b="1" baseline="0" dirty="0" smtClean="0"/>
                        <a:t> together after separation </a:t>
                      </a:r>
                      <a:r>
                        <a:rPr lang="mr-IN" sz="1600" b="1" baseline="0" dirty="0" smtClean="0"/>
                        <a:t>–</a:t>
                      </a:r>
                      <a:r>
                        <a:rPr lang="en-US" sz="1600" b="1" baseline="0" dirty="0" smtClean="0"/>
                        <a:t> Increases commitment</a:t>
                      </a:r>
                      <a:endParaRPr lang="en-US" sz="1600" b="1" dirty="0"/>
                    </a:p>
                  </a:txBody>
                  <a:tcPr/>
                </a:tc>
              </a:tr>
              <a:tr h="279682">
                <a:tc>
                  <a:txBody>
                    <a:bodyPr/>
                    <a:lstStyle/>
                    <a:p>
                      <a:r>
                        <a:rPr lang="en-US" sz="1600" b="1" u="sng" dirty="0" smtClean="0"/>
                        <a:t>Sacrifice</a:t>
                      </a:r>
                      <a:endParaRPr lang="en-US" sz="16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Providing support/gifts </a:t>
                      </a:r>
                      <a:r>
                        <a:rPr lang="mr-IN" sz="1600" b="1" dirty="0" smtClean="0"/>
                        <a:t>–</a:t>
                      </a:r>
                      <a:r>
                        <a:rPr lang="en-US" sz="1600" b="1" dirty="0" smtClean="0"/>
                        <a:t> Increases commitment</a:t>
                      </a:r>
                      <a:endParaRPr lang="en-US" sz="16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011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Maintaining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/>
              <a:t>Relational Dialectics Theory</a:t>
            </a:r>
          </a:p>
          <a:p>
            <a:pPr lvl="1"/>
            <a:r>
              <a:rPr lang="en-US" dirty="0" smtClean="0"/>
              <a:t>Dialectic</a:t>
            </a:r>
            <a:r>
              <a:rPr lang="en-US" dirty="0"/>
              <a:t>—the tension people experience when they have opposing but continual needs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Autonomy/connection</a:t>
            </a:r>
          </a:p>
          <a:p>
            <a:pPr lvl="2"/>
            <a:r>
              <a:rPr lang="en-US" dirty="0" smtClean="0"/>
              <a:t>Expressiveness/privacy</a:t>
            </a:r>
          </a:p>
          <a:p>
            <a:pPr lvl="2"/>
            <a:r>
              <a:rPr lang="en-US" dirty="0" smtClean="0"/>
              <a:t>Change/predictability</a:t>
            </a:r>
          </a:p>
          <a:p>
            <a:pPr lvl="2"/>
            <a:endParaRPr lang="en-US" dirty="0" smtClean="0"/>
          </a:p>
          <a:p>
            <a:r>
              <a:rPr lang="en-US" b="1" dirty="0" smtClean="0"/>
              <a:t>Relational Maintenance Strategies</a:t>
            </a:r>
          </a:p>
          <a:p>
            <a:pPr lvl="1"/>
            <a:r>
              <a:rPr lang="en-US" dirty="0" smtClean="0"/>
              <a:t>Positivity, openness, assurances, sharing tasks, social networks, joint activities, avoidance, humor, etc.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8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Aversive Communication Behaviors in Relationships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457200" y="1864310"/>
            <a:ext cx="7620000" cy="4536489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Deception</a:t>
            </a:r>
            <a:endParaRPr lang="en-US" dirty="0"/>
          </a:p>
          <a:p>
            <a:r>
              <a:rPr lang="en-US" dirty="0" smtClean="0"/>
              <a:t>Jealousy</a:t>
            </a:r>
          </a:p>
          <a:p>
            <a:r>
              <a:rPr lang="en-US" dirty="0" smtClean="0"/>
              <a:t>Infidelity</a:t>
            </a:r>
          </a:p>
          <a:p>
            <a:pPr lvl="1"/>
            <a:r>
              <a:rPr lang="en-US" dirty="0" smtClean="0"/>
              <a:t>Sexual/emotional</a:t>
            </a:r>
          </a:p>
          <a:p>
            <a:r>
              <a:rPr lang="en-US" dirty="0" smtClean="0"/>
              <a:t>Interpersonal violence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6" name="Picture 5" descr="images-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140" y="1913835"/>
            <a:ext cx="2101060" cy="192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does one manage relational transgressions?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802850"/>
            <a:ext cx="7620000" cy="459795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Getting </a:t>
            </a:r>
            <a:r>
              <a:rPr lang="en-US" dirty="0"/>
              <a:t>a relationship back on track after a serious transgression or conflict can be difficult</a:t>
            </a:r>
          </a:p>
          <a:p>
            <a:endParaRPr lang="en-US" dirty="0"/>
          </a:p>
          <a:p>
            <a:r>
              <a:rPr lang="en-US" dirty="0"/>
              <a:t>There are three dimensions to this: </a:t>
            </a:r>
          </a:p>
          <a:p>
            <a:pPr lvl="1"/>
            <a:r>
              <a:rPr lang="en-US" dirty="0"/>
              <a:t>How one responds to the </a:t>
            </a:r>
            <a:r>
              <a:rPr lang="en-US" dirty="0" smtClean="0"/>
              <a:t>transgression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How one corrects behavior in response to the transgression – remedial </a:t>
            </a:r>
            <a:r>
              <a:rPr lang="en-US" dirty="0" smtClean="0"/>
              <a:t>strategies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How one rebuilds the relationship &amp; </a:t>
            </a:r>
            <a:r>
              <a:rPr lang="en-US" dirty="0" smtClean="0"/>
              <a:t>forgiveness (if invested)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32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Healing – Remedial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b="1" dirty="0"/>
              <a:t>Apologies and concessions </a:t>
            </a:r>
            <a:r>
              <a:rPr lang="en-US" dirty="0"/>
              <a:t>(admitting guilt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b="1" dirty="0"/>
              <a:t>Appeasement and compensation</a:t>
            </a:r>
            <a:r>
              <a:rPr lang="en-US" dirty="0"/>
              <a:t> (complementing, attentive, affirmation, gifts, etc</a:t>
            </a:r>
            <a:r>
              <a:rPr lang="en-US" dirty="0" smtClean="0"/>
              <a:t>.)</a:t>
            </a:r>
          </a:p>
          <a:p>
            <a:endParaRPr lang="en-US" dirty="0"/>
          </a:p>
          <a:p>
            <a:r>
              <a:rPr lang="en-US" b="1" dirty="0"/>
              <a:t>Explanations, excuses, and justifications </a:t>
            </a:r>
            <a:r>
              <a:rPr lang="en-US" dirty="0"/>
              <a:t>(minimize responsibility</a:t>
            </a:r>
            <a:r>
              <a:rPr lang="en-US" dirty="0" smtClean="0"/>
              <a:t>)</a:t>
            </a:r>
          </a:p>
          <a:p>
            <a:endParaRPr lang="en-US" b="1" dirty="0"/>
          </a:p>
          <a:p>
            <a:r>
              <a:rPr lang="en-US" b="1" dirty="0"/>
              <a:t>Denials</a:t>
            </a:r>
            <a:endParaRPr lang="en-US" dirty="0"/>
          </a:p>
          <a:p>
            <a:endParaRPr lang="en-US" b="1" dirty="0" smtClean="0"/>
          </a:p>
          <a:p>
            <a:r>
              <a:rPr lang="en-US" b="1" dirty="0" smtClean="0"/>
              <a:t>Avoidance </a:t>
            </a:r>
            <a:r>
              <a:rPr lang="en-US" b="1" dirty="0"/>
              <a:t>and evasion</a:t>
            </a:r>
          </a:p>
          <a:p>
            <a:endParaRPr lang="en-US" b="1" dirty="0" smtClean="0"/>
          </a:p>
          <a:p>
            <a:r>
              <a:rPr lang="en-US" b="1" dirty="0" smtClean="0"/>
              <a:t>Relationship </a:t>
            </a:r>
            <a:r>
              <a:rPr lang="en-US" b="1" dirty="0"/>
              <a:t>talk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77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ntent_Relationships.jp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706" r="-11706"/>
          <a:stretch>
            <a:fillRect/>
          </a:stretch>
        </p:blipFill>
        <p:spPr>
          <a:xfrm>
            <a:off x="-223066" y="553148"/>
            <a:ext cx="8566571" cy="5396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09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Maintaining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Be ware of your, and the other individual’s, self-esteem and need for validation</a:t>
            </a:r>
          </a:p>
          <a:p>
            <a:endParaRPr lang="en-US" dirty="0" smtClean="0"/>
          </a:p>
          <a:p>
            <a:r>
              <a:rPr lang="en-US" dirty="0" smtClean="0"/>
              <a:t>Be </a:t>
            </a:r>
            <a:r>
              <a:rPr lang="en-US" dirty="0"/>
              <a:t>mindful of the language you use to communicate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Practice active listening and empathy</a:t>
            </a:r>
          </a:p>
          <a:p>
            <a:endParaRPr lang="en-US" dirty="0" smtClean="0"/>
          </a:p>
          <a:p>
            <a:r>
              <a:rPr lang="en-US" dirty="0" smtClean="0"/>
              <a:t>Recognize when its necessary to work on </a:t>
            </a:r>
            <a:r>
              <a:rPr lang="en-US" smtClean="0"/>
              <a:t>a relationships, and </a:t>
            </a:r>
            <a:r>
              <a:rPr lang="en-US" dirty="0" smtClean="0"/>
              <a:t>when it’s time to end the relationship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27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Phoenix Center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u="sng" dirty="0"/>
              <a:t>How to contact The Phoenix Center at </a:t>
            </a:r>
            <a:r>
              <a:rPr lang="en-US" b="1" u="sng" dirty="0" err="1"/>
              <a:t>Auraria</a:t>
            </a:r>
            <a:endParaRPr lang="en-US" dirty="0"/>
          </a:p>
          <a:p>
            <a:pPr lvl="1"/>
            <a:r>
              <a:rPr lang="en-US" b="1" dirty="0"/>
              <a:t>Tivoli Student Center, suite </a:t>
            </a:r>
            <a:r>
              <a:rPr lang="en-US" b="1" dirty="0" smtClean="0"/>
              <a:t>227</a:t>
            </a:r>
            <a:endParaRPr lang="en-US" dirty="0"/>
          </a:p>
          <a:p>
            <a:pPr lvl="1"/>
            <a:r>
              <a:rPr lang="en-US" b="1" dirty="0"/>
              <a:t>Office Hours: </a:t>
            </a:r>
            <a:r>
              <a:rPr lang="en-US" dirty="0"/>
              <a:t>Monday to Friday 8:30am-4:30pm</a:t>
            </a:r>
          </a:p>
          <a:p>
            <a:pPr lvl="1"/>
            <a:r>
              <a:rPr lang="en-US" b="1" dirty="0"/>
              <a:t>For Appointments:</a:t>
            </a:r>
            <a:r>
              <a:rPr lang="en-US" dirty="0"/>
              <a:t> 303-556-6011</a:t>
            </a:r>
          </a:p>
          <a:p>
            <a:pPr lvl="1"/>
            <a:r>
              <a:rPr lang="en-US" b="1" dirty="0"/>
              <a:t>24/7 Free and Confidential Helpline</a:t>
            </a:r>
            <a:r>
              <a:rPr lang="en-US" i="1" dirty="0"/>
              <a:t>: </a:t>
            </a:r>
            <a:r>
              <a:rPr lang="en-US" b="1" i="1" dirty="0"/>
              <a:t>303-556-CALL (2255)</a:t>
            </a:r>
            <a:r>
              <a:rPr lang="en-US" i="1" dirty="0"/>
              <a:t> (information on interpersonal violence, referrals, options, and next steps</a:t>
            </a:r>
            <a:r>
              <a:rPr lang="en-US" i="1" dirty="0" smtClean="0"/>
              <a:t>)</a:t>
            </a:r>
            <a:endParaRPr lang="en-US" dirty="0"/>
          </a:p>
          <a:p>
            <a:pPr lvl="1"/>
            <a:r>
              <a:rPr lang="en-US" b="1" dirty="0"/>
              <a:t>Email: </a:t>
            </a:r>
            <a:r>
              <a:rPr lang="en-US" dirty="0" err="1"/>
              <a:t>pcauraria@</a:t>
            </a:r>
            <a:r>
              <a:rPr lang="en-US" dirty="0" err="1" smtClean="0"/>
              <a:t>gmail.com</a:t>
            </a:r>
            <a:endParaRPr lang="en-US" dirty="0" smtClean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31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1070</TotalTime>
  <Words>661</Words>
  <Application>Microsoft Office PowerPoint</Application>
  <PresentationFormat>On-screen Show (4:3)</PresentationFormat>
  <Paragraphs>161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Candara</vt:lpstr>
      <vt:lpstr>Mangal</vt:lpstr>
      <vt:lpstr>Tahoma</vt:lpstr>
      <vt:lpstr>Tunga</vt:lpstr>
      <vt:lpstr>Soho</vt:lpstr>
      <vt:lpstr>COMM 1011- Fundamentals of Communication</vt:lpstr>
      <vt:lpstr>Importance of Close Relationships</vt:lpstr>
      <vt:lpstr>Theories of Relationship Development - Initiation</vt:lpstr>
      <vt:lpstr>Theories of Relationship Development - Initiation</vt:lpstr>
      <vt:lpstr>Theories of Relationship Development - Development</vt:lpstr>
      <vt:lpstr>Models of Relationships Development (romantic or platonic)</vt:lpstr>
      <vt:lpstr>Social Penetration Theory</vt:lpstr>
      <vt:lpstr>Knapp’s Stage Model</vt:lpstr>
      <vt:lpstr>Knapp’s Stage Model</vt:lpstr>
      <vt:lpstr>Turning Point Model for Romantic Relationships </vt:lpstr>
      <vt:lpstr>Maintaining Relationships</vt:lpstr>
      <vt:lpstr>Aversive Communication Behaviors in Relationships</vt:lpstr>
      <vt:lpstr>How does one manage relational transgressions?</vt:lpstr>
      <vt:lpstr>Healing – Remedial Strategies</vt:lpstr>
      <vt:lpstr>PowerPoint Presentation</vt:lpstr>
      <vt:lpstr>Maintaining Relationships</vt:lpstr>
      <vt:lpstr>The Phoenix Center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Salma Shukri</dc:creator>
  <cp:lastModifiedBy>Ali Nassiri</cp:lastModifiedBy>
  <cp:revision>71</cp:revision>
  <dcterms:created xsi:type="dcterms:W3CDTF">2016-08-21T22:00:14Z</dcterms:created>
  <dcterms:modified xsi:type="dcterms:W3CDTF">2018-06-21T15:44:24Z</dcterms:modified>
</cp:coreProperties>
</file>