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66" r:id="rId1"/>
  </p:sldMasterIdLst>
  <p:notesMasterIdLst>
    <p:notesMasterId r:id="rId16"/>
  </p:notesMasterIdLst>
  <p:sldIdLst>
    <p:sldId id="256" r:id="rId2"/>
    <p:sldId id="258" r:id="rId3"/>
    <p:sldId id="257" r:id="rId4"/>
    <p:sldId id="261" r:id="rId5"/>
    <p:sldId id="260" r:id="rId6"/>
    <p:sldId id="262" r:id="rId7"/>
    <p:sldId id="263" r:id="rId8"/>
    <p:sldId id="264" r:id="rId9"/>
    <p:sldId id="265" r:id="rId10"/>
    <p:sldId id="266" r:id="rId11"/>
    <p:sldId id="267" r:id="rId12"/>
    <p:sldId id="268" r:id="rId13"/>
    <p:sldId id="269" r:id="rId14"/>
    <p:sldId id="270" r:id="rId15"/>
  </p:sldIdLst>
  <p:sldSz cx="12192000" cy="6858000"/>
  <p:notesSz cx="6858000" cy="9144000"/>
  <p:custDataLst>
    <p:tags r:id="rId1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588" autoAdjust="0"/>
    <p:restoredTop sz="91103" autoAdjust="0"/>
  </p:normalViewPr>
  <p:slideViewPr>
    <p:cSldViewPr snapToGrid="0">
      <p:cViewPr>
        <p:scale>
          <a:sx n="55" d="100"/>
          <a:sy n="55" d="100"/>
        </p:scale>
        <p:origin x="-720" y="-34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E4834-9FB3-4B4E-ACDB-6B9AD608CCFC}" type="datetimeFigureOut">
              <a:rPr lang="en-US" smtClean="0"/>
              <a:t>4/2/2019</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E5B90F-05F9-4457-9F4F-76E994483BF0}" type="slidenum">
              <a:rPr lang="en-US" smtClean="0"/>
              <a:t>‹#›</a:t>
            </a:fld>
            <a:endParaRPr lang="en-US" dirty="0"/>
          </a:p>
        </p:txBody>
      </p:sp>
    </p:spTree>
    <p:extLst>
      <p:ext uri="{BB962C8B-B14F-4D97-AF65-F5344CB8AC3E}">
        <p14:creationId xmlns:p14="http://schemas.microsoft.com/office/powerpoint/2010/main" val="1975938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latin typeface="Times New Roman" pitchFamily="18" charset="0"/>
                <a:cs typeface="Times New Roman" pitchFamily="18" charset="0"/>
              </a:rPr>
              <a:t>Formulated by Fredrick Taylor, the scientific management theory is an approach that focused different aspects of traditional public administration.</a:t>
            </a:r>
          </a:p>
          <a:p>
            <a:pPr marL="0" indent="0">
              <a:buNone/>
            </a:pPr>
            <a:r>
              <a:rPr lang="en-US" dirty="0" smtClean="0">
                <a:latin typeface="Times New Roman" pitchFamily="18" charset="0"/>
                <a:cs typeface="Times New Roman" pitchFamily="18" charset="0"/>
              </a:rPr>
              <a:t>The theory  basically argues on the application of certain principles in creating a system while avoiding wastage, ensuring production process is more improved and fair distribution of goods . This theory worked in different ways as discussed here.</a:t>
            </a:r>
          </a:p>
          <a:p>
            <a:pPr marL="0" indent="0">
              <a:buNone/>
            </a:pPr>
            <a:r>
              <a:rPr lang="en-US" dirty="0" smtClean="0">
                <a:latin typeface="Times New Roman" pitchFamily="18" charset="0"/>
                <a:cs typeface="Times New Roman" pitchFamily="18" charset="0"/>
              </a:rPr>
              <a:t>Replacement of working by rule of thumb</a:t>
            </a:r>
          </a:p>
          <a:p>
            <a:pPr marL="0" indent="0">
              <a:buNone/>
            </a:pPr>
            <a:r>
              <a:rPr lang="en-US" dirty="0" smtClean="0">
                <a:latin typeface="Times New Roman" pitchFamily="18" charset="0"/>
                <a:cs typeface="Times New Roman" pitchFamily="18" charset="0"/>
              </a:rPr>
              <a:t>Matching the workers with their jobs in regard to motivation, training and their capability </a:t>
            </a:r>
          </a:p>
          <a:p>
            <a:pPr marL="0" indent="0">
              <a:buNone/>
            </a:pPr>
            <a:r>
              <a:rPr lang="en-US" dirty="0" smtClean="0">
                <a:latin typeface="Times New Roman" pitchFamily="18" charset="0"/>
                <a:cs typeface="Times New Roman" pitchFamily="18" charset="0"/>
              </a:rPr>
              <a:t>Monitoring  performance of workers , going instructions and supervising to ensure working methods are efficient </a:t>
            </a:r>
          </a:p>
          <a:p>
            <a:pPr marL="0" indent="0">
              <a:buNone/>
            </a:pPr>
            <a:r>
              <a:rPr lang="en-US" dirty="0" smtClean="0">
                <a:latin typeface="Times New Roman" pitchFamily="18" charset="0"/>
                <a:cs typeface="Times New Roman" pitchFamily="18" charset="0"/>
              </a:rPr>
              <a:t>The task allocation between workers and managers for mangers to have time in training , planning and allowing employees to efficiently perform their duties </a:t>
            </a:r>
          </a:p>
          <a:p>
            <a:endParaRPr lang="en-US" dirty="0"/>
          </a:p>
        </p:txBody>
      </p:sp>
      <p:sp>
        <p:nvSpPr>
          <p:cNvPr id="4" name="Slide Number Placeholder 3"/>
          <p:cNvSpPr>
            <a:spLocks noGrp="1"/>
          </p:cNvSpPr>
          <p:nvPr>
            <p:ph type="sldNum" sz="quarter" idx="10"/>
          </p:nvPr>
        </p:nvSpPr>
        <p:spPr/>
        <p:txBody>
          <a:bodyPr/>
          <a:lstStyle/>
          <a:p>
            <a:fld id="{2AE5B90F-05F9-4457-9F4F-76E994483BF0}" type="slidenum">
              <a:rPr lang="en-US" smtClean="0"/>
              <a:t>3</a:t>
            </a:fld>
            <a:endParaRPr lang="en-US" dirty="0"/>
          </a:p>
        </p:txBody>
      </p:sp>
    </p:spTree>
    <p:extLst>
      <p:ext uri="{BB962C8B-B14F-4D97-AF65-F5344CB8AC3E}">
        <p14:creationId xmlns:p14="http://schemas.microsoft.com/office/powerpoint/2010/main" val="1652871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ctr">
              <a:buNone/>
            </a:pPr>
            <a:r>
              <a:rPr lang="en-US" sz="1800" b="1" dirty="0" smtClean="0">
                <a:latin typeface="Times New Roman" pitchFamily="18" charset="0"/>
                <a:cs typeface="Times New Roman" pitchFamily="18" charset="0"/>
              </a:rPr>
              <a:t>Pros</a:t>
            </a:r>
            <a:r>
              <a:rPr lang="en-US" dirty="0" smtClean="0"/>
              <a:t> </a:t>
            </a:r>
          </a:p>
          <a:p>
            <a:r>
              <a:rPr lang="en-US" dirty="0" smtClean="0"/>
              <a:t>Reduced production cost </a:t>
            </a:r>
          </a:p>
          <a:p>
            <a:r>
              <a:rPr lang="en-US" dirty="0" smtClean="0"/>
              <a:t>Saves on time </a:t>
            </a:r>
          </a:p>
          <a:p>
            <a:r>
              <a:rPr lang="en-US" dirty="0" smtClean="0"/>
              <a:t>Resources are well utilized </a:t>
            </a:r>
          </a:p>
          <a:p>
            <a:r>
              <a:rPr lang="en-US" dirty="0" smtClean="0"/>
              <a:t>Better working conditions provided </a:t>
            </a:r>
          </a:p>
          <a:p>
            <a:r>
              <a:rPr lang="en-US" dirty="0" smtClean="0"/>
              <a:t>Proper utilization of resources </a:t>
            </a:r>
          </a:p>
          <a:p>
            <a:r>
              <a:rPr lang="en-US" dirty="0" smtClean="0"/>
              <a:t>Provide good method of training and selecting workers </a:t>
            </a:r>
          </a:p>
          <a:p>
            <a:endParaRPr lang="en-US" dirty="0"/>
          </a:p>
        </p:txBody>
      </p:sp>
      <p:sp>
        <p:nvSpPr>
          <p:cNvPr id="4" name="Slide Number Placeholder 3"/>
          <p:cNvSpPr>
            <a:spLocks noGrp="1"/>
          </p:cNvSpPr>
          <p:nvPr>
            <p:ph type="sldNum" sz="quarter" idx="10"/>
          </p:nvPr>
        </p:nvSpPr>
        <p:spPr/>
        <p:txBody>
          <a:bodyPr/>
          <a:lstStyle/>
          <a:p>
            <a:fld id="{2AE5B90F-05F9-4457-9F4F-76E994483BF0}" type="slidenum">
              <a:rPr lang="en-US" smtClean="0"/>
              <a:t>4</a:t>
            </a:fld>
            <a:endParaRPr lang="en-US" dirty="0"/>
          </a:p>
        </p:txBody>
      </p:sp>
    </p:spTree>
    <p:extLst>
      <p:ext uri="{BB962C8B-B14F-4D97-AF65-F5344CB8AC3E}">
        <p14:creationId xmlns:p14="http://schemas.microsoft.com/office/powerpoint/2010/main" val="3517248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Leads to mutual collaboration between the management and employees in the context of public administration </a:t>
            </a:r>
          </a:p>
          <a:p>
            <a:r>
              <a:rPr lang="en-US" dirty="0" smtClean="0"/>
              <a:t>Leads to progressive development through since the workers are selected scientifically </a:t>
            </a:r>
          </a:p>
          <a:p>
            <a:r>
              <a:rPr lang="en-US" dirty="0" smtClean="0"/>
              <a:t>Equal division of task and responsibility between the employees and management in public administration </a:t>
            </a:r>
          </a:p>
          <a:p>
            <a:r>
              <a:rPr lang="en-US" dirty="0" smtClean="0"/>
              <a:t>principles of scientific management theory led to the reduction of public administration short-coming </a:t>
            </a:r>
          </a:p>
          <a:p>
            <a:r>
              <a:rPr lang="en-US" dirty="0" smtClean="0"/>
              <a:t>The scientific management theory led to the realization of basic needs for citizens </a:t>
            </a:r>
          </a:p>
          <a:p>
            <a:r>
              <a:rPr lang="en-US" b="1" dirty="0" smtClean="0">
                <a:latin typeface="Times New Roman" pitchFamily="18" charset="0"/>
                <a:cs typeface="Times New Roman" pitchFamily="18" charset="0"/>
              </a:rPr>
              <a:t>Cons</a:t>
            </a:r>
          </a:p>
          <a:p>
            <a:r>
              <a:rPr lang="en-US" dirty="0" smtClean="0">
                <a:latin typeface="Times New Roman" pitchFamily="18" charset="0"/>
                <a:cs typeface="Times New Roman" pitchFamily="18" charset="0"/>
              </a:rPr>
              <a:t>Worker’s exploitation </a:t>
            </a:r>
          </a:p>
          <a:p>
            <a:r>
              <a:rPr lang="en-US" dirty="0" smtClean="0">
                <a:latin typeface="Times New Roman" pitchFamily="18" charset="0"/>
                <a:cs typeface="Times New Roman" pitchFamily="18" charset="0"/>
              </a:rPr>
              <a:t>Its application is narrow </a:t>
            </a:r>
          </a:p>
          <a:p>
            <a:r>
              <a:rPr lang="en-US" dirty="0" smtClean="0">
                <a:latin typeface="Times New Roman" pitchFamily="18" charset="0"/>
                <a:cs typeface="Times New Roman" pitchFamily="18" charset="0"/>
              </a:rPr>
              <a:t>Some assumptions were wrong like assuming workers to be motivated by financial gains rather that incentives, personal egos and social needs </a:t>
            </a:r>
          </a:p>
          <a:p>
            <a:r>
              <a:rPr lang="en-US" dirty="0" smtClean="0">
                <a:latin typeface="Times New Roman" pitchFamily="18" charset="0"/>
                <a:cs typeface="Times New Roman" pitchFamily="18" charset="0"/>
              </a:rPr>
              <a:t>It more of individualist approach </a:t>
            </a:r>
          </a:p>
          <a:p>
            <a:r>
              <a:rPr lang="en-US" dirty="0" smtClean="0">
                <a:latin typeface="Times New Roman" pitchFamily="18" charset="0"/>
                <a:cs typeface="Times New Roman" pitchFamily="18" charset="0"/>
              </a:rPr>
              <a:t>Causes a problem in separating planning from doing </a:t>
            </a:r>
          </a:p>
          <a:p>
            <a:r>
              <a:rPr lang="en-US" dirty="0" smtClean="0">
                <a:latin typeface="Times New Roman" pitchFamily="18" charset="0"/>
                <a:cs typeface="Times New Roman" pitchFamily="18" charset="0"/>
              </a:rPr>
              <a:t>It is associated with mechanical approach</a:t>
            </a:r>
            <a:r>
              <a:rPr lang="en-US" b="1" dirty="0" smtClean="0">
                <a:latin typeface="Times New Roman" pitchFamily="18" charset="0"/>
                <a:cs typeface="Times New Roman" pitchFamily="18" charset="0"/>
              </a:rPr>
              <a:t> </a:t>
            </a:r>
          </a:p>
          <a:p>
            <a:endParaRPr lang="en-US" dirty="0"/>
          </a:p>
        </p:txBody>
      </p:sp>
      <p:sp>
        <p:nvSpPr>
          <p:cNvPr id="4" name="Slide Number Placeholder 3"/>
          <p:cNvSpPr>
            <a:spLocks noGrp="1"/>
          </p:cNvSpPr>
          <p:nvPr>
            <p:ph type="sldNum" sz="quarter" idx="10"/>
          </p:nvPr>
        </p:nvSpPr>
        <p:spPr/>
        <p:txBody>
          <a:bodyPr/>
          <a:lstStyle/>
          <a:p>
            <a:fld id="{2AE5B90F-05F9-4457-9F4F-76E994483BF0}" type="slidenum">
              <a:rPr lang="en-US" smtClean="0"/>
              <a:t>5</a:t>
            </a:fld>
            <a:endParaRPr lang="en-US" dirty="0"/>
          </a:p>
        </p:txBody>
      </p:sp>
    </p:spTree>
    <p:extLst>
      <p:ext uri="{BB962C8B-B14F-4D97-AF65-F5344CB8AC3E}">
        <p14:creationId xmlns:p14="http://schemas.microsoft.com/office/powerpoint/2010/main" val="40898315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Mary Follett’s is said to be the mother of modern management </a:t>
            </a:r>
          </a:p>
          <a:p>
            <a:r>
              <a:rPr lang="en-US" dirty="0" smtClean="0"/>
              <a:t>Mary Follett’s Theory holds that, the art of making things done by people is what is believed to be management</a:t>
            </a:r>
          </a:p>
          <a:p>
            <a:r>
              <a:rPr lang="en-US" dirty="0" smtClean="0"/>
              <a:t>This theory holds that, exercising power is not leadership and leadership is viewed to be the capacity to have an increased sense of power </a:t>
            </a:r>
          </a:p>
          <a:p>
            <a:r>
              <a:rPr lang="en-US" dirty="0" smtClean="0"/>
              <a:t>According to the Mary Follett’s Theory, is fundamental task of a leaders is creating more leaders. The theory has the following principles </a:t>
            </a:r>
          </a:p>
          <a:p>
            <a:r>
              <a:rPr lang="en-US" dirty="0" smtClean="0"/>
              <a:t>Direct contact, early stages relationship reciprocation and continuous process are some of the principles in this theory </a:t>
            </a:r>
          </a:p>
          <a:p>
            <a:endParaRPr lang="en-US" dirty="0"/>
          </a:p>
        </p:txBody>
      </p:sp>
      <p:sp>
        <p:nvSpPr>
          <p:cNvPr id="4" name="Slide Number Placeholder 3"/>
          <p:cNvSpPr>
            <a:spLocks noGrp="1"/>
          </p:cNvSpPr>
          <p:nvPr>
            <p:ph type="sldNum" sz="quarter" idx="10"/>
          </p:nvPr>
        </p:nvSpPr>
        <p:spPr/>
        <p:txBody>
          <a:bodyPr/>
          <a:lstStyle/>
          <a:p>
            <a:fld id="{2AE5B90F-05F9-4457-9F4F-76E994483BF0}" type="slidenum">
              <a:rPr lang="en-US" smtClean="0"/>
              <a:t>7</a:t>
            </a:fld>
            <a:endParaRPr lang="en-US" dirty="0"/>
          </a:p>
        </p:txBody>
      </p:sp>
    </p:spTree>
    <p:extLst>
      <p:ext uri="{BB962C8B-B14F-4D97-AF65-F5344CB8AC3E}">
        <p14:creationId xmlns:p14="http://schemas.microsoft.com/office/powerpoint/2010/main" val="20105125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Pros </a:t>
            </a:r>
          </a:p>
          <a:p>
            <a:r>
              <a:rPr lang="en-US" dirty="0" smtClean="0"/>
              <a:t>Increased worker productivity </a:t>
            </a:r>
          </a:p>
          <a:p>
            <a:r>
              <a:rPr lang="en-US" dirty="0" smtClean="0"/>
              <a:t>Quality of services  provided </a:t>
            </a:r>
          </a:p>
          <a:p>
            <a:r>
              <a:rPr lang="en-US" dirty="0" smtClean="0"/>
              <a:t>It addressed strategies for management that led to motivation in work force </a:t>
            </a:r>
          </a:p>
          <a:p>
            <a:endParaRPr lang="en-US" dirty="0" smtClean="0"/>
          </a:p>
          <a:p>
            <a:r>
              <a:rPr lang="en-US" dirty="0" smtClean="0"/>
              <a:t>Cons </a:t>
            </a:r>
          </a:p>
          <a:p>
            <a:r>
              <a:rPr lang="en-US" dirty="0" smtClean="0"/>
              <a:t>The idea of integration in Mary Follett’s Theory is viewed as illusionary </a:t>
            </a:r>
          </a:p>
          <a:p>
            <a:r>
              <a:rPr lang="en-US" dirty="0" smtClean="0"/>
              <a:t>The Mary Follett’s Theory ignored the steps involved in organizational management </a:t>
            </a:r>
          </a:p>
          <a:p>
            <a:r>
              <a:rPr lang="en-US" dirty="0" smtClean="0"/>
              <a:t>This theory is viewed to have a problem of idealism portrayed by Mary Follett’s  herself</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AE5B90F-05F9-4457-9F4F-76E994483BF0}" type="slidenum">
              <a:rPr lang="en-US" smtClean="0"/>
              <a:t>8</a:t>
            </a:fld>
            <a:endParaRPr lang="en-US" dirty="0"/>
          </a:p>
        </p:txBody>
      </p:sp>
    </p:spTree>
    <p:extLst>
      <p:ext uri="{BB962C8B-B14F-4D97-AF65-F5344CB8AC3E}">
        <p14:creationId xmlns:p14="http://schemas.microsoft.com/office/powerpoint/2010/main" val="3893366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cap="all" dirty="0" smtClean="0"/>
              <a:t>JANET KRENN (2017).</a:t>
            </a:r>
            <a:r>
              <a:rPr lang="en-US" dirty="0" smtClean="0"/>
              <a:t> </a:t>
            </a:r>
            <a:endParaRPr lang="en-US" dirty="0"/>
          </a:p>
        </p:txBody>
      </p:sp>
      <p:sp>
        <p:nvSpPr>
          <p:cNvPr id="4" name="Slide Number Placeholder 3"/>
          <p:cNvSpPr>
            <a:spLocks noGrp="1"/>
          </p:cNvSpPr>
          <p:nvPr>
            <p:ph type="sldNum" sz="quarter" idx="10"/>
          </p:nvPr>
        </p:nvSpPr>
        <p:spPr/>
        <p:txBody>
          <a:bodyPr/>
          <a:lstStyle/>
          <a:p>
            <a:fld id="{2AE5B90F-05F9-4457-9F4F-76E994483BF0}" type="slidenum">
              <a:rPr lang="en-US" smtClean="0"/>
              <a:t>11</a:t>
            </a:fld>
            <a:endParaRPr lang="en-US" dirty="0"/>
          </a:p>
        </p:txBody>
      </p:sp>
    </p:spTree>
    <p:extLst>
      <p:ext uri="{BB962C8B-B14F-4D97-AF65-F5344CB8AC3E}">
        <p14:creationId xmlns:p14="http://schemas.microsoft.com/office/powerpoint/2010/main" val="663076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itchFamily="2" charset="2"/>
              <a:buChar char="Ø"/>
            </a:pPr>
            <a:r>
              <a:rPr lang="en-US" dirty="0" smtClean="0"/>
              <a:t>Pros </a:t>
            </a:r>
          </a:p>
          <a:p>
            <a:pPr>
              <a:buFont typeface="Wingdings" pitchFamily="2" charset="2"/>
              <a:buChar char="Ø"/>
            </a:pPr>
            <a:r>
              <a:rPr lang="en-US" dirty="0" smtClean="0"/>
              <a:t>Promotes the structure of an organization which is the key principle of management emphasized by Henri Fayol</a:t>
            </a:r>
          </a:p>
          <a:p>
            <a:pPr>
              <a:buFont typeface="Wingdings" pitchFamily="2" charset="2"/>
              <a:buChar char="Ø"/>
            </a:pPr>
            <a:r>
              <a:rPr lang="en-US" dirty="0" smtClean="0"/>
              <a:t>Enhances team work through subordination of personal interests to those of an organization </a:t>
            </a:r>
          </a:p>
          <a:p>
            <a:pPr>
              <a:buFont typeface="Wingdings" pitchFamily="2" charset="2"/>
              <a:buChar char="Ø"/>
            </a:pPr>
            <a:r>
              <a:rPr lang="en-US" dirty="0" smtClean="0"/>
              <a:t>Through fair competition, the theory can motivate employees </a:t>
            </a:r>
          </a:p>
          <a:p>
            <a:r>
              <a:rPr lang="en-US" dirty="0" smtClean="0">
                <a:latin typeface="Times New Roman" pitchFamily="18" charset="0"/>
                <a:cs typeface="Times New Roman" pitchFamily="18" charset="0"/>
              </a:rPr>
              <a:t>Cons</a:t>
            </a:r>
          </a:p>
          <a:p>
            <a:r>
              <a:rPr lang="en-US" dirty="0" smtClean="0">
                <a:latin typeface="Times New Roman" pitchFamily="18" charset="0"/>
                <a:cs typeface="Times New Roman" pitchFamily="18" charset="0"/>
              </a:rPr>
              <a:t>In his theory Fayol only described the structure of formal organization </a:t>
            </a:r>
          </a:p>
          <a:p>
            <a:r>
              <a:rPr lang="en-US" dirty="0" smtClean="0">
                <a:latin typeface="Times New Roman" pitchFamily="18" charset="0"/>
                <a:cs typeface="Times New Roman" pitchFamily="18" charset="0"/>
              </a:rPr>
              <a:t>The theory does not address issues like general versus individual concerns</a:t>
            </a:r>
          </a:p>
          <a:p>
            <a:r>
              <a:rPr lang="en-US" dirty="0" smtClean="0">
                <a:latin typeface="Times New Roman" pitchFamily="18" charset="0"/>
                <a:cs typeface="Times New Roman" pitchFamily="18" charset="0"/>
              </a:rPr>
              <a:t>There has been more principles that have been absorbed by organization in the modern world</a:t>
            </a:r>
          </a:p>
          <a:p>
            <a:r>
              <a:rPr lang="en-US" dirty="0" smtClean="0">
                <a:latin typeface="Times New Roman" pitchFamily="18" charset="0"/>
                <a:cs typeface="Times New Roman" pitchFamily="18" charset="0"/>
              </a:rPr>
              <a:t>The theory viewed the interest and sensitivity of patient’s needs in the context of rational organization rather than changing behavior of people and adapting structure that can both customers and businesses </a:t>
            </a:r>
          </a:p>
          <a:p>
            <a:pPr>
              <a:buFont typeface="Wingdings" pitchFamily="2" charset="2"/>
              <a:buChar char="Ø"/>
            </a:pPr>
            <a:endParaRPr lang="en-US" dirty="0" smtClean="0"/>
          </a:p>
          <a:p>
            <a:endParaRPr lang="en-US" dirty="0"/>
          </a:p>
        </p:txBody>
      </p:sp>
      <p:sp>
        <p:nvSpPr>
          <p:cNvPr id="4" name="Slide Number Placeholder 3"/>
          <p:cNvSpPr>
            <a:spLocks noGrp="1"/>
          </p:cNvSpPr>
          <p:nvPr>
            <p:ph type="sldNum" sz="quarter" idx="10"/>
          </p:nvPr>
        </p:nvSpPr>
        <p:spPr/>
        <p:txBody>
          <a:bodyPr/>
          <a:lstStyle/>
          <a:p>
            <a:fld id="{2AE5B90F-05F9-4457-9F4F-76E994483BF0}" type="slidenum">
              <a:rPr lang="en-US" smtClean="0"/>
              <a:t>12</a:t>
            </a:fld>
            <a:endParaRPr lang="en-US" dirty="0"/>
          </a:p>
        </p:txBody>
      </p:sp>
    </p:spTree>
    <p:extLst>
      <p:ext uri="{BB962C8B-B14F-4D97-AF65-F5344CB8AC3E}">
        <p14:creationId xmlns:p14="http://schemas.microsoft.com/office/powerpoint/2010/main" val="3056913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Promotes division of work by enabling the employees to specialize hence, increasing the output of the public administration since  workers becomes efficient and more skilled </a:t>
            </a:r>
          </a:p>
          <a:p>
            <a:r>
              <a:rPr lang="en-US" dirty="0" smtClean="0"/>
              <a:t>Bring an </a:t>
            </a:r>
            <a:r>
              <a:rPr lang="en-US" dirty="0" err="1" smtClean="0"/>
              <a:t>understnding</a:t>
            </a:r>
            <a:r>
              <a:rPr lang="en-US" dirty="0" smtClean="0"/>
              <a:t> to the public administration that,  any form of authority comes with </a:t>
            </a:r>
            <a:r>
              <a:rPr lang="en-US" dirty="0" err="1" smtClean="0"/>
              <a:t>respnsiblity</a:t>
            </a:r>
            <a:r>
              <a:rPr lang="en-US" dirty="0" smtClean="0"/>
              <a:t> </a:t>
            </a:r>
          </a:p>
          <a:p>
            <a:r>
              <a:rPr lang="en-US" dirty="0" smtClean="0"/>
              <a:t>Embracing discipline that  public </a:t>
            </a:r>
            <a:r>
              <a:rPr lang="en-US" dirty="0" err="1" smtClean="0"/>
              <a:t>adminstration</a:t>
            </a:r>
            <a:r>
              <a:rPr lang="en-US" dirty="0" smtClean="0"/>
              <a:t> need to uphold by use of different methods (Reid, 1995). </a:t>
            </a:r>
          </a:p>
          <a:p>
            <a:r>
              <a:rPr lang="en-US" dirty="0" smtClean="0"/>
              <a:t>Promotes unity of direction in public administration whereby teams sharing similar objective work under one manger’s direction. </a:t>
            </a:r>
          </a:p>
          <a:p>
            <a:endParaRPr lang="en-US" dirty="0"/>
          </a:p>
        </p:txBody>
      </p:sp>
      <p:sp>
        <p:nvSpPr>
          <p:cNvPr id="4" name="Slide Number Placeholder 3"/>
          <p:cNvSpPr>
            <a:spLocks noGrp="1"/>
          </p:cNvSpPr>
          <p:nvPr>
            <p:ph type="sldNum" sz="quarter" idx="10"/>
          </p:nvPr>
        </p:nvSpPr>
        <p:spPr/>
        <p:txBody>
          <a:bodyPr/>
          <a:lstStyle/>
          <a:p>
            <a:fld id="{2AE5B90F-05F9-4457-9F4F-76E994483BF0}" type="slidenum">
              <a:rPr lang="en-US" smtClean="0"/>
              <a:t>13</a:t>
            </a:fld>
            <a:endParaRPr lang="en-US" dirty="0"/>
          </a:p>
        </p:txBody>
      </p:sp>
    </p:spTree>
    <p:extLst>
      <p:ext uri="{BB962C8B-B14F-4D97-AF65-F5344CB8AC3E}">
        <p14:creationId xmlns:p14="http://schemas.microsoft.com/office/powerpoint/2010/main" val="33502064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E5B90F-05F9-4457-9F4F-76E994483BF0}" type="slidenum">
              <a:rPr lang="en-US" smtClean="0"/>
              <a:t>14</a:t>
            </a:fld>
            <a:endParaRPr lang="en-US" dirty="0"/>
          </a:p>
        </p:txBody>
      </p:sp>
    </p:spTree>
    <p:extLst>
      <p:ext uri="{BB962C8B-B14F-4D97-AF65-F5344CB8AC3E}">
        <p14:creationId xmlns:p14="http://schemas.microsoft.com/office/powerpoint/2010/main" val="1301329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F65BD9C6-678A-4300-AE61-DF9FC01F20DA}" type="datetimeFigureOut">
              <a:rPr lang="en-US" smtClean="0"/>
              <a:t>4/2/2019</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946C85A1-BD24-40B9-9906-D8A3728797C2}" type="slidenum">
              <a:rPr lang="en-US" smtClean="0"/>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72860495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65BD9C6-678A-4300-AE61-DF9FC01F20DA}" type="datetimeFigureOut">
              <a:rPr lang="en-US" smtClean="0"/>
              <a:t>4/2/2019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46C85A1-BD24-40B9-9906-D8A3728797C2}" type="slidenum">
              <a:rPr lang="en-US" smtClean="0"/>
              <a:t>‹#›</a:t>
            </a:fld>
            <a:endParaRPr lang="en-US" dirty="0"/>
          </a:p>
        </p:txBody>
      </p:sp>
    </p:spTree>
    <p:extLst>
      <p:ext uri="{BB962C8B-B14F-4D97-AF65-F5344CB8AC3E}">
        <p14:creationId xmlns:p14="http://schemas.microsoft.com/office/powerpoint/2010/main" val="2365154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F65BD9C6-678A-4300-AE61-DF9FC01F20DA}" type="datetimeFigureOut">
              <a:rPr lang="en-US" smtClean="0"/>
              <a:t>4/2/2019</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946C85A1-BD24-40B9-9906-D8A3728797C2}" type="slidenum">
              <a:rPr lang="en-US" smtClean="0"/>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406519093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65BD9C6-678A-4300-AE61-DF9FC01F20DA}" type="datetimeFigureOut">
              <a:rPr lang="en-US" smtClean="0"/>
              <a:t>4/2/2019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46C85A1-BD24-40B9-9906-D8A3728797C2}" type="slidenum">
              <a:rPr lang="en-US" smtClean="0"/>
              <a:t>‹#›</a:t>
            </a:fld>
            <a:endParaRPr lang="en-US" dirty="0"/>
          </a:p>
        </p:txBody>
      </p:sp>
    </p:spTree>
    <p:extLst>
      <p:ext uri="{BB962C8B-B14F-4D97-AF65-F5344CB8AC3E}">
        <p14:creationId xmlns:p14="http://schemas.microsoft.com/office/powerpoint/2010/main" val="2692700385"/>
      </p:ext>
    </p:extLst>
  </p:cSld>
  <p:clrMapOvr>
    <a:masterClrMapping/>
  </p:clrMapOvr>
  <p:extLst>
    <p:ext uri="{DCECCB84-F9BA-43D5-87BE-67443E8EF086}">
      <p15:sldGuideLst xmlns:p15="http://schemas.microsoft.com/office/powerpoint/2012/main" xmlns=""/>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65BD9C6-678A-4300-AE61-DF9FC01F20DA}" type="datetimeFigureOut">
              <a:rPr lang="en-US" smtClean="0"/>
              <a:t>4/2/2019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46C85A1-BD24-40B9-9906-D8A3728797C2}" type="slidenum">
              <a:rPr lang="en-US" smtClean="0"/>
              <a:t>‹#›</a:t>
            </a:fld>
            <a:endParaRPr lang="en-US" dirty="0"/>
          </a:p>
        </p:txBody>
      </p:sp>
    </p:spTree>
    <p:extLst>
      <p:ext uri="{BB962C8B-B14F-4D97-AF65-F5344CB8AC3E}">
        <p14:creationId xmlns:p14="http://schemas.microsoft.com/office/powerpoint/2010/main" val="2784784845"/>
      </p:ext>
    </p:extLst>
  </p:cSld>
  <p:clrMapOvr>
    <a:masterClrMapping/>
  </p:clrMapOvr>
  <p:extLst>
    <p:ext uri="{DCECCB84-F9BA-43D5-87BE-67443E8EF086}">
      <p15:sldGuideLst xmlns:p15="http://schemas.microsoft.com/office/powerpoint/2012/main" xmlns=""/>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65BD9C6-678A-4300-AE61-DF9FC01F20DA}" type="datetimeFigureOut">
              <a:rPr lang="en-US" smtClean="0"/>
              <a:t>4/2/2019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46C85A1-BD24-40B9-9906-D8A3728797C2}" type="slidenum">
              <a:rPr lang="en-US" smtClean="0"/>
              <a:t>‹#›</a:t>
            </a:fld>
            <a:endParaRPr lang="en-US" dirty="0"/>
          </a:p>
        </p:txBody>
      </p:sp>
    </p:spTree>
    <p:extLst>
      <p:ext uri="{BB962C8B-B14F-4D97-AF65-F5344CB8AC3E}">
        <p14:creationId xmlns:p14="http://schemas.microsoft.com/office/powerpoint/2010/main" val="2543866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5BD9C6-678A-4300-AE61-DF9FC01F20DA}" type="datetimeFigureOut">
              <a:rPr lang="en-US" smtClean="0"/>
              <a:t>4/2/2019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46C85A1-BD24-40B9-9906-D8A3728797C2}" type="slidenum">
              <a:rPr lang="en-US" smtClean="0"/>
              <a:t>‹#›</a:t>
            </a:fld>
            <a:endParaRPr lang="en-US" dirty="0"/>
          </a:p>
        </p:txBody>
      </p:sp>
    </p:spTree>
    <p:extLst>
      <p:ext uri="{BB962C8B-B14F-4D97-AF65-F5344CB8AC3E}">
        <p14:creationId xmlns:p14="http://schemas.microsoft.com/office/powerpoint/2010/main" val="3572237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F65BD9C6-678A-4300-AE61-DF9FC01F20DA}" type="datetimeFigureOut">
              <a:rPr lang="en-US" smtClean="0"/>
              <a:t>4/2/2019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946C85A1-BD24-40B9-9906-D8A3728797C2}" type="slidenum">
              <a:rPr lang="en-US" smtClean="0"/>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30952491"/>
      </p:ext>
    </p:extLst>
  </p:cSld>
  <p:clrMapOvr>
    <a:masterClrMapping/>
  </p:clrMapOvr>
  <p:extLst>
    <p:ext uri="{DCECCB84-F9BA-43D5-87BE-67443E8EF086}">
      <p15:sldGuideLst xmlns:p15="http://schemas.microsoft.com/office/powerpoint/2012/main" xmlns=""/>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F65BD9C6-678A-4300-AE61-DF9FC01F20DA}" type="datetimeFigureOut">
              <a:rPr lang="en-US" smtClean="0"/>
              <a:t>4/2/2019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946C85A1-BD24-40B9-9906-D8A3728797C2}" type="slidenum">
              <a:rPr lang="en-US" smtClean="0"/>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202183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65BD9C6-678A-4300-AE61-DF9FC01F20DA}" type="datetimeFigureOut">
              <a:rPr lang="en-US" smtClean="0"/>
              <a:t>4/2/2019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46C85A1-BD24-40B9-9906-D8A3728797C2}" type="slidenum">
              <a:rPr lang="en-US" smtClean="0"/>
              <a:t>‹#›</a:t>
            </a:fld>
            <a:endParaRPr lang="en-US" dirty="0"/>
          </a:p>
        </p:txBody>
      </p:sp>
    </p:spTree>
    <p:extLst>
      <p:ext uri="{BB962C8B-B14F-4D97-AF65-F5344CB8AC3E}">
        <p14:creationId xmlns:p14="http://schemas.microsoft.com/office/powerpoint/2010/main" val="473594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65BD9C6-678A-4300-AE61-DF9FC01F20DA}" type="datetimeFigureOut">
              <a:rPr lang="en-US" smtClean="0"/>
              <a:t>4/2/2019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46C85A1-BD24-40B9-9906-D8A3728797C2}" type="slidenum">
              <a:rPr lang="en-US" smtClean="0"/>
              <a:t>‹#›</a:t>
            </a:fld>
            <a:endParaRPr lang="en-US" dirty="0"/>
          </a:p>
        </p:txBody>
      </p:sp>
    </p:spTree>
    <p:extLst>
      <p:ext uri="{BB962C8B-B14F-4D97-AF65-F5344CB8AC3E}">
        <p14:creationId xmlns:p14="http://schemas.microsoft.com/office/powerpoint/2010/main" val="2572647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F65BD9C6-678A-4300-AE61-DF9FC01F20DA}" type="datetimeFigureOut">
              <a:rPr lang="en-US" smtClean="0"/>
              <a:t>4/2/2019</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946C85A1-BD24-40B9-9906-D8A3728797C2}" type="slidenum">
              <a:rPr lang="en-US" smtClean="0"/>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5430241"/>
      </p:ext>
    </p:extLst>
  </p:cSld>
  <p:clrMap bg1="lt1" tx1="dk1" bg2="lt2" tx2="dk2" accent1="accent1" accent2="accent2" accent3="accent3" accent4="accent4" accent5="accent5" accent6="accent6" hlink="hlink" folHlink="folHlink"/>
  <p:sldLayoutIdLst>
    <p:sldLayoutId id="2147484367" r:id="rId1"/>
    <p:sldLayoutId id="2147484368" r:id="rId2"/>
    <p:sldLayoutId id="2147484369" r:id="rId3"/>
    <p:sldLayoutId id="2147484370" r:id="rId4"/>
    <p:sldLayoutId id="2147484371" r:id="rId5"/>
    <p:sldLayoutId id="2147484372" r:id="rId6"/>
    <p:sldLayoutId id="2147484373" r:id="rId7"/>
    <p:sldLayoutId id="2147484374" r:id="rId8"/>
    <p:sldLayoutId id="2147484375" r:id="rId9"/>
    <p:sldLayoutId id="2147484376" r:id="rId10"/>
    <p:sldLayoutId id="2147484377" r:id="rId11"/>
  </p:sldLayoutIdLst>
  <p:txStyles>
    <p:titleStyle>
      <a:lvl1pPr algn="l" defTabSz="914400" rtl="0" eaLnBrk="1" latinLnBrk="0" hangingPunct="1">
        <a:lnSpc>
          <a:spcPct val="89000"/>
        </a:lnSpc>
        <a:spcBef>
          <a:spcPct val="0"/>
        </a:spcBef>
        <a:buNone/>
        <a:defRPr sz="4400" b="0" i="0" u="none"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b="0" i="1" u="none"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yourarticlelibrary.com/public-administration/scientific-management-of-public-administration-need-origin-and-criticism/63422"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Unit I Presentation</a:t>
            </a:r>
            <a:endParaRPr lang="en-US" dirty="0"/>
          </a:p>
        </p:txBody>
      </p:sp>
      <p:sp>
        <p:nvSpPr>
          <p:cNvPr id="3" name="Subtitle 2"/>
          <p:cNvSpPr>
            <a:spLocks noGrp="1"/>
          </p:cNvSpPr>
          <p:nvPr>
            <p:ph type="subTitle" idx="1"/>
          </p:nvPr>
        </p:nvSpPr>
        <p:spPr/>
        <p:txBody>
          <a:bodyPr>
            <a:normAutofit/>
          </a:bodyPr>
          <a:lstStyle/>
          <a:p>
            <a:r>
              <a:rPr lang="en-US" dirty="0" smtClean="0"/>
              <a:t>[Insert your name]</a:t>
            </a:r>
          </a:p>
          <a:p>
            <a:r>
              <a:rPr lang="en-US" dirty="0" smtClean="0"/>
              <a:t>PUA 5308, MPA Seminar</a:t>
            </a:r>
          </a:p>
          <a:p>
            <a:endParaRPr lang="en-US" dirty="0"/>
          </a:p>
        </p:txBody>
      </p:sp>
    </p:spTree>
    <p:extLst>
      <p:ext uri="{BB962C8B-B14F-4D97-AF65-F5344CB8AC3E}">
        <p14:creationId xmlns:p14="http://schemas.microsoft.com/office/powerpoint/2010/main" val="16784134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1935161"/>
          </a:xfrm>
        </p:spPr>
        <p:txBody>
          <a:bodyPr>
            <a:normAutofit fontScale="90000"/>
          </a:bodyPr>
          <a:lstStyle/>
          <a:p>
            <a:pPr algn="ctr"/>
            <a:r>
              <a:rPr lang="en-US" dirty="0" smtClean="0"/>
              <a:t>Fredrick Taylor’s Theory</a:t>
            </a:r>
            <a:endParaRPr lang="en-US" dirty="0"/>
          </a:p>
        </p:txBody>
      </p:sp>
    </p:spTree>
    <p:extLst>
      <p:ext uri="{BB962C8B-B14F-4D97-AF65-F5344CB8AC3E}">
        <p14:creationId xmlns:p14="http://schemas.microsoft.com/office/powerpoint/2010/main" val="20483772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Description</a:t>
            </a:r>
            <a:endParaRPr lang="en-US" dirty="0"/>
          </a:p>
        </p:txBody>
      </p:sp>
      <p:sp>
        <p:nvSpPr>
          <p:cNvPr id="3" name="Content Placeholder 2"/>
          <p:cNvSpPr>
            <a:spLocks noGrp="1"/>
          </p:cNvSpPr>
          <p:nvPr>
            <p:ph idx="1"/>
          </p:nvPr>
        </p:nvSpPr>
        <p:spPr>
          <a:xfrm>
            <a:off x="1371599" y="2285999"/>
            <a:ext cx="10446589" cy="4425351"/>
          </a:xfrm>
        </p:spPr>
        <p:txBody>
          <a:bodyPr>
            <a:noAutofit/>
          </a:bodyPr>
          <a:lstStyle/>
          <a:p>
            <a:pPr marL="0" indent="0">
              <a:buNone/>
            </a:pPr>
            <a:r>
              <a:rPr lang="en-US" dirty="0" smtClean="0">
                <a:latin typeface="Times New Roman" pitchFamily="18" charset="0"/>
                <a:cs typeface="Times New Roman" pitchFamily="18" charset="0"/>
              </a:rPr>
              <a:t>Formulated by Fredrick Taylor, the scientific management theory is an approach that focused different aspects of traditional public administration</a:t>
            </a:r>
            <a:r>
              <a:rPr lang="en-US" dirty="0" smtClean="0">
                <a:latin typeface="Times New Roman" pitchFamily="18" charset="0"/>
                <a:cs typeface="Times New Roman" pitchFamily="18" charset="0"/>
              </a:rPr>
              <a:t>.</a:t>
            </a:r>
          </a:p>
          <a:p>
            <a:pPr marL="0" indent="0">
              <a:buNone/>
            </a:pPr>
            <a:r>
              <a:rPr lang="en-US" dirty="0" smtClean="0">
                <a:latin typeface="Times New Roman" pitchFamily="18" charset="0"/>
                <a:cs typeface="Times New Roman" pitchFamily="18" charset="0"/>
              </a:rPr>
              <a:t>The theory  basically argues on the application of certain principles in creating a system while avoiding wastage, ensuring production process is more improved and fair distribution of goods </a:t>
            </a:r>
          </a:p>
          <a:p>
            <a:pPr marL="0" indent="0">
              <a:buNone/>
            </a:pPr>
            <a:r>
              <a:rPr lang="en-US" dirty="0" smtClean="0">
                <a:latin typeface="Times New Roman" pitchFamily="18" charset="0"/>
                <a:cs typeface="Times New Roman" pitchFamily="18" charset="0"/>
              </a:rPr>
              <a:t>The principles in this theory are:</a:t>
            </a:r>
          </a:p>
          <a:p>
            <a:pPr marL="0" indent="0">
              <a:buNone/>
            </a:pPr>
            <a:r>
              <a:rPr lang="en-US" dirty="0" smtClean="0">
                <a:latin typeface="Times New Roman" pitchFamily="18" charset="0"/>
                <a:cs typeface="Times New Roman" pitchFamily="18" charset="0"/>
              </a:rPr>
              <a:t>Developing a science for every type of job</a:t>
            </a:r>
          </a:p>
          <a:p>
            <a:pPr marL="0" indent="0">
              <a:buNone/>
            </a:pPr>
            <a:r>
              <a:rPr lang="en-US" dirty="0" smtClean="0">
                <a:latin typeface="Times New Roman" pitchFamily="18" charset="0"/>
                <a:cs typeface="Times New Roman" pitchFamily="18" charset="0"/>
              </a:rPr>
              <a:t>Hiring employees with the right and required abilities </a:t>
            </a:r>
          </a:p>
          <a:p>
            <a:pPr marL="0" indent="0">
              <a:buNone/>
            </a:pPr>
            <a:r>
              <a:rPr lang="en-US" dirty="0" smtClean="0">
                <a:latin typeface="Times New Roman" pitchFamily="18" charset="0"/>
                <a:cs typeface="Times New Roman" pitchFamily="18" charset="0"/>
              </a:rPr>
              <a:t>Training and motivating employees. Supporting employees in terms of planning and helping them work in accordance with the science</a:t>
            </a: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511786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532189" cy="1557068"/>
          </a:xfrm>
        </p:spPr>
        <p:txBody>
          <a:bodyPr/>
          <a:lstStyle/>
          <a:p>
            <a:pPr algn="ctr"/>
            <a:r>
              <a:rPr lang="en-US" dirty="0" smtClean="0"/>
              <a:t>Pros/Cons</a:t>
            </a:r>
            <a:endParaRPr lang="en-US" dirty="0"/>
          </a:p>
        </p:txBody>
      </p:sp>
      <p:sp>
        <p:nvSpPr>
          <p:cNvPr id="3" name="Content Placeholder 2"/>
          <p:cNvSpPr>
            <a:spLocks noGrp="1"/>
          </p:cNvSpPr>
          <p:nvPr>
            <p:ph sz="half" idx="1"/>
          </p:nvPr>
        </p:nvSpPr>
        <p:spPr>
          <a:xfrm>
            <a:off x="1371600" y="2285999"/>
            <a:ext cx="4063042" cy="4321835"/>
          </a:xfrm>
        </p:spPr>
        <p:txBody>
          <a:bodyPr>
            <a:normAutofit/>
          </a:bodyPr>
          <a:lstStyle/>
          <a:p>
            <a:pPr marL="0" indent="0" algn="ctr">
              <a:buNone/>
            </a:pPr>
            <a:r>
              <a:rPr lang="en-US" sz="3200" b="1" dirty="0" smtClean="0">
                <a:latin typeface="Times New Roman" pitchFamily="18" charset="0"/>
                <a:cs typeface="Times New Roman" pitchFamily="18" charset="0"/>
              </a:rPr>
              <a:t>Pros</a:t>
            </a:r>
            <a:r>
              <a:rPr lang="en-US" dirty="0" smtClean="0"/>
              <a:t> </a:t>
            </a:r>
          </a:p>
          <a:p>
            <a:r>
              <a:rPr lang="en-US" dirty="0" smtClean="0"/>
              <a:t>Reduced production cost </a:t>
            </a:r>
          </a:p>
          <a:p>
            <a:r>
              <a:rPr lang="en-US" dirty="0" smtClean="0"/>
              <a:t>Saves on time </a:t>
            </a:r>
          </a:p>
          <a:p>
            <a:r>
              <a:rPr lang="en-US" dirty="0" smtClean="0"/>
              <a:t>Resources are well utilized </a:t>
            </a:r>
          </a:p>
          <a:p>
            <a:r>
              <a:rPr lang="en-US" dirty="0" smtClean="0"/>
              <a:t>Better working conditions provided </a:t>
            </a:r>
          </a:p>
          <a:p>
            <a:r>
              <a:rPr lang="en-US" dirty="0" smtClean="0"/>
              <a:t>Proper utilization of resources </a:t>
            </a:r>
          </a:p>
          <a:p>
            <a:r>
              <a:rPr lang="en-US" dirty="0" smtClean="0"/>
              <a:t>Provide good method of training and selecting workers </a:t>
            </a:r>
            <a:endParaRPr lang="en-US" dirty="0"/>
          </a:p>
        </p:txBody>
      </p:sp>
      <p:sp>
        <p:nvSpPr>
          <p:cNvPr id="4" name="Content Placeholder 3"/>
          <p:cNvSpPr>
            <a:spLocks noGrp="1"/>
          </p:cNvSpPr>
          <p:nvPr>
            <p:ph sz="half" idx="2"/>
          </p:nvPr>
        </p:nvSpPr>
        <p:spPr>
          <a:xfrm>
            <a:off x="5382885" y="1846054"/>
            <a:ext cx="6521568" cy="4572000"/>
          </a:xfrm>
        </p:spPr>
        <p:txBody>
          <a:bodyPr>
            <a:noAutofit/>
          </a:bodyPr>
          <a:lstStyle/>
          <a:p>
            <a:r>
              <a:rPr lang="en-US" b="1" dirty="0" smtClean="0">
                <a:latin typeface="Times New Roman" pitchFamily="18" charset="0"/>
                <a:cs typeface="Times New Roman" pitchFamily="18" charset="0"/>
              </a:rPr>
              <a:t>Cons</a:t>
            </a:r>
          </a:p>
          <a:p>
            <a:r>
              <a:rPr lang="en-US" dirty="0" smtClean="0">
                <a:latin typeface="Times New Roman" pitchFamily="18" charset="0"/>
                <a:cs typeface="Times New Roman" pitchFamily="18" charset="0"/>
              </a:rPr>
              <a:t>Worker’s exploitation </a:t>
            </a:r>
          </a:p>
          <a:p>
            <a:r>
              <a:rPr lang="en-US" dirty="0" smtClean="0">
                <a:latin typeface="Times New Roman" pitchFamily="18" charset="0"/>
                <a:cs typeface="Times New Roman" pitchFamily="18" charset="0"/>
              </a:rPr>
              <a:t>Its application is narrow </a:t>
            </a:r>
          </a:p>
          <a:p>
            <a:r>
              <a:rPr lang="en-US" dirty="0" smtClean="0">
                <a:latin typeface="Times New Roman" pitchFamily="18" charset="0"/>
                <a:cs typeface="Times New Roman" pitchFamily="18" charset="0"/>
              </a:rPr>
              <a:t>Some assumptions were wrong like assuming workers to be motivated by financial gains rather that incentives, personal egos and social needs </a:t>
            </a:r>
          </a:p>
          <a:p>
            <a:r>
              <a:rPr lang="en-US" dirty="0" smtClean="0">
                <a:latin typeface="Times New Roman" pitchFamily="18" charset="0"/>
                <a:cs typeface="Times New Roman" pitchFamily="18" charset="0"/>
              </a:rPr>
              <a:t>It more of individualist approach </a:t>
            </a:r>
          </a:p>
          <a:p>
            <a:r>
              <a:rPr lang="en-US" dirty="0" smtClean="0">
                <a:latin typeface="Times New Roman" pitchFamily="18" charset="0"/>
                <a:cs typeface="Times New Roman" pitchFamily="18" charset="0"/>
              </a:rPr>
              <a:t>Causes a problem in separating planning from doing </a:t>
            </a:r>
          </a:p>
          <a:p>
            <a:r>
              <a:rPr lang="en-US" dirty="0" smtClean="0">
                <a:latin typeface="Times New Roman" pitchFamily="18" charset="0"/>
                <a:cs typeface="Times New Roman" pitchFamily="18" charset="0"/>
              </a:rPr>
              <a:t>It is associated with mechanical approach</a:t>
            </a:r>
            <a:r>
              <a:rPr lang="en-US" b="1" dirty="0" smtClean="0">
                <a:latin typeface="Times New Roman" pitchFamily="18" charset="0"/>
                <a:cs typeface="Times New Roman" pitchFamily="18" charset="0"/>
              </a:rPr>
              <a:t> </a:t>
            </a:r>
            <a:endParaRPr lang="en-US" b="1" dirty="0">
              <a:latin typeface="Times New Roman" pitchFamily="18" charset="0"/>
              <a:cs typeface="Times New Roman" pitchFamily="18" charset="0"/>
            </a:endParaRPr>
          </a:p>
        </p:txBody>
      </p:sp>
    </p:spTree>
    <p:extLst>
      <p:ext uri="{BB962C8B-B14F-4D97-AF65-F5344CB8AC3E}">
        <p14:creationId xmlns:p14="http://schemas.microsoft.com/office/powerpoint/2010/main" val="14262316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Impact on Public Administration</a:t>
            </a:r>
            <a:endParaRPr lang="en-US" dirty="0"/>
          </a:p>
        </p:txBody>
      </p:sp>
      <p:sp>
        <p:nvSpPr>
          <p:cNvPr id="3" name="Content Placeholder 2"/>
          <p:cNvSpPr>
            <a:spLocks noGrp="1"/>
          </p:cNvSpPr>
          <p:nvPr>
            <p:ph idx="1"/>
          </p:nvPr>
        </p:nvSpPr>
        <p:spPr/>
        <p:txBody>
          <a:bodyPr/>
          <a:lstStyle/>
          <a:p>
            <a:r>
              <a:rPr lang="en-US" dirty="0" smtClean="0"/>
              <a:t>Can Leads to mutual collaboration between the management and employees in the context of public administration </a:t>
            </a:r>
          </a:p>
          <a:p>
            <a:r>
              <a:rPr lang="en-US" dirty="0" smtClean="0"/>
              <a:t>Can result into </a:t>
            </a:r>
            <a:r>
              <a:rPr lang="en-US" dirty="0" smtClean="0"/>
              <a:t> to progressive development  in public administration since the workers are selected scientifically </a:t>
            </a:r>
          </a:p>
          <a:p>
            <a:r>
              <a:rPr lang="en-US" dirty="0" smtClean="0"/>
              <a:t>Can lead to Equal division of task and responsibility between the employees and management in public administration </a:t>
            </a:r>
            <a:endParaRPr lang="en-US" dirty="0" smtClean="0"/>
          </a:p>
          <a:p>
            <a:r>
              <a:rPr lang="en-US" dirty="0" smtClean="0"/>
              <a:t>principles of scientific </a:t>
            </a:r>
            <a:r>
              <a:rPr lang="en-US" dirty="0" smtClean="0"/>
              <a:t>manangemnt</a:t>
            </a:r>
            <a:r>
              <a:rPr lang="en-US" dirty="0" smtClean="0"/>
              <a:t> theory </a:t>
            </a:r>
            <a:r>
              <a:rPr lang="en-US" dirty="0" smtClean="0"/>
              <a:t>can lead </a:t>
            </a:r>
            <a:r>
              <a:rPr lang="en-US" dirty="0" smtClean="0"/>
              <a:t>to the reduction of public administration short-coming </a:t>
            </a:r>
          </a:p>
          <a:p>
            <a:r>
              <a:rPr lang="en-US" dirty="0" smtClean="0"/>
              <a:t>The scientific </a:t>
            </a:r>
            <a:r>
              <a:rPr lang="en-US" dirty="0" smtClean="0"/>
              <a:t>managemnt</a:t>
            </a:r>
            <a:r>
              <a:rPr lang="en-US" dirty="0" smtClean="0"/>
              <a:t> theory </a:t>
            </a:r>
            <a:r>
              <a:rPr lang="en-US" dirty="0"/>
              <a:t> </a:t>
            </a:r>
            <a:r>
              <a:rPr lang="en-US" dirty="0" smtClean="0"/>
              <a:t>can results into the </a:t>
            </a:r>
            <a:r>
              <a:rPr lang="en-US" dirty="0" smtClean="0"/>
              <a:t>relaization</a:t>
            </a:r>
            <a:r>
              <a:rPr lang="en-US" dirty="0" smtClean="0"/>
              <a:t> of basic needs for citizens </a:t>
            </a:r>
            <a:endParaRPr lang="en-US" dirty="0"/>
          </a:p>
        </p:txBody>
      </p:sp>
    </p:spTree>
    <p:extLst>
      <p:ext uri="{BB962C8B-B14F-4D97-AF65-F5344CB8AC3E}">
        <p14:creationId xmlns:p14="http://schemas.microsoft.com/office/powerpoint/2010/main" val="38501051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1935161"/>
          </a:xfrm>
        </p:spPr>
        <p:txBody>
          <a:bodyPr>
            <a:normAutofit/>
          </a:bodyPr>
          <a:lstStyle/>
          <a:p>
            <a:pPr algn="ctr"/>
            <a:r>
              <a:rPr lang="en-US" dirty="0" smtClean="0"/>
              <a:t>Mary Follett’s Theory</a:t>
            </a:r>
            <a:endParaRPr lang="en-US" dirty="0"/>
          </a:p>
        </p:txBody>
      </p:sp>
    </p:spTree>
    <p:extLst>
      <p:ext uri="{BB962C8B-B14F-4D97-AF65-F5344CB8AC3E}">
        <p14:creationId xmlns:p14="http://schemas.microsoft.com/office/powerpoint/2010/main" val="11285747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Description</a:t>
            </a:r>
            <a:endParaRPr lang="en-US" dirty="0"/>
          </a:p>
        </p:txBody>
      </p:sp>
      <p:sp>
        <p:nvSpPr>
          <p:cNvPr id="3" name="Content Placeholder 2"/>
          <p:cNvSpPr>
            <a:spLocks noGrp="1"/>
          </p:cNvSpPr>
          <p:nvPr>
            <p:ph idx="1"/>
          </p:nvPr>
        </p:nvSpPr>
        <p:spPr/>
        <p:txBody>
          <a:bodyPr/>
          <a:lstStyle/>
          <a:p>
            <a:r>
              <a:rPr lang="en-US" dirty="0"/>
              <a:t>Mary Follett’s </a:t>
            </a:r>
            <a:r>
              <a:rPr lang="en-US" dirty="0" smtClean="0"/>
              <a:t>is said to be the mother of modern management who focused on functional structure of an organization as well as authority  hierarchies </a:t>
            </a:r>
          </a:p>
          <a:p>
            <a:r>
              <a:rPr lang="en-US" dirty="0"/>
              <a:t>Mary Follett’s </a:t>
            </a:r>
            <a:r>
              <a:rPr lang="en-US" dirty="0" smtClean="0"/>
              <a:t>Theory holds that, the art of making things done by people is what is believed to be management (Samba, 2018</a:t>
            </a:r>
            <a:r>
              <a:rPr lang="en-US" dirty="0"/>
              <a:t>). </a:t>
            </a:r>
            <a:endParaRPr lang="en-US" dirty="0" smtClean="0"/>
          </a:p>
          <a:p>
            <a:r>
              <a:rPr lang="en-US" dirty="0" smtClean="0"/>
              <a:t>This theory holds that, exercising power is not leadership and leadership is viewed to be the capacity to have an increased sense of power </a:t>
            </a:r>
          </a:p>
          <a:p>
            <a:r>
              <a:rPr lang="en-US" dirty="0" smtClean="0"/>
              <a:t>According to the </a:t>
            </a:r>
            <a:r>
              <a:rPr lang="en-US" dirty="0"/>
              <a:t>Mary Follett’s </a:t>
            </a:r>
            <a:r>
              <a:rPr lang="en-US" dirty="0" smtClean="0"/>
              <a:t>Theory, is fundamental task of a leaders is creating more leaders. The theory has the following principles </a:t>
            </a:r>
          </a:p>
          <a:p>
            <a:r>
              <a:rPr lang="en-US" dirty="0" smtClean="0"/>
              <a:t>Direct contact, early stages relationship reciprocation and continuous process are some of the principles in this theory </a:t>
            </a:r>
            <a:endParaRPr lang="en-US" dirty="0"/>
          </a:p>
        </p:txBody>
      </p:sp>
    </p:spTree>
    <p:extLst>
      <p:ext uri="{BB962C8B-B14F-4D97-AF65-F5344CB8AC3E}">
        <p14:creationId xmlns:p14="http://schemas.microsoft.com/office/powerpoint/2010/main" val="6068905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Pros/Cons</a:t>
            </a:r>
            <a:endParaRPr lang="en-US" dirty="0"/>
          </a:p>
        </p:txBody>
      </p:sp>
      <p:sp>
        <p:nvSpPr>
          <p:cNvPr id="3" name="Content Placeholder 2"/>
          <p:cNvSpPr>
            <a:spLocks noGrp="1"/>
          </p:cNvSpPr>
          <p:nvPr>
            <p:ph sz="half" idx="1"/>
          </p:nvPr>
        </p:nvSpPr>
        <p:spPr/>
        <p:txBody>
          <a:bodyPr/>
          <a:lstStyle/>
          <a:p>
            <a:pPr marL="0" indent="0" algn="ctr">
              <a:buNone/>
            </a:pPr>
            <a:r>
              <a:rPr lang="en-US" b="1" dirty="0" smtClean="0"/>
              <a:t>Pros</a:t>
            </a:r>
            <a:r>
              <a:rPr lang="en-US" dirty="0" smtClean="0"/>
              <a:t> </a:t>
            </a:r>
          </a:p>
          <a:p>
            <a:r>
              <a:rPr lang="en-US" dirty="0" smtClean="0"/>
              <a:t>Increased worker productivity </a:t>
            </a:r>
          </a:p>
          <a:p>
            <a:r>
              <a:rPr lang="en-US" dirty="0" smtClean="0"/>
              <a:t>Quality of services  provided </a:t>
            </a:r>
          </a:p>
          <a:p>
            <a:r>
              <a:rPr lang="en-US" dirty="0" smtClean="0"/>
              <a:t>It addressed strategies for management that led to motivation in work force </a:t>
            </a:r>
            <a:endParaRPr lang="en-US" dirty="0" smtClean="0"/>
          </a:p>
          <a:p>
            <a:endParaRPr lang="en-US" dirty="0"/>
          </a:p>
        </p:txBody>
      </p:sp>
      <p:sp>
        <p:nvSpPr>
          <p:cNvPr id="4" name="Content Placeholder 3"/>
          <p:cNvSpPr>
            <a:spLocks noGrp="1"/>
          </p:cNvSpPr>
          <p:nvPr>
            <p:ph sz="half" idx="2"/>
          </p:nvPr>
        </p:nvSpPr>
        <p:spPr/>
        <p:txBody>
          <a:bodyPr/>
          <a:lstStyle/>
          <a:p>
            <a:pPr marL="0" indent="0" algn="ctr">
              <a:buNone/>
            </a:pPr>
            <a:r>
              <a:rPr lang="en-US" b="1" dirty="0" smtClean="0"/>
              <a:t>Cons</a:t>
            </a:r>
            <a:r>
              <a:rPr lang="en-US" dirty="0" smtClean="0"/>
              <a:t> </a:t>
            </a:r>
          </a:p>
          <a:p>
            <a:r>
              <a:rPr lang="en-US" dirty="0" smtClean="0"/>
              <a:t>The idea of integration</a:t>
            </a:r>
            <a:r>
              <a:rPr lang="en-US" dirty="0" smtClean="0"/>
              <a:t> </a:t>
            </a:r>
            <a:r>
              <a:rPr lang="en-US" dirty="0"/>
              <a:t>in Mary Follett’s </a:t>
            </a:r>
            <a:r>
              <a:rPr lang="en-US" dirty="0" smtClean="0"/>
              <a:t>Theory is viewed as illusionary </a:t>
            </a:r>
          </a:p>
          <a:p>
            <a:r>
              <a:rPr lang="en-US" dirty="0"/>
              <a:t>The Mary Follett’s </a:t>
            </a:r>
            <a:r>
              <a:rPr lang="en-US" dirty="0" smtClean="0"/>
              <a:t>Theory ignored the steps involved in organizational management </a:t>
            </a:r>
          </a:p>
          <a:p>
            <a:r>
              <a:rPr lang="en-US" dirty="0" smtClean="0"/>
              <a:t>This theory is viewed to have a problem of idealism portrayed by </a:t>
            </a:r>
            <a:r>
              <a:rPr lang="en-US" dirty="0"/>
              <a:t>Mary Follett’s  </a:t>
            </a:r>
            <a:r>
              <a:rPr lang="en-US" dirty="0" smtClean="0"/>
              <a:t>herself</a:t>
            </a:r>
          </a:p>
          <a:p>
            <a:endParaRPr lang="en-US" dirty="0"/>
          </a:p>
        </p:txBody>
      </p:sp>
    </p:spTree>
    <p:extLst>
      <p:ext uri="{BB962C8B-B14F-4D97-AF65-F5344CB8AC3E}">
        <p14:creationId xmlns:p14="http://schemas.microsoft.com/office/powerpoint/2010/main" val="40162463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Impact on Public Administration</a:t>
            </a:r>
            <a:endParaRPr lang="en-US" dirty="0"/>
          </a:p>
        </p:txBody>
      </p:sp>
      <p:sp>
        <p:nvSpPr>
          <p:cNvPr id="3" name="Content Placeholder 2"/>
          <p:cNvSpPr>
            <a:spLocks noGrp="1"/>
          </p:cNvSpPr>
          <p:nvPr>
            <p:ph idx="1"/>
          </p:nvPr>
        </p:nvSpPr>
        <p:spPr/>
        <p:txBody>
          <a:bodyPr/>
          <a:lstStyle/>
          <a:p>
            <a:r>
              <a:rPr lang="en-US" dirty="0" smtClean="0"/>
              <a:t>The theory  can transform he future of public participation by embracing creativity and democracy in public administration </a:t>
            </a:r>
          </a:p>
          <a:p>
            <a:r>
              <a:rPr lang="en-US" dirty="0" smtClean="0"/>
              <a:t>Theory has contributed to the democratic governance in public administration(Eustis</a:t>
            </a:r>
            <a:r>
              <a:rPr lang="en-US" dirty="0"/>
              <a:t>, </a:t>
            </a:r>
            <a:r>
              <a:rPr lang="en-US" dirty="0" smtClean="0"/>
              <a:t>2013</a:t>
            </a:r>
            <a:r>
              <a:rPr lang="en-US" dirty="0"/>
              <a:t>). </a:t>
            </a:r>
          </a:p>
          <a:p>
            <a:r>
              <a:rPr lang="en-US" dirty="0" smtClean="0"/>
              <a:t>Results into integration of  interests and desires of each and every member in the docket of public administration leading to realization of solutions to problems </a:t>
            </a:r>
          </a:p>
          <a:p>
            <a:r>
              <a:rPr lang="en-US" dirty="0" smtClean="0"/>
              <a:t> </a:t>
            </a:r>
            <a:r>
              <a:rPr lang="en-US" dirty="0" smtClean="0"/>
              <a:t>Responding to conflict through dominance in public administration in short terms where, victory is realized on one side </a:t>
            </a:r>
          </a:p>
          <a:p>
            <a:r>
              <a:rPr lang="en-US" dirty="0" smtClean="0"/>
              <a:t>Can Lead to coordination of individuals and groups in public administration by bringing people together through </a:t>
            </a:r>
            <a:r>
              <a:rPr lang="en-US" dirty="0" smtClean="0"/>
              <a:t>domocracy</a:t>
            </a:r>
            <a:r>
              <a:rPr lang="en-US" dirty="0" smtClean="0"/>
              <a:t> </a:t>
            </a:r>
          </a:p>
        </p:txBody>
      </p:sp>
    </p:spTree>
    <p:extLst>
      <p:ext uri="{BB962C8B-B14F-4D97-AF65-F5344CB8AC3E}">
        <p14:creationId xmlns:p14="http://schemas.microsoft.com/office/powerpoint/2010/main" val="827262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1935161"/>
          </a:xfrm>
        </p:spPr>
        <p:txBody>
          <a:bodyPr>
            <a:normAutofit fontScale="90000"/>
          </a:bodyPr>
          <a:lstStyle/>
          <a:p>
            <a:pPr algn="ctr"/>
            <a:r>
              <a:rPr lang="en-US" dirty="0" smtClean="0"/>
              <a:t> </a:t>
            </a:r>
            <a:r>
              <a:rPr lang="en-US" dirty="0"/>
              <a:t>Henri </a:t>
            </a:r>
            <a:r>
              <a:rPr lang="en-US" dirty="0" smtClean="0"/>
              <a:t>Fayola </a:t>
            </a:r>
            <a:r>
              <a:rPr lang="en-US" dirty="0"/>
              <a:t>management </a:t>
            </a:r>
            <a:r>
              <a:rPr lang="en-US" dirty="0" smtClean="0"/>
              <a:t>theory</a:t>
            </a:r>
            <a:endParaRPr lang="en-US" dirty="0"/>
          </a:p>
        </p:txBody>
      </p:sp>
    </p:spTree>
    <p:extLst>
      <p:ext uri="{BB962C8B-B14F-4D97-AF65-F5344CB8AC3E}">
        <p14:creationId xmlns:p14="http://schemas.microsoft.com/office/powerpoint/2010/main" val="7787960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Description</a:t>
            </a:r>
            <a:endParaRPr lang="en-US" dirty="0"/>
          </a:p>
        </p:txBody>
      </p:sp>
      <p:sp>
        <p:nvSpPr>
          <p:cNvPr id="3" name="Content Placeholder 2"/>
          <p:cNvSpPr>
            <a:spLocks noGrp="1"/>
          </p:cNvSpPr>
          <p:nvPr>
            <p:ph idx="1"/>
          </p:nvPr>
        </p:nvSpPr>
        <p:spPr/>
        <p:txBody>
          <a:bodyPr/>
          <a:lstStyle/>
          <a:p>
            <a:r>
              <a:rPr lang="en-US" dirty="0"/>
              <a:t/>
            </a:r>
            <a:br>
              <a:rPr lang="en-US" dirty="0"/>
            </a:br>
            <a:r>
              <a:rPr lang="en-US" dirty="0" smtClean="0"/>
              <a:t>The Henri </a:t>
            </a:r>
            <a:r>
              <a:rPr lang="en-US" dirty="0"/>
              <a:t>fayol</a:t>
            </a:r>
            <a:r>
              <a:rPr lang="en-US" dirty="0"/>
              <a:t> management </a:t>
            </a:r>
            <a:r>
              <a:rPr lang="en-US" dirty="0" smtClean="0"/>
              <a:t>theory focuses on the interaction of personnel and </a:t>
            </a:r>
            <a:r>
              <a:rPr lang="en-US" dirty="0" smtClean="0"/>
              <a:t>managemnt</a:t>
            </a:r>
            <a:r>
              <a:rPr lang="en-US" dirty="0" smtClean="0"/>
              <a:t> within an organization. </a:t>
            </a:r>
          </a:p>
          <a:p>
            <a:r>
              <a:rPr lang="en-US" dirty="0" smtClean="0"/>
              <a:t>This theory covers </a:t>
            </a:r>
            <a:r>
              <a:rPr lang="en-US" dirty="0" smtClean="0"/>
              <a:t>so </a:t>
            </a:r>
            <a:r>
              <a:rPr lang="en-US" dirty="0" smtClean="0"/>
              <a:t>broader concept that many business can apply this theory in their management </a:t>
            </a:r>
          </a:p>
          <a:p>
            <a:r>
              <a:rPr lang="en-US" dirty="0" smtClean="0"/>
              <a:t>The theory has around 14 principles about management that shows how personnel and management should related to each other.</a:t>
            </a:r>
          </a:p>
          <a:p>
            <a:r>
              <a:rPr lang="en-US" dirty="0" smtClean="0"/>
              <a:t>The theory show that, for a business to control its production the basic ways to be used include: planning , organizin</a:t>
            </a:r>
            <a:r>
              <a:rPr lang="en-US" dirty="0" smtClean="0"/>
              <a:t>g, commanding, coordinating and controlling the organization (</a:t>
            </a:r>
            <a:r>
              <a:rPr lang="en-US" cap="all" dirty="0" smtClean="0"/>
              <a:t>JANET,  </a:t>
            </a:r>
            <a:r>
              <a:rPr lang="en-US" cap="all" dirty="0"/>
              <a:t>(2017).</a:t>
            </a:r>
            <a:r>
              <a:rPr lang="en-US" dirty="0"/>
              <a:t> </a:t>
            </a:r>
            <a:endParaRPr lang="en-US" dirty="0"/>
          </a:p>
        </p:txBody>
      </p:sp>
    </p:spTree>
    <p:extLst>
      <p:ext uri="{BB962C8B-B14F-4D97-AF65-F5344CB8AC3E}">
        <p14:creationId xmlns:p14="http://schemas.microsoft.com/office/powerpoint/2010/main" val="24234693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Pros/Cons</a:t>
            </a:r>
            <a:endParaRPr lang="en-US" dirty="0"/>
          </a:p>
        </p:txBody>
      </p:sp>
      <p:sp>
        <p:nvSpPr>
          <p:cNvPr id="3" name="Content Placeholder 2"/>
          <p:cNvSpPr>
            <a:spLocks noGrp="1"/>
          </p:cNvSpPr>
          <p:nvPr>
            <p:ph sz="half" idx="1"/>
          </p:nvPr>
        </p:nvSpPr>
        <p:spPr>
          <a:xfrm>
            <a:off x="1371600" y="2285999"/>
            <a:ext cx="3614468" cy="4304582"/>
          </a:xfrm>
        </p:spPr>
        <p:txBody>
          <a:bodyPr>
            <a:normAutofit/>
          </a:bodyPr>
          <a:lstStyle/>
          <a:p>
            <a:pPr marL="0" indent="0" algn="ctr">
              <a:buNone/>
            </a:pPr>
            <a:r>
              <a:rPr lang="en-US" b="1" dirty="0" smtClean="0"/>
              <a:t>Pros </a:t>
            </a:r>
          </a:p>
          <a:p>
            <a:pPr>
              <a:buFont typeface="Wingdings" pitchFamily="2" charset="2"/>
              <a:buChar char="Ø"/>
            </a:pPr>
            <a:r>
              <a:rPr lang="en-US" dirty="0" smtClean="0"/>
              <a:t>Promotes the structure of an organization which is the key principle </a:t>
            </a:r>
            <a:r>
              <a:rPr lang="en-US" dirty="0" smtClean="0"/>
              <a:t>of management emphasized by Henri </a:t>
            </a:r>
            <a:r>
              <a:rPr lang="en-US" dirty="0" smtClean="0"/>
              <a:t>Fayol</a:t>
            </a:r>
            <a:endParaRPr lang="en-US" dirty="0" smtClean="0"/>
          </a:p>
          <a:p>
            <a:pPr>
              <a:buFont typeface="Wingdings" pitchFamily="2" charset="2"/>
              <a:buChar char="Ø"/>
            </a:pPr>
            <a:r>
              <a:rPr lang="en-US" dirty="0" smtClean="0"/>
              <a:t>Enhances team work through subordination of personal interests to those of an organization </a:t>
            </a:r>
          </a:p>
          <a:p>
            <a:pPr>
              <a:buFont typeface="Wingdings" pitchFamily="2" charset="2"/>
              <a:buChar char="Ø"/>
            </a:pPr>
            <a:r>
              <a:rPr lang="en-US" dirty="0" smtClean="0"/>
              <a:t>Through fair competition, the theory can motivate employees </a:t>
            </a:r>
          </a:p>
        </p:txBody>
      </p:sp>
      <p:sp>
        <p:nvSpPr>
          <p:cNvPr id="4" name="Content Placeholder 3"/>
          <p:cNvSpPr>
            <a:spLocks noGrp="1"/>
          </p:cNvSpPr>
          <p:nvPr>
            <p:ph sz="half" idx="2"/>
          </p:nvPr>
        </p:nvSpPr>
        <p:spPr>
          <a:xfrm>
            <a:off x="5141342" y="2001329"/>
            <a:ext cx="7050657" cy="4537494"/>
          </a:xfrm>
        </p:spPr>
        <p:txBody>
          <a:bodyPr>
            <a:noAutofit/>
          </a:bodyPr>
          <a:lstStyle/>
          <a:p>
            <a:pPr marL="0" indent="0" algn="ctr">
              <a:buNone/>
            </a:pPr>
            <a:r>
              <a:rPr lang="en-US" b="1" dirty="0" smtClean="0">
                <a:latin typeface="Times New Roman" pitchFamily="18" charset="0"/>
                <a:cs typeface="Times New Roman" pitchFamily="18" charset="0"/>
              </a:rPr>
              <a:t>Cons</a:t>
            </a:r>
          </a:p>
          <a:p>
            <a:pPr>
              <a:buFont typeface="Wingdings" pitchFamily="2" charset="2"/>
              <a:buChar char="v"/>
            </a:pPr>
            <a:r>
              <a:rPr lang="en-US" dirty="0" smtClean="0">
                <a:latin typeface="Times New Roman" pitchFamily="18" charset="0"/>
                <a:cs typeface="Times New Roman" pitchFamily="18" charset="0"/>
              </a:rPr>
              <a:t>In his theory </a:t>
            </a:r>
            <a:r>
              <a:rPr lang="en-US" dirty="0" smtClean="0">
                <a:latin typeface="Times New Roman" pitchFamily="18" charset="0"/>
                <a:cs typeface="Times New Roman" pitchFamily="18" charset="0"/>
              </a:rPr>
              <a:t>Fayol</a:t>
            </a:r>
            <a:r>
              <a:rPr lang="en-US" dirty="0" smtClean="0">
                <a:latin typeface="Times New Roman" pitchFamily="18" charset="0"/>
                <a:cs typeface="Times New Roman" pitchFamily="18" charset="0"/>
              </a:rPr>
              <a:t> only described the structure of formal organization </a:t>
            </a:r>
          </a:p>
          <a:p>
            <a:pPr>
              <a:buFont typeface="Wingdings" pitchFamily="2" charset="2"/>
              <a:buChar char="v"/>
            </a:pPr>
            <a:r>
              <a:rPr lang="en-US" dirty="0" smtClean="0">
                <a:latin typeface="Times New Roman" pitchFamily="18" charset="0"/>
                <a:cs typeface="Times New Roman" pitchFamily="18" charset="0"/>
              </a:rPr>
              <a:t>The theory does not address issues like general versus individual concerns</a:t>
            </a:r>
            <a:endParaRPr lang="en-US" dirty="0">
              <a:latin typeface="Times New Roman" pitchFamily="18" charset="0"/>
              <a:cs typeface="Times New Roman" pitchFamily="18" charset="0"/>
            </a:endParaRPr>
          </a:p>
          <a:p>
            <a:pPr>
              <a:buFont typeface="Wingdings" pitchFamily="2" charset="2"/>
              <a:buChar char="v"/>
            </a:pPr>
            <a:r>
              <a:rPr lang="en-US" dirty="0" smtClean="0">
                <a:latin typeface="Times New Roman" pitchFamily="18" charset="0"/>
                <a:cs typeface="Times New Roman" pitchFamily="18" charset="0"/>
              </a:rPr>
              <a:t>There has been more principles that have been absorbed by organization in the modern world</a:t>
            </a:r>
          </a:p>
          <a:p>
            <a:pPr>
              <a:buFont typeface="Wingdings" pitchFamily="2" charset="2"/>
              <a:buChar char="v"/>
            </a:pPr>
            <a:r>
              <a:rPr lang="en-US" dirty="0" smtClean="0">
                <a:latin typeface="Times New Roman" pitchFamily="18" charset="0"/>
                <a:cs typeface="Times New Roman" pitchFamily="18" charset="0"/>
              </a:rPr>
              <a:t>The theory viewed the interest and sensitivity of patient’s needs in the context of rational organization rather than changing behavior of people and adapting structure that can both customers and businesses </a:t>
            </a:r>
          </a:p>
        </p:txBody>
      </p:sp>
    </p:spTree>
    <p:extLst>
      <p:ext uri="{BB962C8B-B14F-4D97-AF65-F5344CB8AC3E}">
        <p14:creationId xmlns:p14="http://schemas.microsoft.com/office/powerpoint/2010/main" val="15079921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Impact on Public Administration</a:t>
            </a:r>
            <a:endParaRPr lang="en-US" dirty="0"/>
          </a:p>
        </p:txBody>
      </p:sp>
      <p:sp>
        <p:nvSpPr>
          <p:cNvPr id="3" name="Content Placeholder 2"/>
          <p:cNvSpPr>
            <a:spLocks noGrp="1"/>
          </p:cNvSpPr>
          <p:nvPr>
            <p:ph idx="1"/>
          </p:nvPr>
        </p:nvSpPr>
        <p:spPr/>
        <p:txBody>
          <a:bodyPr/>
          <a:lstStyle/>
          <a:p>
            <a:r>
              <a:rPr lang="en-US" dirty="0" smtClean="0"/>
              <a:t>Promotes division of work by enabling the employees to specialize hence, increasing the output of the public administration since  workers becomes efficient and more skilled </a:t>
            </a:r>
          </a:p>
          <a:p>
            <a:r>
              <a:rPr lang="en-US" dirty="0" smtClean="0"/>
              <a:t>Bring an </a:t>
            </a:r>
            <a:r>
              <a:rPr lang="en-US" dirty="0" smtClean="0"/>
              <a:t>understnding</a:t>
            </a:r>
            <a:r>
              <a:rPr lang="en-US" dirty="0" smtClean="0"/>
              <a:t> to the public administration that,  any form of authority comes with </a:t>
            </a:r>
            <a:r>
              <a:rPr lang="en-US" dirty="0" smtClean="0"/>
              <a:t>respnsiblity</a:t>
            </a:r>
            <a:r>
              <a:rPr lang="en-US" dirty="0" smtClean="0"/>
              <a:t> </a:t>
            </a:r>
          </a:p>
          <a:p>
            <a:r>
              <a:rPr lang="en-US" dirty="0" smtClean="0"/>
              <a:t>Embracin</a:t>
            </a:r>
            <a:r>
              <a:rPr lang="en-US" dirty="0" smtClean="0"/>
              <a:t>g discipline that  public </a:t>
            </a:r>
            <a:r>
              <a:rPr lang="en-US" dirty="0" smtClean="0"/>
              <a:t>adminstration</a:t>
            </a:r>
            <a:r>
              <a:rPr lang="en-US" dirty="0" smtClean="0"/>
              <a:t> need to uphold by use of different methods (</a:t>
            </a:r>
            <a:r>
              <a:rPr lang="en-US" dirty="0"/>
              <a:t>Reid, </a:t>
            </a:r>
            <a:r>
              <a:rPr lang="en-US" dirty="0" smtClean="0"/>
              <a:t>1995</a:t>
            </a:r>
            <a:r>
              <a:rPr lang="en-US" dirty="0"/>
              <a:t>). </a:t>
            </a:r>
            <a:endParaRPr lang="en-US" dirty="0" smtClean="0"/>
          </a:p>
          <a:p>
            <a:r>
              <a:rPr lang="en-US" dirty="0" smtClean="0"/>
              <a:t>Promotes unity of direction in public administration whereby teams sharing similar objective work under one manger’s direction. </a:t>
            </a:r>
            <a:endParaRPr lang="en-US" dirty="0"/>
          </a:p>
        </p:txBody>
      </p:sp>
    </p:spTree>
    <p:extLst>
      <p:ext uri="{BB962C8B-B14F-4D97-AF65-F5344CB8AC3E}">
        <p14:creationId xmlns:p14="http://schemas.microsoft.com/office/powerpoint/2010/main" val="39717790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5336" y="219974"/>
            <a:ext cx="9290649" cy="1177505"/>
          </a:xfrm>
        </p:spPr>
        <p:txBody>
          <a:bodyPr/>
          <a:lstStyle/>
          <a:p>
            <a:pPr algn="ctr"/>
            <a:r>
              <a:rPr lang="en-US" dirty="0" smtClean="0"/>
              <a:t>References</a:t>
            </a:r>
            <a:endParaRPr lang="en-US" dirty="0"/>
          </a:p>
        </p:txBody>
      </p:sp>
      <p:sp>
        <p:nvSpPr>
          <p:cNvPr id="3" name="Content Placeholder 2"/>
          <p:cNvSpPr>
            <a:spLocks noGrp="1"/>
          </p:cNvSpPr>
          <p:nvPr>
            <p:ph idx="1"/>
          </p:nvPr>
        </p:nvSpPr>
        <p:spPr>
          <a:xfrm>
            <a:off x="1371600" y="1173193"/>
            <a:ext cx="9739223" cy="5538158"/>
          </a:xfrm>
        </p:spPr>
        <p:txBody>
          <a:bodyPr>
            <a:noAutofit/>
          </a:bodyPr>
          <a:lstStyle/>
          <a:p>
            <a:pPr marL="0" indent="-457200">
              <a:lnSpc>
                <a:spcPct val="210000"/>
              </a:lnSpc>
              <a:buNone/>
            </a:pPr>
            <a:r>
              <a:rPr lang="en-US" sz="1600" dirty="0">
                <a:latin typeface="Times New Roman" pitchFamily="18" charset="0"/>
                <a:cs typeface="Times New Roman" pitchFamily="18" charset="0"/>
              </a:rPr>
              <a:t>Eustis, J. (2013). Tech Services on the Web: Steven J. Miller's Metadata Resources Page https://pantherfile.uwm.edu/mll/www/resource.html. </a:t>
            </a:r>
            <a:r>
              <a:rPr lang="en-US" sz="1600" i="1" dirty="0">
                <a:latin typeface="Times New Roman" pitchFamily="18" charset="0"/>
                <a:cs typeface="Times New Roman" pitchFamily="18" charset="0"/>
              </a:rPr>
              <a:t>Technical Services Quarterly</a:t>
            </a:r>
            <a:r>
              <a:rPr lang="en-US" sz="1600" dirty="0">
                <a:latin typeface="Times New Roman" pitchFamily="18" charset="0"/>
                <a:cs typeface="Times New Roman" pitchFamily="18" charset="0"/>
              </a:rPr>
              <a:t>, </a:t>
            </a:r>
            <a:r>
              <a:rPr lang="en-US" sz="1600" i="1" dirty="0">
                <a:latin typeface="Times New Roman" pitchFamily="18" charset="0"/>
                <a:cs typeface="Times New Roman" pitchFamily="18" charset="0"/>
              </a:rPr>
              <a:t>30</a:t>
            </a:r>
            <a:r>
              <a:rPr lang="en-US" sz="1600" dirty="0">
                <a:latin typeface="Times New Roman" pitchFamily="18" charset="0"/>
                <a:cs typeface="Times New Roman" pitchFamily="18" charset="0"/>
              </a:rPr>
              <a:t>(2), 237-238. </a:t>
            </a:r>
            <a:r>
              <a:rPr lang="en-US" sz="1600" dirty="0">
                <a:latin typeface="Times New Roman" pitchFamily="18" charset="0"/>
                <a:cs typeface="Times New Roman" pitchFamily="18" charset="0"/>
              </a:rPr>
              <a:t>doi</a:t>
            </a:r>
            <a:r>
              <a:rPr lang="en-US" sz="1600" dirty="0">
                <a:latin typeface="Times New Roman" pitchFamily="18" charset="0"/>
                <a:cs typeface="Times New Roman" pitchFamily="18" charset="0"/>
              </a:rPr>
              <a:t>: </a:t>
            </a:r>
            <a:r>
              <a:rPr lang="en-US" sz="1600" dirty="0" smtClean="0">
                <a:latin typeface="Times New Roman" pitchFamily="18" charset="0"/>
                <a:cs typeface="Times New Roman" pitchFamily="18" charset="0"/>
              </a:rPr>
              <a:t>10.1080/07317131.2013.760372</a:t>
            </a:r>
          </a:p>
          <a:p>
            <a:pPr marL="0" indent="-457200">
              <a:lnSpc>
                <a:spcPct val="210000"/>
              </a:lnSpc>
              <a:buNone/>
            </a:pPr>
            <a:r>
              <a:rPr lang="en-US" sz="1600" dirty="0">
                <a:latin typeface="Times New Roman" pitchFamily="18" charset="0"/>
                <a:cs typeface="Times New Roman" pitchFamily="18" charset="0"/>
              </a:rPr>
              <a:t>Sambi. T (2018). Scientific </a:t>
            </a:r>
            <a:r>
              <a:rPr lang="en-US" sz="1600" dirty="0">
                <a:latin typeface="Times New Roman" pitchFamily="18" charset="0"/>
                <a:cs typeface="Times New Roman" pitchFamily="18" charset="0"/>
              </a:rPr>
              <a:t>Management of Public Administration: Need, Origin and </a:t>
            </a:r>
            <a:r>
              <a:rPr lang="en-US" sz="1600" dirty="0">
                <a:latin typeface="Times New Roman" pitchFamily="18" charset="0"/>
                <a:cs typeface="Times New Roman" pitchFamily="18" charset="0"/>
              </a:rPr>
              <a:t>Criticism.</a:t>
            </a:r>
            <a:r>
              <a:rPr lang="en-US" sz="1600" dirty="0">
                <a:latin typeface="Times New Roman" pitchFamily="18" charset="0"/>
                <a:cs typeface="Times New Roman" pitchFamily="18" charset="0"/>
                <a:hlinkClick r:id="rId3"/>
              </a:rPr>
              <a:t> </a:t>
            </a:r>
            <a:r>
              <a:rPr lang="en-US" sz="1600" dirty="0">
                <a:latin typeface="Times New Roman" pitchFamily="18" charset="0"/>
                <a:cs typeface="Times New Roman" pitchFamily="18" charset="0"/>
                <a:hlinkClick r:id="rId3"/>
              </a:rPr>
              <a:t>http://</a:t>
            </a:r>
            <a:r>
              <a:rPr lang="en-US" sz="1600" dirty="0" smtClean="0">
                <a:latin typeface="Times New Roman" pitchFamily="18" charset="0"/>
                <a:cs typeface="Times New Roman" pitchFamily="18" charset="0"/>
                <a:hlinkClick r:id="rId3"/>
              </a:rPr>
              <a:t>www.yourarticlelibrary.com/public-administration/scientific-management-of-public-administration-need-origin-and-criticism/63422</a:t>
            </a:r>
            <a:endParaRPr lang="en-US" sz="1600" dirty="0">
              <a:latin typeface="Times New Roman" pitchFamily="18" charset="0"/>
              <a:cs typeface="Times New Roman" pitchFamily="18" charset="0"/>
            </a:endParaRPr>
          </a:p>
          <a:p>
            <a:pPr marL="0" indent="-457200">
              <a:lnSpc>
                <a:spcPct val="210000"/>
              </a:lnSpc>
              <a:buNone/>
            </a:pPr>
            <a:r>
              <a:rPr lang="en-US" sz="1600" cap="all" dirty="0" smtClean="0">
                <a:latin typeface="Times New Roman" pitchFamily="18" charset="0"/>
                <a:cs typeface="Times New Roman" pitchFamily="18" charset="0"/>
              </a:rPr>
              <a:t> </a:t>
            </a:r>
            <a:r>
              <a:rPr lang="en-US" sz="1600" cap="all" dirty="0">
                <a:latin typeface="Times New Roman" pitchFamily="18" charset="0"/>
                <a:cs typeface="Times New Roman" pitchFamily="18" charset="0"/>
              </a:rPr>
              <a:t>JANET </a:t>
            </a:r>
            <a:r>
              <a:rPr lang="en-US" sz="1600" cap="all" dirty="0" smtClean="0">
                <a:latin typeface="Times New Roman" pitchFamily="18" charset="0"/>
                <a:cs typeface="Times New Roman" pitchFamily="18" charset="0"/>
              </a:rPr>
              <a:t>KRENN (2017).</a:t>
            </a:r>
            <a:r>
              <a:rPr lang="en-US" sz="1600" dirty="0" smtClean="0">
                <a:latin typeface="Times New Roman" pitchFamily="18" charset="0"/>
                <a:cs typeface="Times New Roman" pitchFamily="18" charset="0"/>
              </a:rPr>
              <a:t> </a:t>
            </a:r>
            <a:r>
              <a:rPr lang="en-US" sz="1600" dirty="0">
                <a:latin typeface="Times New Roman" pitchFamily="18" charset="0"/>
                <a:cs typeface="Times New Roman" pitchFamily="18" charset="0"/>
              </a:rPr>
              <a:t>Management Theory of Henri </a:t>
            </a:r>
            <a:r>
              <a:rPr lang="en-US" sz="1600" dirty="0" smtClean="0">
                <a:latin typeface="Times New Roman" pitchFamily="18" charset="0"/>
                <a:cs typeface="Times New Roman" pitchFamily="18" charset="0"/>
              </a:rPr>
              <a:t>Fayola. </a:t>
            </a:r>
            <a:r>
              <a:rPr lang="en-US" sz="1600" dirty="0">
                <a:latin typeface="Times New Roman" pitchFamily="18" charset="0"/>
                <a:cs typeface="Times New Roman" pitchFamily="18" charset="0"/>
              </a:rPr>
              <a:t>Henri </a:t>
            </a:r>
            <a:r>
              <a:rPr lang="en-US" sz="1600" dirty="0" smtClean="0">
                <a:latin typeface="Times New Roman" pitchFamily="18" charset="0"/>
                <a:cs typeface="Times New Roman" pitchFamily="18" charset="0"/>
              </a:rPr>
              <a:t>Fayal's </a:t>
            </a:r>
            <a:r>
              <a:rPr lang="en-US" sz="1600" dirty="0">
                <a:latin typeface="Times New Roman" pitchFamily="18" charset="0"/>
                <a:cs typeface="Times New Roman" pitchFamily="18" charset="0"/>
              </a:rPr>
              <a:t>management theory is a simple model of how management interacts with personnel. </a:t>
            </a:r>
            <a:r>
              <a:rPr lang="en-US" sz="1600" dirty="0" smtClean="0">
                <a:latin typeface="Times New Roman" pitchFamily="18" charset="0"/>
                <a:cs typeface="Times New Roman" pitchFamily="18" charset="0"/>
              </a:rPr>
              <a:t>Fayola&amp;#</a:t>
            </a:r>
            <a:r>
              <a:rPr lang="en-US" sz="1600" dirty="0">
                <a:latin typeface="Times New Roman" pitchFamily="18" charset="0"/>
                <a:cs typeface="Times New Roman" pitchFamily="18" charset="0"/>
              </a:rPr>
              <a:t>39;s management theory covers </a:t>
            </a:r>
          </a:p>
          <a:p>
            <a:pPr marL="0" indent="-457200">
              <a:lnSpc>
                <a:spcPct val="210000"/>
              </a:lnSpc>
              <a:buNone/>
            </a:pPr>
            <a:r>
              <a:rPr lang="en-US" sz="1600" dirty="0">
                <a:latin typeface="Times New Roman" pitchFamily="18" charset="0"/>
                <a:cs typeface="Times New Roman" pitchFamily="18" charset="0"/>
              </a:rPr>
              <a:t>Reid, D. (1995). </a:t>
            </a:r>
            <a:r>
              <a:rPr lang="en-US" sz="1600" dirty="0">
                <a:latin typeface="Times New Roman" pitchFamily="18" charset="0"/>
                <a:cs typeface="Times New Roman" pitchFamily="18" charset="0"/>
              </a:rPr>
              <a:t>Fayol</a:t>
            </a:r>
            <a:r>
              <a:rPr lang="en-US" sz="1600" dirty="0">
                <a:latin typeface="Times New Roman" pitchFamily="18" charset="0"/>
                <a:cs typeface="Times New Roman" pitchFamily="18" charset="0"/>
              </a:rPr>
              <a:t>: from experience to theory. </a:t>
            </a:r>
            <a:r>
              <a:rPr lang="en-US" sz="1600" i="1" dirty="0">
                <a:latin typeface="Times New Roman" pitchFamily="18" charset="0"/>
                <a:cs typeface="Times New Roman" pitchFamily="18" charset="0"/>
              </a:rPr>
              <a:t>Journal Of Management History (Archive)</a:t>
            </a:r>
            <a:r>
              <a:rPr lang="en-US" sz="1600" dirty="0">
                <a:latin typeface="Times New Roman" pitchFamily="18" charset="0"/>
                <a:cs typeface="Times New Roman" pitchFamily="18" charset="0"/>
              </a:rPr>
              <a:t>, </a:t>
            </a:r>
            <a:r>
              <a:rPr lang="en-US" sz="1600" i="1" dirty="0">
                <a:latin typeface="Times New Roman" pitchFamily="18" charset="0"/>
                <a:cs typeface="Times New Roman" pitchFamily="18" charset="0"/>
              </a:rPr>
              <a:t>1</a:t>
            </a:r>
            <a:r>
              <a:rPr lang="en-US" sz="1600" dirty="0">
                <a:latin typeface="Times New Roman" pitchFamily="18" charset="0"/>
                <a:cs typeface="Times New Roman" pitchFamily="18" charset="0"/>
              </a:rPr>
              <a:t>(3), 21-36. </a:t>
            </a:r>
            <a:r>
              <a:rPr lang="en-US" sz="1600" dirty="0">
                <a:latin typeface="Times New Roman" pitchFamily="18" charset="0"/>
                <a:cs typeface="Times New Roman" pitchFamily="18" charset="0"/>
              </a:rPr>
              <a:t>doi</a:t>
            </a:r>
            <a:r>
              <a:rPr lang="en-US" sz="1600" dirty="0">
                <a:latin typeface="Times New Roman" pitchFamily="18" charset="0"/>
                <a:cs typeface="Times New Roman" pitchFamily="18" charset="0"/>
              </a:rPr>
              <a:t>: 10.1108/13552529510095134</a:t>
            </a:r>
            <a:endParaRPr lang="en-US" sz="1600" b="1" dirty="0">
              <a:latin typeface="Times New Roman" pitchFamily="18" charset="0"/>
              <a:cs typeface="Times New Roman" pitchFamily="18" charset="0"/>
            </a:endParaRPr>
          </a:p>
          <a:p>
            <a:pPr marL="0" indent="-457200" fontAlgn="base">
              <a:lnSpc>
                <a:spcPct val="210000"/>
              </a:lnSpc>
              <a:buNone/>
            </a:pPr>
            <a:endParaRPr lang="en-US" sz="1600" b="1" cap="all" dirty="0">
              <a:latin typeface="Times New Roman" pitchFamily="18" charset="0"/>
              <a:cs typeface="Times New Roman" pitchFamily="18" charset="0"/>
            </a:endParaRPr>
          </a:p>
          <a:p>
            <a:pPr indent="-457200">
              <a:lnSpc>
                <a:spcPct val="210000"/>
              </a:lnSpc>
            </a:pP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176734570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1.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Unit I Presentation&amp;quot;&quot;/&gt;&lt;property id=&quot;20307&quot; value=&quot;256&quot;/&gt;&lt;/object&gt;&lt;object type=&quot;3&quot; unique_id=&quot;10005&quot;&gt;&lt;property id=&quot;20148&quot; value=&quot;5&quot;/&gt;&lt;property id=&quot;20300&quot; value=&quot;Slide 2 - &amp;quot;Fredrick Taylor’s Theory&amp;quot;&quot;/&gt;&lt;property id=&quot;20307&quot; value=&quot;258&quot;/&gt;&lt;/object&gt;&lt;object type=&quot;3&quot; unique_id=&quot;10006&quot;&gt;&lt;property id=&quot;20148&quot; value=&quot;5&quot;/&gt;&lt;property id=&quot;20300&quot; value=&quot;Slide 3 - &amp;quot;Description&amp;quot;&quot;/&gt;&lt;property id=&quot;20307&quot; value=&quot;257&quot;/&gt;&lt;/object&gt;&lt;object type=&quot;3&quot; unique_id=&quot;10007&quot;&gt;&lt;property id=&quot;20148&quot; value=&quot;5&quot;/&gt;&lt;property id=&quot;20300&quot; value=&quot;Slide 4 - &amp;quot;Pros/Cons&amp;quot;&quot;/&gt;&lt;property id=&quot;20307&quot; value=&quot;261&quot;/&gt;&lt;/object&gt;&lt;object type=&quot;3&quot; unique_id=&quot;10008&quot;&gt;&lt;property id=&quot;20148&quot; value=&quot;5&quot;/&gt;&lt;property id=&quot;20300&quot; value=&quot;Slide 5 - &amp;quot;Impact on Public Administration&amp;quot;&quot;/&gt;&lt;property id=&quot;20307&quot; value=&quot;260&quot;/&gt;&lt;/object&gt;&lt;object type=&quot;3&quot; unique_id=&quot;10009&quot;&gt;&lt;property id=&quot;20148&quot; value=&quot;5&quot;/&gt;&lt;property id=&quot;20300&quot; value=&quot;Slide 6 - &amp;quot;Mary Follett’s Theory&amp;quot;&quot;/&gt;&lt;property id=&quot;20307&quot; value=&quot;262&quot;/&gt;&lt;/object&gt;&lt;object type=&quot;3&quot; unique_id=&quot;10010&quot;&gt;&lt;property id=&quot;20148&quot; value=&quot;5&quot;/&gt;&lt;property id=&quot;20300&quot; value=&quot;Slide 7 - &amp;quot;Description&amp;quot;&quot;/&gt;&lt;property id=&quot;20307&quot; value=&quot;263&quot;/&gt;&lt;/object&gt;&lt;object type=&quot;3&quot; unique_id=&quot;10011&quot;&gt;&lt;property id=&quot;20148&quot; value=&quot;5&quot;/&gt;&lt;property id=&quot;20300&quot; value=&quot;Slide 8 - &amp;quot;Pros/Cons&amp;quot;&quot;/&gt;&lt;property id=&quot;20307&quot; value=&quot;264&quot;/&gt;&lt;/object&gt;&lt;object type=&quot;3&quot; unique_id=&quot;10012&quot;&gt;&lt;property id=&quot;20148&quot; value=&quot;5&quot;/&gt;&lt;property id=&quot;20300&quot; value=&quot;Slide 9 - &amp;quot;Impact on Public Administration&amp;quot;&quot;/&gt;&lt;property id=&quot;20307&quot; value=&quot;265&quot;/&gt;&lt;/object&gt;&lt;object type=&quot;3&quot; unique_id=&quot;10013&quot;&gt;&lt;property id=&quot;20148&quot; value=&quot;5&quot;/&gt;&lt;property id=&quot;20300&quot; value=&quot;Slide 10 - &amp;quot;[Insert name of theory here]&amp;quot;&quot;/&gt;&lt;property id=&quot;20307&quot; value=&quot;266&quot;/&gt;&lt;/object&gt;&lt;object type=&quot;3&quot; unique_id=&quot;10014&quot;&gt;&lt;property id=&quot;20148&quot; value=&quot;5&quot;/&gt;&lt;property id=&quot;20300&quot; value=&quot;Slide 11 - &amp;quot;Description&amp;quot;&quot;/&gt;&lt;property id=&quot;20307&quot; value=&quot;267&quot;/&gt;&lt;/object&gt;&lt;object type=&quot;3&quot; unique_id=&quot;10015&quot;&gt;&lt;property id=&quot;20148&quot; value=&quot;5&quot;/&gt;&lt;property id=&quot;20300&quot; value=&quot;Slide 12 - &amp;quot;Pros/Cons&amp;quot;&quot;/&gt;&lt;property id=&quot;20307&quot; value=&quot;268&quot;/&gt;&lt;/object&gt;&lt;object type=&quot;3&quot; unique_id=&quot;10016&quot;&gt;&lt;property id=&quot;20148&quot; value=&quot;5&quot;/&gt;&lt;property id=&quot;20300&quot; value=&quot;Slide 13 - &amp;quot;Impact on Public Administration&amp;quot;&quot;/&gt;&lt;property id=&quot;20307&quot; value=&quot;269&quot;/&gt;&lt;/object&gt;&lt;object type=&quot;3&quot; unique_id=&quot;10017&quot;&gt;&lt;property id=&quot;20148&quot; value=&quot;5&quot;/&gt;&lt;property id=&quot;20300&quot; value=&quot;Slide 14 - &amp;quot;References&amp;quot;&quot;/&gt;&lt;property id=&quot;20307&quot; value=&quot;270&quot;/&gt;&lt;/object&gt;&lt;/object&gt;&lt;/object&gt;&lt;/database&gt;"/>
  <p:tag name="SECTOMILLISECCONVERTED" val="1"/>
</p:tagLst>
</file>

<file path=ppt/theme/theme1.xml><?xml version="1.0" encoding="utf-8"?>
<a:theme xmlns:a="http://schemas.openxmlformats.org/drawingml/2006/main" name="Crop">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rop">
      <a:maj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625</TotalTime>
  <Words>1388</Words>
  <Application>Microsoft Office PowerPoint</Application>
  <PresentationFormat>Custom</PresentationFormat>
  <Paragraphs>142</Paragraphs>
  <Slides>14</Slides>
  <Notes>9</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Crop</vt:lpstr>
      <vt:lpstr>Unit I Presentation</vt:lpstr>
      <vt:lpstr>Fredrick Taylor’s Theory</vt:lpstr>
      <vt:lpstr>Description</vt:lpstr>
      <vt:lpstr>Pros/Cons</vt:lpstr>
      <vt:lpstr>Impact on Public Administration</vt:lpstr>
      <vt:lpstr>Mary Follett’s Theory</vt:lpstr>
      <vt:lpstr>Description</vt:lpstr>
      <vt:lpstr>Pros/Cons</vt:lpstr>
      <vt:lpstr>Impact on Public Administration</vt:lpstr>
      <vt:lpstr> Henri Fayola management theory</vt:lpstr>
      <vt:lpstr>Description</vt:lpstr>
      <vt:lpstr>Pros/Cons</vt:lpstr>
      <vt:lpstr>Impact on Public Administration</vt:lpstr>
      <vt:lpstr>References</vt:lpstr>
    </vt:vector>
  </TitlesOfParts>
  <Company>Columbia Southern Education 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I Presentation</dc:title>
  <dc:creator>Franklin Boykin</dc:creator>
  <cp:lastModifiedBy>ismail - [2010]</cp:lastModifiedBy>
  <cp:revision>49</cp:revision>
  <dcterms:created xsi:type="dcterms:W3CDTF">2016-06-14T16:43:54Z</dcterms:created>
  <dcterms:modified xsi:type="dcterms:W3CDTF">2019-04-02T09:25:49Z</dcterms:modified>
</cp:coreProperties>
</file>