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67" r:id="rId4"/>
    <p:sldId id="260" r:id="rId5"/>
    <p:sldId id="258" r:id="rId6"/>
    <p:sldId id="259" r:id="rId7"/>
    <p:sldId id="261" r:id="rId8"/>
    <p:sldId id="266" r:id="rId9"/>
    <p:sldId id="268" r:id="rId10"/>
    <p:sldId id="262" r:id="rId11"/>
    <p:sldId id="263" r:id="rId12"/>
    <p:sldId id="269" r:id="rId13"/>
    <p:sldId id="264" r:id="rId14"/>
    <p:sldId id="265" r:id="rId15"/>
  </p:sldIdLst>
  <p:sldSz cx="12192000" cy="6858000"/>
  <p:notesSz cx="6858000" cy="9144000"/>
  <p:custDataLst>
    <p:tags r:id="rId1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15" autoAdjust="0"/>
    <p:restoredTop sz="94291" autoAdjust="0"/>
  </p:normalViewPr>
  <p:slideViewPr>
    <p:cSldViewPr snapToGrid="0">
      <p:cViewPr varScale="1">
        <p:scale>
          <a:sx n="68" d="100"/>
          <a:sy n="68" d="100"/>
        </p:scale>
        <p:origin x="738"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22342B-CC7F-422C-AC79-3E4030A15251}" type="datetimeFigureOut">
              <a:rPr lang="en-US" smtClean="0"/>
              <a:t>5/2/2019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9E561-1BA0-432D-BDA3-3670953EA266}" type="slidenum">
              <a:rPr lang="en-US" smtClean="0"/>
              <a:t>‹#›</a:t>
            </a:fld>
            <a:endParaRPr lang="en-US"/>
          </a:p>
        </p:txBody>
      </p:sp>
    </p:spTree>
    <p:extLst>
      <p:ext uri="{BB962C8B-B14F-4D97-AF65-F5344CB8AC3E}">
        <p14:creationId xmlns:p14="http://schemas.microsoft.com/office/powerpoint/2010/main" val="1036141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With time, the program evolved and started promoting the establishment of ongoing local neighborhood watch groups which motivated the general public to join forces with the law enforcement agencies in an effort to reduce and prevent some types of residential crimes. Since the initiation of the program, it has grown into a more proactive and community oriented program from being an extra eyes and ears to crime prevention. </a:t>
            </a:r>
          </a:p>
        </p:txBody>
      </p:sp>
      <p:sp>
        <p:nvSpPr>
          <p:cNvPr id="4" name="Slide Number Placeholder 3"/>
          <p:cNvSpPr>
            <a:spLocks noGrp="1"/>
          </p:cNvSpPr>
          <p:nvPr>
            <p:ph type="sldNum" sz="quarter" idx="10"/>
          </p:nvPr>
        </p:nvSpPr>
        <p:spPr/>
        <p:txBody>
          <a:bodyPr/>
          <a:lstStyle/>
          <a:p>
            <a:fld id="{D8B9E561-1BA0-432D-BDA3-3670953EA266}" type="slidenum">
              <a:rPr lang="en-US" smtClean="0"/>
              <a:t>6</a:t>
            </a:fld>
            <a:endParaRPr lang="en-US"/>
          </a:p>
        </p:txBody>
      </p:sp>
    </p:spTree>
    <p:extLst>
      <p:ext uri="{BB962C8B-B14F-4D97-AF65-F5344CB8AC3E}">
        <p14:creationId xmlns:p14="http://schemas.microsoft.com/office/powerpoint/2010/main" val="1261120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5/2/2019</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b="0" i="0" u="none"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Unit V Presentation</a:t>
            </a:r>
          </a:p>
        </p:txBody>
      </p:sp>
      <p:sp>
        <p:nvSpPr>
          <p:cNvPr id="3" name="Subtitle 2"/>
          <p:cNvSpPr>
            <a:spLocks noGrp="1"/>
          </p:cNvSpPr>
          <p:nvPr>
            <p:ph type="subTitle" idx="1"/>
          </p:nvPr>
        </p:nvSpPr>
        <p:spPr/>
        <p:txBody>
          <a:bodyPr>
            <a:normAutofit/>
          </a:bodyPr>
          <a:lstStyle/>
          <a:p>
            <a:r>
              <a:rPr lang="en-US" sz="2800" dirty="0">
                <a:latin typeface="Times New Roman" panose="02020603050405020304" pitchFamily="18" charset="0"/>
                <a:cs typeface="Times New Roman" panose="02020603050405020304" pitchFamily="18" charset="0"/>
              </a:rPr>
              <a:t>National Neighborhood Watch Program.</a:t>
            </a:r>
          </a:p>
        </p:txBody>
      </p:sp>
    </p:spTree>
    <p:extLst>
      <p:ext uri="{BB962C8B-B14F-4D97-AF65-F5344CB8AC3E}">
        <p14:creationId xmlns:p14="http://schemas.microsoft.com/office/powerpoint/2010/main" val="4112503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Project background</a:t>
            </a:r>
          </a:p>
        </p:txBody>
      </p:sp>
      <p:sp>
        <p:nvSpPr>
          <p:cNvPr id="3" name="Content Placeholder 2"/>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National Neighborhood Watch Program was formerly known as USAonWatch.org.</a:t>
            </a:r>
          </a:p>
          <a:p>
            <a:pPr marL="0" indent="0">
              <a:buNone/>
            </a:pPr>
            <a:r>
              <a:rPr lang="en-US" sz="2400" dirty="0">
                <a:latin typeface="Times New Roman" panose="02020603050405020304" pitchFamily="18" charset="0"/>
                <a:cs typeface="Times New Roman" panose="02020603050405020304" pitchFamily="18" charset="0"/>
              </a:rPr>
              <a:t>It is a neighborhood watch program that is run under citizen corps and it employs citizen involvement to improve security in residential areas. </a:t>
            </a:r>
          </a:p>
          <a:p>
            <a:pPr marL="0" indent="0">
              <a:buNone/>
            </a:pPr>
            <a:r>
              <a:rPr lang="en-US" sz="2400" dirty="0">
                <a:latin typeface="Times New Roman" panose="02020603050405020304" pitchFamily="18" charset="0"/>
                <a:cs typeface="Times New Roman" panose="02020603050405020304" pitchFamily="18" charset="0"/>
              </a:rPr>
              <a:t>The program was created in 1972 by the National Sheriff’s Association (NSA) to help citizens in enforcing the law in their residential areas.</a:t>
            </a:r>
          </a:p>
        </p:txBody>
      </p:sp>
    </p:spTree>
    <p:extLst>
      <p:ext uri="{BB962C8B-B14F-4D97-AF65-F5344CB8AC3E}">
        <p14:creationId xmlns:p14="http://schemas.microsoft.com/office/powerpoint/2010/main" val="4200605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Project background</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In the year 2002, it was expanded beyond its main function which was to reduce and prevent crimes to assisting and preparing neighborhoods for disasters and early response to emergencies. </a:t>
            </a:r>
          </a:p>
        </p:txBody>
      </p:sp>
    </p:spTree>
    <p:extLst>
      <p:ext uri="{BB962C8B-B14F-4D97-AF65-F5344CB8AC3E}">
        <p14:creationId xmlns:p14="http://schemas.microsoft.com/office/powerpoint/2010/main" val="745845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Location</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 United States National Neighborhood Watch Program which was formerly referred to as USAonWatch.org is a neighborhood watch program which is located in the United States.</a:t>
            </a:r>
          </a:p>
          <a:p>
            <a:r>
              <a:rPr lang="en-US" sz="2400" dirty="0">
                <a:latin typeface="Times New Roman" panose="02020603050405020304" pitchFamily="18" charset="0"/>
                <a:cs typeface="Times New Roman" panose="02020603050405020304" pitchFamily="18" charset="0"/>
              </a:rPr>
              <a:t>Its parent organization is National Sheriff’s Association. </a:t>
            </a:r>
          </a:p>
        </p:txBody>
      </p:sp>
    </p:spTree>
    <p:extLst>
      <p:ext uri="{BB962C8B-B14F-4D97-AF65-F5344CB8AC3E}">
        <p14:creationId xmlns:p14="http://schemas.microsoft.com/office/powerpoint/2010/main" val="3325240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Key Stakeholders</a:t>
            </a:r>
          </a:p>
        </p:txBody>
      </p:sp>
      <p:sp>
        <p:nvSpPr>
          <p:cNvPr id="3" name="Content Placeholder 2"/>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The key stakeholders of The United States Neighborhood Watch are;</a:t>
            </a:r>
          </a:p>
          <a:p>
            <a:r>
              <a:rPr lang="en-US" sz="2400" dirty="0">
                <a:latin typeface="Times New Roman" panose="02020603050405020304" pitchFamily="18" charset="0"/>
                <a:cs typeface="Times New Roman" panose="02020603050405020304" pitchFamily="18" charset="0"/>
              </a:rPr>
              <a:t>National Sheriff’s Association.</a:t>
            </a:r>
          </a:p>
          <a:p>
            <a:r>
              <a:rPr lang="en-US" sz="2400" dirty="0">
                <a:latin typeface="Times New Roman" panose="02020603050405020304" pitchFamily="18" charset="0"/>
                <a:cs typeface="Times New Roman" panose="02020603050405020304" pitchFamily="18" charset="0"/>
              </a:rPr>
              <a:t>Bureau of Justice Assistance.</a:t>
            </a:r>
          </a:p>
          <a:p>
            <a:r>
              <a:rPr lang="en-US" sz="2400" dirty="0">
                <a:latin typeface="Times New Roman" panose="02020603050405020304" pitchFamily="18" charset="0"/>
                <a:cs typeface="Times New Roman" panose="02020603050405020304" pitchFamily="18" charset="0"/>
              </a:rPr>
              <a:t>Office of Justice of Programs.</a:t>
            </a:r>
          </a:p>
          <a:p>
            <a:r>
              <a:rPr lang="en-US" sz="2400" dirty="0">
                <a:latin typeface="Times New Roman" panose="02020603050405020304" pitchFamily="18" charset="0"/>
                <a:cs typeface="Times New Roman" panose="02020603050405020304" pitchFamily="18" charset="0"/>
              </a:rPr>
              <a:t>United States Department of justice.</a:t>
            </a:r>
          </a:p>
          <a:p>
            <a:r>
              <a:rPr lang="en-US" sz="2400" dirty="0">
                <a:latin typeface="Times New Roman" panose="02020603050405020304" pitchFamily="18" charset="0"/>
                <a:cs typeface="Times New Roman" panose="02020603050405020304" pitchFamily="18" charset="0"/>
              </a:rPr>
              <a:t>All these stakeholders contribute much to funding the program for it to continue being effective and efficient in the country. </a:t>
            </a:r>
          </a:p>
        </p:txBody>
      </p:sp>
    </p:spTree>
    <p:extLst>
      <p:ext uri="{BB962C8B-B14F-4D97-AF65-F5344CB8AC3E}">
        <p14:creationId xmlns:p14="http://schemas.microsoft.com/office/powerpoint/2010/main" val="1930189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Project Timeline</a:t>
            </a:r>
          </a:p>
        </p:txBody>
      </p:sp>
      <p:sp>
        <p:nvSpPr>
          <p:cNvPr id="3" name="Content Placeholder 2"/>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The National neighborhood watch program came into prominence in the late 1960s in response to the increasing burglary rate.</a:t>
            </a:r>
          </a:p>
          <a:p>
            <a:r>
              <a:rPr lang="en-US" sz="2400" dirty="0">
                <a:latin typeface="Times New Roman" panose="02020603050405020304" pitchFamily="18" charset="0"/>
                <a:cs typeface="Times New Roman" panose="02020603050405020304" pitchFamily="18" charset="0"/>
              </a:rPr>
              <a:t>However, its roots can be traced some years before during the colonial settlements when the night watchmen took patrol of the streets. </a:t>
            </a:r>
          </a:p>
          <a:p>
            <a:r>
              <a:rPr lang="en-US" sz="2400" dirty="0">
                <a:latin typeface="Times New Roman" panose="02020603050405020304" pitchFamily="18" charset="0"/>
                <a:cs typeface="Times New Roman" panose="02020603050405020304" pitchFamily="18" charset="0"/>
              </a:rPr>
              <a:t>In 1972, the National Sheriff’s Association took the program with seriousness and sought to seek for funding to make the program more effective. </a:t>
            </a:r>
          </a:p>
          <a:p>
            <a:r>
              <a:rPr lang="en-US" sz="2400" dirty="0">
                <a:latin typeface="Times New Roman" panose="02020603050405020304" pitchFamily="18" charset="0"/>
                <a:cs typeface="Times New Roman" panose="02020603050405020304" pitchFamily="18" charset="0"/>
              </a:rPr>
              <a:t>The program was initially devoted to issue information on the rate of burglary and offering security to residential property.</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6235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Challenges</a:t>
            </a:r>
          </a:p>
        </p:txBody>
      </p:sp>
      <p:sp>
        <p:nvSpPr>
          <p:cNvPr id="3" name="Content Placeholder 2"/>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One of the major challenge facing the community service program is maintain their focus and momentum after the problems have been solved. Since the National Neighborhood Program was created to enforce the law in the States, when the burglary crimes have been solved and now there are few or no such crimes, the problem sets in on how to maintain the participants and stakeholders of the program intact and united as before.</a:t>
            </a:r>
          </a:p>
          <a:p>
            <a:r>
              <a:rPr lang="en-US" sz="2400" dirty="0">
                <a:latin typeface="Times New Roman" panose="02020603050405020304" pitchFamily="18" charset="0"/>
                <a:cs typeface="Times New Roman" panose="02020603050405020304" pitchFamily="18" charset="0"/>
              </a:rPr>
              <a:t>To solve this challenge, it is important for the program to find other services in the communities which they can offer after their main focus has been settled. This helps maintain all those involved in the program united and ready to tackle arising crimes in the future. </a:t>
            </a:r>
          </a:p>
        </p:txBody>
      </p:sp>
    </p:spTree>
    <p:extLst>
      <p:ext uri="{BB962C8B-B14F-4D97-AF65-F5344CB8AC3E}">
        <p14:creationId xmlns:p14="http://schemas.microsoft.com/office/powerpoint/2010/main" val="2760420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Challenges</a:t>
            </a:r>
          </a:p>
        </p:txBody>
      </p:sp>
      <p:sp>
        <p:nvSpPr>
          <p:cNvPr id="3" name="Content Placeholder 2"/>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The program also faces the challenge of inappropriate penalties on culprits of crime. The United States National Neighborhood Program is aimed at preventing and reducing residential crimes. However, this task becomes a challenge when the courts are not on the same page with them. The program might be performing a very great role in the society of brining to book the culprits of the law. However, when they are caught, the sentence given by the courts on such people is not daring enough to prevent such crimes from happening again. These culprits are subject to moderate if not low punishments after which they get back to the community and continue with their bad habits and hence killing the efforts of the program. </a:t>
            </a:r>
          </a:p>
        </p:txBody>
      </p:sp>
    </p:spTree>
    <p:extLst>
      <p:ext uri="{BB962C8B-B14F-4D97-AF65-F5344CB8AC3E}">
        <p14:creationId xmlns:p14="http://schemas.microsoft.com/office/powerpoint/2010/main" val="2287864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Challenges</a:t>
            </a:r>
          </a:p>
        </p:txBody>
      </p:sp>
      <p:sp>
        <p:nvSpPr>
          <p:cNvPr id="3" name="Content Placeholder 2"/>
          <p:cNvSpPr>
            <a:spLocks noGrp="1"/>
          </p:cNvSpPr>
          <p:nvPr>
            <p:ph idx="1"/>
          </p:nvPr>
        </p:nvSpPr>
        <p:spPr/>
        <p:txBody>
          <a:bodyPr>
            <a:noAutofit/>
          </a:bodyPr>
          <a:lstStyle/>
          <a:p>
            <a:r>
              <a:rPr lang="en-US" sz="2400" dirty="0">
                <a:latin typeface="Times New Roman" panose="02020603050405020304" pitchFamily="18" charset="0"/>
                <a:cs typeface="Times New Roman" panose="02020603050405020304" pitchFamily="18" charset="0"/>
              </a:rPr>
              <a:t>The program is also faced with lack of enough infrastructure and resources to completely implement their duties and carry them out diligently.  The National Sheriff’s Association which is the parent organization for the program does not have a fund kit of its own but depends on the executive for funding through the budget. </a:t>
            </a:r>
          </a:p>
          <a:p>
            <a:r>
              <a:rPr lang="en-US" sz="2400" dirty="0">
                <a:latin typeface="Times New Roman" panose="02020603050405020304" pitchFamily="18" charset="0"/>
                <a:cs typeface="Times New Roman" panose="02020603050405020304" pitchFamily="18" charset="0"/>
              </a:rPr>
              <a:t>As a result, the Association does not have enough funds to fully fund the program something which limits the performance of the program making it limited in some aspects. The program also lacks enough law enforcing resources such as the firearms. This limits their operations since now they cannot encounter highly armed criminals. </a:t>
            </a:r>
          </a:p>
        </p:txBody>
      </p:sp>
    </p:spTree>
    <p:extLst>
      <p:ext uri="{BB962C8B-B14F-4D97-AF65-F5344CB8AC3E}">
        <p14:creationId xmlns:p14="http://schemas.microsoft.com/office/powerpoint/2010/main" val="1376124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Status of the project</a:t>
            </a:r>
          </a:p>
        </p:txBody>
      </p:sp>
      <p:sp>
        <p:nvSpPr>
          <p:cNvPr id="3" name="Content Placeholder 2"/>
          <p:cNvSpPr>
            <a:spLocks noGrp="1"/>
          </p:cNvSpPr>
          <p:nvPr>
            <p:ph idx="1"/>
          </p:nvPr>
        </p:nvSpPr>
        <p:spPr/>
        <p:txBody>
          <a:bodyPr>
            <a:normAutofit/>
          </a:bodyPr>
          <a:lstStyle/>
          <a:p>
            <a:r>
              <a:rPr lang="en-US" sz="1800" dirty="0">
                <a:latin typeface="Times New Roman" panose="02020603050405020304" pitchFamily="18" charset="0"/>
                <a:cs typeface="Times New Roman" panose="02020603050405020304" pitchFamily="18" charset="0"/>
              </a:rPr>
              <a:t>Today, The National Neighborhood Watch Program addresses crime prevention issues as well as restoring pride and unity in any neighborhood in the United States.</a:t>
            </a:r>
          </a:p>
          <a:p>
            <a:r>
              <a:rPr lang="en-US" sz="1800" dirty="0">
                <a:latin typeface="Times New Roman" panose="02020603050405020304" pitchFamily="18" charset="0"/>
                <a:cs typeface="Times New Roman" panose="02020603050405020304" pitchFamily="18" charset="0"/>
              </a:rPr>
              <a:t>Members of the Neighborhood Watch groups participate in community cleaning as well as in other activities tat strive to improve the community resident’s quality of life.</a:t>
            </a:r>
          </a:p>
          <a:p>
            <a:r>
              <a:rPr lang="en-US" sz="1800" dirty="0">
                <a:latin typeface="Times New Roman" panose="02020603050405020304" pitchFamily="18" charset="0"/>
                <a:cs typeface="Times New Roman" panose="02020603050405020304" pitchFamily="18" charset="0"/>
              </a:rPr>
              <a:t>The Neighborhood Watch Program also provides a good forum where neighborhood problems can be raised and problem-solving techniques adopted or suggested. </a:t>
            </a:r>
          </a:p>
          <a:p>
            <a:r>
              <a:rPr lang="en-US" sz="1800" dirty="0">
                <a:latin typeface="Times New Roman" panose="02020603050405020304" pitchFamily="18" charset="0"/>
                <a:cs typeface="Times New Roman" panose="02020603050405020304" pitchFamily="18" charset="0"/>
              </a:rPr>
              <a:t>The program has also ensured low crime rates in the neighborhoods mostly during the time when people are at work when criminals used to take advantage. </a:t>
            </a:r>
          </a:p>
          <a:p>
            <a:r>
              <a:rPr lang="en-US" sz="1800" dirty="0">
                <a:latin typeface="Times New Roman" panose="02020603050405020304" pitchFamily="18" charset="0"/>
                <a:cs typeface="Times New Roman" panose="02020603050405020304" pitchFamily="18" charset="0"/>
              </a:rPr>
              <a:t>The popularity of Neighborhood Watch Program has grown and it continues to grow as communities all over the country have adopted these programs and recorded success. </a:t>
            </a:r>
          </a:p>
        </p:txBody>
      </p:sp>
    </p:spTree>
    <p:extLst>
      <p:ext uri="{BB962C8B-B14F-4D97-AF65-F5344CB8AC3E}">
        <p14:creationId xmlns:p14="http://schemas.microsoft.com/office/powerpoint/2010/main" val="1766586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Suggested improvements</a:t>
            </a:r>
          </a:p>
        </p:txBody>
      </p:sp>
      <p:sp>
        <p:nvSpPr>
          <p:cNvPr id="3" name="Content Placeholder 2"/>
          <p:cNvSpPr>
            <a:spLocks noGrp="1"/>
          </p:cNvSpPr>
          <p:nvPr>
            <p:ph idx="1"/>
          </p:nvPr>
        </p:nvSpPr>
        <p:spPr/>
        <p:txBody>
          <a:bodyPr/>
          <a:lstStyle/>
          <a:p>
            <a:r>
              <a:rPr lang="en-US" dirty="0"/>
              <a:t>The state and the federal governments should actively participate in the program through allocating funds to the program mostly by budgetary allocation. With this, the effectiveness of the Neighborhood Watch Program will be enhanced and therefore, eradicating all the criminal activities in the communities. </a:t>
            </a:r>
          </a:p>
          <a:p>
            <a:r>
              <a:rPr lang="en-US" dirty="0"/>
              <a:t>Another improvement which can make the program effective is through recognizing the volunteers of the group. Members of the watch group require to be recognized either formally or informally for them to feel appreciated for their work and dedicate full efforts to the program. </a:t>
            </a:r>
          </a:p>
        </p:txBody>
      </p:sp>
    </p:spTree>
    <p:extLst>
      <p:ext uri="{BB962C8B-B14F-4D97-AF65-F5344CB8AC3E}">
        <p14:creationId xmlns:p14="http://schemas.microsoft.com/office/powerpoint/2010/main" val="3072208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Suggested improvements</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Another improvement which can be done is increasing the activities of the Neighborhood Watch group. Increasing their activities apart from that of maintain a low crime rate will ensure that they come into contact with the general public frequently. </a:t>
            </a:r>
          </a:p>
          <a:p>
            <a:r>
              <a:rPr lang="en-US" sz="2400" dirty="0">
                <a:latin typeface="Times New Roman" panose="02020603050405020304" pitchFamily="18" charset="0"/>
                <a:cs typeface="Times New Roman" panose="02020603050405020304" pitchFamily="18" charset="0"/>
              </a:rPr>
              <a:t>The general public provides crucial information on suspected criminals as well as criminal activities which may take place and enable the group take the necessary action. </a:t>
            </a:r>
          </a:p>
        </p:txBody>
      </p:sp>
    </p:spTree>
    <p:extLst>
      <p:ext uri="{BB962C8B-B14F-4D97-AF65-F5344CB8AC3E}">
        <p14:creationId xmlns:p14="http://schemas.microsoft.com/office/powerpoint/2010/main" val="1132946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latin typeface="Times New Roman" panose="02020603050405020304" pitchFamily="18" charset="0"/>
                <a:cs typeface="Times New Roman" panose="02020603050405020304" pitchFamily="18" charset="0"/>
              </a:rPr>
              <a:t>Elements that stood out</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The elements that stood out in this program is that, the program is a branch of the law enforcement authorities. </a:t>
            </a:r>
          </a:p>
          <a:p>
            <a:r>
              <a:rPr lang="en-US" sz="2400" dirty="0">
                <a:latin typeface="Times New Roman" panose="02020603050405020304" pitchFamily="18" charset="0"/>
                <a:cs typeface="Times New Roman" panose="02020603050405020304" pitchFamily="18" charset="0"/>
              </a:rPr>
              <a:t>The program has been taking the center stage over the years since its implementation and it is even becoming much popular as time goes and as communities start adopting the program. </a:t>
            </a:r>
          </a:p>
          <a:p>
            <a:r>
              <a:rPr lang="en-US" sz="2400" dirty="0">
                <a:latin typeface="Times New Roman" panose="02020603050405020304" pitchFamily="18" charset="0"/>
                <a:cs typeface="Times New Roman" panose="02020603050405020304" pitchFamily="18" charset="0"/>
              </a:rPr>
              <a:t>The program can also be used as a way of improving the life of the people through participating in community activities such as community cleanup. </a:t>
            </a:r>
          </a:p>
        </p:txBody>
      </p:sp>
    </p:spTree>
    <p:extLst>
      <p:ext uri="{BB962C8B-B14F-4D97-AF65-F5344CB8AC3E}">
        <p14:creationId xmlns:p14="http://schemas.microsoft.com/office/powerpoint/2010/main" val="3333336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p:txBody>
          <a:bodyPr>
            <a:normAutofit/>
          </a:bodyPr>
          <a:lstStyle/>
          <a:p>
            <a:pPr marL="0" indent="0">
              <a:buNone/>
            </a:pPr>
            <a:r>
              <a:rPr lang="en-US" sz="2400" dirty="0">
                <a:latin typeface="Times New Roman" panose="02020603050405020304" pitchFamily="18" charset="0"/>
                <a:cs typeface="Times New Roman" panose="02020603050405020304" pitchFamily="18" charset="0"/>
              </a:rPr>
              <a:t>Bennett, T., Holloway, K., &amp; Farrington, D. (2008). The effectiveness of neighborhood watch. </a:t>
            </a:r>
            <a:r>
              <a:rPr lang="en-US" sz="2400" i="1" dirty="0">
                <a:latin typeface="Times New Roman" panose="02020603050405020304" pitchFamily="18" charset="0"/>
                <a:cs typeface="Times New Roman" panose="02020603050405020304" pitchFamily="18" charset="0"/>
              </a:rPr>
              <a:t>Campbell systematic reviews</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18</a:t>
            </a:r>
            <a:r>
              <a:rPr lang="en-US" sz="2400" dirty="0">
                <a:latin typeface="Times New Roman" panose="02020603050405020304" pitchFamily="18" charset="0"/>
                <a:cs typeface="Times New Roman" panose="02020603050405020304" pitchFamily="18" charset="0"/>
              </a:rPr>
              <a:t>, 1-48.</a:t>
            </a:r>
          </a:p>
          <a:p>
            <a:pPr marL="0" indent="0">
              <a:buNone/>
            </a:pPr>
            <a:r>
              <a:rPr lang="en-US" sz="2400" dirty="0">
                <a:latin typeface="Times New Roman" panose="02020603050405020304" pitchFamily="18" charset="0"/>
                <a:cs typeface="Times New Roman" panose="02020603050405020304" pitchFamily="18" charset="0"/>
              </a:rPr>
              <a:t>Holloway, K., Bennett, T., &amp; Farrington, D. P. (2008). Crime prevention research review no. 3: Does Neighborhood Watch reduce crime. </a:t>
            </a:r>
            <a:r>
              <a:rPr lang="en-US" sz="2400" i="1" dirty="0">
                <a:latin typeface="Times New Roman" panose="02020603050405020304" pitchFamily="18" charset="0"/>
                <a:cs typeface="Times New Roman" panose="02020603050405020304" pitchFamily="18" charset="0"/>
              </a:rPr>
              <a:t>Washington, DC: US Department of Justice Office of Community Oriented Policing Services</a:t>
            </a:r>
            <a:r>
              <a:rPr lang="en-US" sz="24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7016038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Unit V Presentation&amp;quot;&quot;/&gt;&lt;property id=&quot;20307&quot; value=&quot;256&quot;/&gt;&lt;/object&gt;&lt;object type=&quot;3&quot; unique_id=&quot;10005&quot;&gt;&lt;property id=&quot;20148&quot; value=&quot;5&quot;/&gt;&lt;property id=&quot;20300&quot; value=&quot;Slide 2 - &amp;quot;Project background&amp;quot;&quot;/&gt;&lt;property id=&quot;20307&quot; value=&quot;257&quot;/&gt;&lt;/object&gt;&lt;object type=&quot;3&quot; unique_id=&quot;10006&quot;&gt;&lt;property id=&quot;20148&quot; value=&quot;5&quot;/&gt;&lt;property id=&quot;20300&quot; value=&quot;Slide 4 - &amp;quot;Location&amp;quot;&quot;/&gt;&lt;property id=&quot;20307&quot; value=&quot;260&quot;/&gt;&lt;/object&gt;&lt;object type=&quot;3&quot; unique_id=&quot;10007&quot;&gt;&lt;property id=&quot;20148&quot; value=&quot;5&quot;/&gt;&lt;property id=&quot;20300&quot; value=&quot;Slide 5 - &amp;quot;Key Stakeholders&amp;quot;&quot;/&gt;&lt;property id=&quot;20307&quot; value=&quot;258&quot;/&gt;&lt;/object&gt;&lt;object type=&quot;3&quot; unique_id=&quot;10008&quot;&gt;&lt;property id=&quot;20148&quot; value=&quot;5&quot;/&gt;&lt;property id=&quot;20300&quot; value=&quot;Slide 6 - &amp;quot;Project Timeline&amp;quot;&quot;/&gt;&lt;property id=&quot;20307&quot; value=&quot;259&quot;/&gt;&lt;/object&gt;&lt;object type=&quot;3&quot; unique_id=&quot;10009&quot;&gt;&lt;property id=&quot;20148&quot; value=&quot;5&quot;/&gt;&lt;property id=&quot;20300&quot; value=&quot;Slide 7 - &amp;quot;Challenges&amp;quot;&quot;/&gt;&lt;property id=&quot;20307&quot; value=&quot;261&quot;/&gt;&lt;/object&gt;&lt;object type=&quot;3&quot; unique_id=&quot;10010&quot;&gt;&lt;property id=&quot;20148&quot; value=&quot;5&quot;/&gt;&lt;property id=&quot;20300&quot; value=&quot;Slide 10 - &amp;quot;Current Status of the project&amp;quot;&quot;/&gt;&lt;property id=&quot;20307&quot; value=&quot;262&quot;/&gt;&lt;/object&gt;&lt;object type=&quot;3&quot; unique_id=&quot;10011&quot;&gt;&lt;property id=&quot;20148&quot; value=&quot;5&quot;/&gt;&lt;property id=&quot;20300&quot; value=&quot;Slide 11 - &amp;quot;Suggested improvements&amp;quot;&quot;/&gt;&lt;property id=&quot;20307&quot; value=&quot;263&quot;/&gt;&lt;/object&gt;&lt;object type=&quot;3&quot; unique_id=&quot;10012&quot;&gt;&lt;property id=&quot;20148&quot; value=&quot;5&quot;/&gt;&lt;property id=&quot;20300&quot; value=&quot;Slide 13 - &amp;quot;Elements that stood out&amp;quot;&quot;/&gt;&lt;property id=&quot;20307&quot; value=&quot;264&quot;/&gt;&lt;/object&gt;&lt;object type=&quot;3&quot; unique_id=&quot;10013&quot;&gt;&lt;property id=&quot;20148&quot; value=&quot;5&quot;/&gt;&lt;property id=&quot;20300&quot; value=&quot;Slide 14 - &amp;quot;references&amp;quot;&quot;/&gt;&lt;property id=&quot;20307&quot; value=&quot;265&quot;/&gt;&lt;/object&gt;&lt;object type=&quot;3&quot; unique_id=&quot;10086&quot;&gt;&lt;property id=&quot;20148&quot; value=&quot;5&quot;/&gt;&lt;property id=&quot;20300&quot; value=&quot;Slide 3 - &amp;quot;Project background&amp;quot;&quot;/&gt;&lt;property id=&quot;20307&quot; value=&quot;267&quot;/&gt;&lt;/object&gt;&lt;object type=&quot;3&quot; unique_id=&quot;10087&quot;&gt;&lt;property id=&quot;20148&quot; value=&quot;5&quot;/&gt;&lt;property id=&quot;20300&quot; value=&quot;Slide 8 - &amp;quot;Challenges&amp;quot;&quot;/&gt;&lt;property id=&quot;20307&quot; value=&quot;266&quot;/&gt;&lt;/object&gt;&lt;object type=&quot;3&quot; unique_id=&quot;10088&quot;&gt;&lt;property id=&quot;20148&quot; value=&quot;5&quot;/&gt;&lt;property id=&quot;20300&quot; value=&quot;Slide 9 - &amp;quot;Challenges&amp;quot;&quot;/&gt;&lt;property id=&quot;20307&quot; value=&quot;268&quot;/&gt;&lt;/object&gt;&lt;object type=&quot;3&quot; unique_id=&quot;10089&quot;&gt;&lt;property id=&quot;20148&quot; value=&quot;5&quot;/&gt;&lt;property id=&quot;20300&quot; value=&quot;Slide 12 - &amp;quot;Suggested improvements&amp;quot;&quot;/&gt;&lt;property id=&quot;20307&quot; value=&quot;269&quot;/&gt;&lt;/object&gt;&lt;/object&gt;&lt;/object&gt;&lt;/database&gt;"/>
  <p:tag name="SECTOMILLISECCONVERTED" val="1"/>
</p:tagLst>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127</TotalTime>
  <Words>1142</Words>
  <Application>Microsoft Office PowerPoint</Application>
  <PresentationFormat>Widescreen</PresentationFormat>
  <Paragraphs>52</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Century Gothic</vt:lpstr>
      <vt:lpstr>Times New Roman</vt:lpstr>
      <vt:lpstr>Wingdings 3</vt:lpstr>
      <vt:lpstr>Slice</vt:lpstr>
      <vt:lpstr>Unit V Presentation</vt:lpstr>
      <vt:lpstr>Project background</vt:lpstr>
      <vt:lpstr>Project background</vt:lpstr>
      <vt:lpstr>Location</vt:lpstr>
      <vt:lpstr>Key Stakeholders</vt:lpstr>
      <vt:lpstr>Project Timeline</vt:lpstr>
      <vt:lpstr>Challenges</vt:lpstr>
      <vt:lpstr>Challenges</vt:lpstr>
      <vt:lpstr>Challenges</vt:lpstr>
      <vt:lpstr>Current Status of the project</vt:lpstr>
      <vt:lpstr>Suggested improvements</vt:lpstr>
      <vt:lpstr>Suggested improvements</vt:lpstr>
      <vt:lpstr>Elements that stood out</vt:lpstr>
      <vt:lpstr>references</vt:lpstr>
    </vt:vector>
  </TitlesOfParts>
  <Company>Columbia Southern Education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V Presentation</dc:title>
  <dc:creator>Franklin Boykin</dc:creator>
  <cp:lastModifiedBy>VICTOR SAMMY</cp:lastModifiedBy>
  <cp:revision>32</cp:revision>
  <dcterms:created xsi:type="dcterms:W3CDTF">2016-08-30T17:29:43Z</dcterms:created>
  <dcterms:modified xsi:type="dcterms:W3CDTF">2019-05-02T02:08:30Z</dcterms:modified>
</cp:coreProperties>
</file>