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3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0D977E-9EB5-401C-8B2D-3DB7E6FF2A6D}" type="datetimeFigureOut">
              <a:rPr lang="en-US" smtClean="0"/>
              <a:t>9/23/2020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B3CC58-E79F-423B-A391-6C299099F1C5}" type="slidenum">
              <a:rPr lang="en-US" smtClean="0"/>
              <a:t>‹#›</a:t>
            </a:fld>
            <a:endParaRPr lang="en-US"/>
          </a:p>
        </p:txBody>
      </p:sp>
    </p:spTree>
    <p:extLst>
      <p:ext uri="{BB962C8B-B14F-4D97-AF65-F5344CB8AC3E}">
        <p14:creationId xmlns:p14="http://schemas.microsoft.com/office/powerpoint/2010/main" val="327521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Those who support VAT</a:t>
            </a:r>
            <a:r>
              <a:rPr lang="en-US" baseline="0" dirty="0" smtClean="0">
                <a:latin typeface="Times New Roman" pitchFamily="18" charset="0"/>
                <a:cs typeface="Times New Roman" pitchFamily="18" charset="0"/>
              </a:rPr>
              <a:t> have it that this form of tax would generate more revenue than other forms of taxes in the long run. Every individual gets taxed in a consumption-based tax system. Also, it is simple to keep track of this form of tax as compared to other types of taxes like income tax. In simple terms, once VAT is paid, that is it. For example, if VAT is 5%, once a person or business person pays the 5%, that is it. The transaction is over and there is nothing else to pay or report. That is why the government will be able to keep track of the tax and thus generate more revenue for the country. Another reason why VAT is important is that it helps people save and invest in an economy. VAT is a consumption tax, that is, the people who are taxed are the people who consume something. Experts view that VAT reduces taxes imposed on savings and investments thus people can easily save and invest because they are not spending a lot of money.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9B3CC58-E79F-423B-A391-6C299099F1C5}"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Experts</a:t>
            </a:r>
            <a:r>
              <a:rPr lang="en-US" baseline="0" dirty="0" smtClean="0">
                <a:latin typeface="Times New Roman" pitchFamily="18" charset="0"/>
                <a:cs typeface="Times New Roman" pitchFamily="18" charset="0"/>
              </a:rPr>
              <a:t> note that the government loses a lot of tax due to business entities or individuals refusing to pay tax. However, imposing VAT would solve this problem of lost taxes since the government is able to track every tax. For example, it would solve the problem of online sales taxes since it would mean that all sales would be taxed. Also, VAT minimizes tax evasion due to its catch-up effect. The government will eventually catch-up with businesses or individuals who avoid paying taxes since this tax is tracked. In addition, since VAT is collected in small installments, consumers will be less burdened since they can comply over time.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9B3CC58-E79F-423B-A391-6C299099F1C5}"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Those against VAT</a:t>
            </a:r>
            <a:r>
              <a:rPr lang="en-US" baseline="0" dirty="0" smtClean="0">
                <a:latin typeface="Times New Roman" pitchFamily="18" charset="0"/>
                <a:cs typeface="Times New Roman" pitchFamily="18" charset="0"/>
              </a:rPr>
              <a:t> have it that businesses would be impacted heavily since they will be required to share the profits accrued from the sale of their products at every stage. VAT regulations requires you to share your profit on every stage of the supply chain. Businesses therefore have to share their profits with the government meaning that they will lose on their profits. It may therefore be regressive and difficult for small or new businesses. Another disadvantage of VAT is that its implementation is not easy because customers and businesses would have to be keen otherwise tax evasion may be rampant. The calculations involved in every step of imposing VAT is not easy. Therefore, businesses should be keen to avoid penalties imposed as a result of lacking transparency in their calculations, which is not an easy task. Also, businesses will continue to incur more because they will need to hire additional human resource who would assist in record-keeping of all the transactions and traded goods. Businesses need professionals who can calculate VAT with accuracy and transparency which is costly to businesses.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9B3CC58-E79F-423B-A391-6C299099F1C5}"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It is also noted</a:t>
            </a:r>
            <a:r>
              <a:rPr lang="en-US" baseline="0" dirty="0" smtClean="0">
                <a:latin typeface="Times New Roman" pitchFamily="18" charset="0"/>
                <a:cs typeface="Times New Roman" pitchFamily="18" charset="0"/>
              </a:rPr>
              <a:t> that VAT is costly to put into practice since it is based on a full billing system. It requires professionals who can handle the calculations with accuracy and transparency, which is not easy. Also, VAT is regressive in nature and therefore affect the poor citizens more than the rich because the poor spend a large percentage of their income. It means that this taxation would burden the poor the most since they have low income.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9B3CC58-E79F-423B-A391-6C299099F1C5}"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Both</a:t>
            </a:r>
            <a:r>
              <a:rPr lang="en-US" baseline="0" dirty="0" smtClean="0">
                <a:latin typeface="Times New Roman" pitchFamily="18" charset="0"/>
                <a:cs typeface="Times New Roman" pitchFamily="18" charset="0"/>
              </a:rPr>
              <a:t> the </a:t>
            </a:r>
            <a:r>
              <a:rPr lang="en-US" dirty="0" smtClean="0">
                <a:latin typeface="Times New Roman" pitchFamily="18" charset="0"/>
                <a:cs typeface="Times New Roman" pitchFamily="18" charset="0"/>
              </a:rPr>
              <a:t>government and the business would benefit</a:t>
            </a:r>
            <a:r>
              <a:rPr lang="en-US" baseline="0" dirty="0" smtClean="0">
                <a:latin typeface="Times New Roman" pitchFamily="18" charset="0"/>
                <a:cs typeface="Times New Roman" pitchFamily="18" charset="0"/>
              </a:rPr>
              <a:t> from the implementation of VAT. One of the reasons is that it is easy to keep track of VAT and therefore citizens can not evade paying taxes. This means that the government would be able to generate more revenue and thus be able to fund different sectors in the economy including health system, education, among others. The business community would also benefit from VAT implementation. This is because VAT helps people save and invest in an economy. VAT is a consumption tax, that is, the people who are taxed are the people who consume something. Experts view that VAT reduces taxes imposed on savings and investments thus people can easily save and invest because they are not spending a lot of money.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9B3CC58-E79F-423B-A391-6C299099F1C5}"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60B83702-2E6C-4702-892E-407F66730954}"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E985F-8D68-40F2-A8CA-EDC06BE2AE20}"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B83702-2E6C-4702-892E-407F66730954}"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E985F-8D68-40F2-A8CA-EDC06BE2AE2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0B83702-2E6C-4702-892E-407F66730954}"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E985F-8D68-40F2-A8CA-EDC06BE2AE2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0B83702-2E6C-4702-892E-407F66730954}" type="datetimeFigureOut">
              <a:rPr lang="en-US" smtClean="0"/>
              <a:pPr/>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E985F-8D68-40F2-A8CA-EDC06BE2AE2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0B83702-2E6C-4702-892E-407F66730954}" type="datetimeFigureOut">
              <a:rPr lang="en-US" smtClean="0"/>
              <a:pPr/>
              <a:t>9/23/2020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2E985F-8D68-40F2-A8CA-EDC06BE2AE2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0B83702-2E6C-4702-892E-407F66730954}" type="datetimeFigureOut">
              <a:rPr lang="en-US" smtClean="0"/>
              <a:pPr/>
              <a:t>9/23/2020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2E985F-8D68-40F2-A8CA-EDC06BE2AE2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B83702-2E6C-4702-892E-407F66730954}" type="datetimeFigureOut">
              <a:rPr lang="en-US" smtClean="0"/>
              <a:pPr/>
              <a:t>9/23/2020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2E985F-8D68-40F2-A8CA-EDC06BE2AE2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0B83702-2E6C-4702-892E-407F66730954}" type="datetimeFigureOut">
              <a:rPr lang="en-US" smtClean="0"/>
              <a:pPr/>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E985F-8D68-40F2-A8CA-EDC06BE2AE20}"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60B83702-2E6C-4702-892E-407F66730954}" type="datetimeFigureOut">
              <a:rPr lang="en-US" smtClean="0"/>
              <a:pPr/>
              <a:t>9/23/2020</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2F2E985F-8D68-40F2-A8CA-EDC06BE2AE2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B83702-2E6C-4702-892E-407F66730954}" type="datetimeFigureOut">
              <a:rPr lang="en-US" smtClean="0"/>
              <a:pPr/>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E985F-8D68-40F2-A8CA-EDC06BE2AE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B83702-2E6C-4702-892E-407F66730954}" type="datetimeFigureOut">
              <a:rPr lang="en-US" smtClean="0"/>
              <a:pPr/>
              <a:t>9/23/2020</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2F2E985F-8D68-40F2-A8CA-EDC06BE2AE2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60B83702-2E6C-4702-892E-407F66730954}" type="datetimeFigureOut">
              <a:rPr lang="en-US" smtClean="0"/>
              <a:pPr/>
              <a:t>9/23/2020</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2F2E985F-8D68-40F2-A8CA-EDC06BE2AE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VALUE-ADDED TAX (VAT)</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PROS AND CONS OF VAT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Pros of VAT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Generate more revenue</a:t>
            </a:r>
          </a:p>
          <a:p>
            <a:pPr>
              <a:lnSpc>
                <a:spcPct val="200000"/>
              </a:lnSpc>
            </a:pPr>
            <a:r>
              <a:rPr lang="en-US" dirty="0" smtClean="0">
                <a:latin typeface="Times New Roman" pitchFamily="18" charset="0"/>
                <a:cs typeface="Times New Roman" pitchFamily="18" charset="0"/>
              </a:rPr>
              <a:t>It is easy to track VAT</a:t>
            </a:r>
          </a:p>
          <a:p>
            <a:pPr>
              <a:lnSpc>
                <a:spcPct val="200000"/>
              </a:lnSpc>
            </a:pPr>
            <a:r>
              <a:rPr lang="en-US" dirty="0" smtClean="0">
                <a:latin typeface="Times New Roman" pitchFamily="18" charset="0"/>
                <a:cs typeface="Times New Roman" pitchFamily="18" charset="0"/>
              </a:rPr>
              <a:t>Encourages personal savings and investment.</a:t>
            </a:r>
          </a:p>
          <a:p>
            <a:pPr>
              <a:lnSpc>
                <a:spcPct val="200000"/>
              </a:lnSpc>
            </a:pPr>
            <a:endParaRPr lang="en-US" dirty="0" smtClean="0">
              <a:latin typeface="Times New Roman" pitchFamily="18" charset="0"/>
              <a:cs typeface="Times New Roman" pitchFamily="18" charset="0"/>
            </a:endParaRPr>
          </a:p>
          <a:p>
            <a:pPr>
              <a:lnSpc>
                <a:spcPct val="200000"/>
              </a:lnSpc>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Pros of VAT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Reduce lost taxes</a:t>
            </a:r>
          </a:p>
          <a:p>
            <a:pPr>
              <a:lnSpc>
                <a:spcPct val="200000"/>
              </a:lnSpc>
            </a:pPr>
            <a:r>
              <a:rPr lang="en-US" dirty="0" smtClean="0">
                <a:latin typeface="Times New Roman" pitchFamily="18" charset="0"/>
                <a:cs typeface="Times New Roman" pitchFamily="18" charset="0"/>
              </a:rPr>
              <a:t>Minimum burden on consumers.</a:t>
            </a:r>
          </a:p>
          <a:p>
            <a:pPr>
              <a:lnSpc>
                <a:spcPct val="200000"/>
              </a:lnSpc>
              <a:buNone/>
            </a:pPr>
            <a:endParaRPr lang="en-US" dirty="0" smtClean="0">
              <a:latin typeface="Times New Roman" pitchFamily="18" charset="0"/>
              <a:cs typeface="Times New Roman" pitchFamily="18" charset="0"/>
            </a:endParaRPr>
          </a:p>
          <a:p>
            <a:pPr>
              <a:lnSpc>
                <a:spcPct val="200000"/>
              </a:lnSpc>
            </a:pPr>
            <a:endParaRPr lang="en-US" dirty="0" smtClean="0">
              <a:latin typeface="Times New Roman" pitchFamily="18" charset="0"/>
              <a:cs typeface="Times New Roman" pitchFamily="18" charset="0"/>
            </a:endParaRP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Cons of VAT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Compromise on the profits of businesses.</a:t>
            </a:r>
          </a:p>
          <a:p>
            <a:pPr>
              <a:lnSpc>
                <a:spcPct val="200000"/>
              </a:lnSpc>
            </a:pPr>
            <a:r>
              <a:rPr lang="en-US" dirty="0" smtClean="0">
                <a:latin typeface="Times New Roman" pitchFamily="18" charset="0"/>
                <a:cs typeface="Times New Roman" pitchFamily="18" charset="0"/>
              </a:rPr>
              <a:t>Requires reporting with accuracy.</a:t>
            </a:r>
          </a:p>
          <a:p>
            <a:pPr>
              <a:lnSpc>
                <a:spcPct val="200000"/>
              </a:lnSpc>
            </a:pPr>
            <a:r>
              <a:rPr lang="en-US" dirty="0" smtClean="0">
                <a:latin typeface="Times New Roman" pitchFamily="18" charset="0"/>
                <a:cs typeface="Times New Roman" pitchFamily="18" charset="0"/>
              </a:rPr>
              <a:t>Need for more administration. </a:t>
            </a:r>
          </a:p>
          <a:p>
            <a:pPr>
              <a:lnSpc>
                <a:spcPct val="200000"/>
              </a:lnSpc>
            </a:pPr>
            <a:endParaRPr lang="en-US" dirty="0" smtClean="0">
              <a:latin typeface="Times New Roman" pitchFamily="18" charset="0"/>
              <a:cs typeface="Times New Roman" pitchFamily="18" charset="0"/>
            </a:endParaRPr>
          </a:p>
          <a:p>
            <a:pPr>
              <a:lnSpc>
                <a:spcPct val="200000"/>
              </a:lnSpc>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Cons of VAT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Costly to implement.</a:t>
            </a:r>
          </a:p>
          <a:p>
            <a:pPr>
              <a:lnSpc>
                <a:spcPct val="200000"/>
              </a:lnSpc>
            </a:pPr>
            <a:r>
              <a:rPr lang="en-US" dirty="0" smtClean="0">
                <a:latin typeface="Times New Roman" pitchFamily="18" charset="0"/>
                <a:cs typeface="Times New Roman" pitchFamily="18" charset="0"/>
              </a:rPr>
              <a:t>VAT is regressive in nature.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Times New Roman" pitchFamily="18" charset="0"/>
                <a:cs typeface="Times New Roman" pitchFamily="18" charset="0"/>
              </a:rPr>
              <a:t>Who Benefits form VAT Implementation?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The government benefits the most. </a:t>
            </a:r>
          </a:p>
          <a:p>
            <a:pPr>
              <a:lnSpc>
                <a:spcPct val="200000"/>
              </a:lnSpc>
            </a:pPr>
            <a:r>
              <a:rPr lang="en-US" dirty="0" smtClean="0">
                <a:latin typeface="Times New Roman" pitchFamily="18" charset="0"/>
                <a:cs typeface="Times New Roman" pitchFamily="18" charset="0"/>
              </a:rPr>
              <a:t>Because easy to track VAT.</a:t>
            </a:r>
          </a:p>
          <a:p>
            <a:pPr>
              <a:lnSpc>
                <a:spcPct val="200000"/>
              </a:lnSpc>
            </a:pPr>
            <a:r>
              <a:rPr lang="en-US" dirty="0" smtClean="0">
                <a:latin typeface="Times New Roman" pitchFamily="18" charset="0"/>
                <a:cs typeface="Times New Roman" pitchFamily="18" charset="0"/>
              </a:rPr>
              <a:t>Business community also would benefit.</a:t>
            </a:r>
          </a:p>
          <a:p>
            <a:pPr>
              <a:lnSpc>
                <a:spcPct val="200000"/>
              </a:lnSpc>
            </a:pPr>
            <a:r>
              <a:rPr lang="en-US" dirty="0" smtClean="0">
                <a:latin typeface="Times New Roman" pitchFamily="18" charset="0"/>
                <a:cs typeface="Times New Roman" pitchFamily="18" charset="0"/>
              </a:rPr>
              <a:t>Because they can save and invest.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smtClean="0">
                <a:latin typeface="Times New Roman" pitchFamily="18" charset="0"/>
                <a:cs typeface="Times New Roman" pitchFamily="18" charset="0"/>
              </a:rPr>
              <a:t>References</a:t>
            </a:r>
            <a:r>
              <a:rPr lang="en-US" b="0" dirty="0" smtClean="0"/>
              <a:t> </a:t>
            </a:r>
            <a:endParaRPr lang="en-US" b="0" dirty="0"/>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Hodge, S. A. (2017). From the Tax Foundation archives: The pros and cons of a Value Added Tax (VAT). </a:t>
            </a:r>
            <a:r>
              <a:rPr lang="en-US" i="1" dirty="0" smtClean="0">
                <a:latin typeface="Times New Roman" pitchFamily="18" charset="0"/>
                <a:cs typeface="Times New Roman" pitchFamily="18" charset="0"/>
              </a:rPr>
              <a:t>Tax Foundation. org</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Keen, M., &amp; Lockwood, B. (2010). The value added tax: Its causes and consequences. </a:t>
            </a:r>
            <a:r>
              <a:rPr lang="en-US" i="1" dirty="0" smtClean="0">
                <a:latin typeface="Times New Roman" pitchFamily="18" charset="0"/>
                <a:cs typeface="Times New Roman" pitchFamily="18" charset="0"/>
              </a:rPr>
              <a:t>Journal of Development Economics</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92</a:t>
            </a:r>
            <a:r>
              <a:rPr lang="en-US" dirty="0" smtClean="0">
                <a:latin typeface="Times New Roman" pitchFamily="18" charset="0"/>
                <a:cs typeface="Times New Roman" pitchFamily="18" charset="0"/>
              </a:rPr>
              <a:t>(2), 138-151.</a:t>
            </a:r>
          </a:p>
          <a:p>
            <a:r>
              <a:rPr lang="en-US" dirty="0" err="1" smtClean="0">
                <a:latin typeface="Times New Roman" pitchFamily="18" charset="0"/>
                <a:cs typeface="Times New Roman" pitchFamily="18" charset="0"/>
              </a:rPr>
              <a:t>Gatawa</a:t>
            </a:r>
            <a:r>
              <a:rPr lang="en-US" dirty="0" smtClean="0">
                <a:latin typeface="Times New Roman" pitchFamily="18" charset="0"/>
                <a:cs typeface="Times New Roman" pitchFamily="18" charset="0"/>
              </a:rPr>
              <a:t>, N. M., </a:t>
            </a:r>
            <a:r>
              <a:rPr lang="en-US" dirty="0" err="1" smtClean="0">
                <a:latin typeface="Times New Roman" pitchFamily="18" charset="0"/>
                <a:cs typeface="Times New Roman" pitchFamily="18" charset="0"/>
              </a:rPr>
              <a:t>Aliero</a:t>
            </a:r>
            <a:r>
              <a:rPr lang="en-US" dirty="0" smtClean="0">
                <a:latin typeface="Times New Roman" pitchFamily="18" charset="0"/>
                <a:cs typeface="Times New Roman" pitchFamily="18" charset="0"/>
              </a:rPr>
              <a:t>, H. M., &amp; </a:t>
            </a:r>
            <a:r>
              <a:rPr lang="en-US" dirty="0" err="1" smtClean="0">
                <a:latin typeface="Times New Roman" pitchFamily="18" charset="0"/>
                <a:cs typeface="Times New Roman" pitchFamily="18" charset="0"/>
              </a:rPr>
              <a:t>Aishatu</a:t>
            </a:r>
            <a:r>
              <a:rPr lang="en-US" dirty="0" smtClean="0">
                <a:latin typeface="Times New Roman" pitchFamily="18" charset="0"/>
                <a:cs typeface="Times New Roman" pitchFamily="18" charset="0"/>
              </a:rPr>
              <a:t>, A. M. (2016). Evaluating the impact of value added tax on the economic growth of Nigeria. </a:t>
            </a:r>
            <a:r>
              <a:rPr lang="en-US" i="1" dirty="0" smtClean="0">
                <a:latin typeface="Times New Roman" pitchFamily="18" charset="0"/>
                <a:cs typeface="Times New Roman" pitchFamily="18" charset="0"/>
              </a:rPr>
              <a:t>Journal of Accounting and Taxation</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8</a:t>
            </a:r>
            <a:r>
              <a:rPr lang="en-US" dirty="0" smtClean="0">
                <a:latin typeface="Times New Roman" pitchFamily="18" charset="0"/>
                <a:cs typeface="Times New Roman" pitchFamily="18" charset="0"/>
              </a:rPr>
              <a:t>(6), 59-65.</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142</TotalTime>
  <Words>872</Words>
  <Application>Microsoft Office PowerPoint</Application>
  <PresentationFormat>On-screen Show (4:3)</PresentationFormat>
  <Paragraphs>38</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Module</vt:lpstr>
      <vt:lpstr>VALUE-ADDED TAX (VAT)</vt:lpstr>
      <vt:lpstr>Pros of VAT</vt:lpstr>
      <vt:lpstr>Pros of VAT</vt:lpstr>
      <vt:lpstr>Cons of VAT</vt:lpstr>
      <vt:lpstr>Cons of VAT</vt:lpstr>
      <vt:lpstr>Who Benefits form VAT Implementation?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VALUE-ADDED TAX (VAT)</dc:title>
  <dc:creator>Windows User</dc:creator>
  <cp:lastModifiedBy>VINNY</cp:lastModifiedBy>
  <cp:revision>39</cp:revision>
  <dcterms:created xsi:type="dcterms:W3CDTF">2020-09-23T11:50:06Z</dcterms:created>
  <dcterms:modified xsi:type="dcterms:W3CDTF">2020-09-23T18:32:05Z</dcterms:modified>
</cp:coreProperties>
</file>