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18" r:id="rId2"/>
    <p:sldId id="344" r:id="rId3"/>
    <p:sldId id="324" r:id="rId4"/>
    <p:sldId id="337" r:id="rId5"/>
    <p:sldId id="338" r:id="rId6"/>
    <p:sldId id="339" r:id="rId7"/>
    <p:sldId id="345" r:id="rId8"/>
    <p:sldId id="326" r:id="rId9"/>
    <p:sldId id="327" r:id="rId10"/>
    <p:sldId id="328" r:id="rId11"/>
    <p:sldId id="329" r:id="rId12"/>
    <p:sldId id="330" r:id="rId13"/>
    <p:sldId id="340" r:id="rId14"/>
    <p:sldId id="331" r:id="rId15"/>
    <p:sldId id="332" r:id="rId16"/>
    <p:sldId id="333" r:id="rId17"/>
    <p:sldId id="341" r:id="rId18"/>
    <p:sldId id="334" r:id="rId19"/>
    <p:sldId id="342" r:id="rId20"/>
    <p:sldId id="343" r:id="rId21"/>
    <p:sldId id="34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70"/>
    <a:srgbClr val="007FA3"/>
    <a:srgbClr val="003057"/>
    <a:srgbClr val="E3EBF6"/>
    <a:srgbClr val="7EB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51529" autoAdjust="0"/>
    <p:restoredTop sz="86435" autoAdjust="0"/>
  </p:normalViewPr>
  <p:slideViewPr>
    <p:cSldViewPr>
      <p:cViewPr varScale="1">
        <p:scale>
          <a:sx n="38" d="100"/>
          <a:sy n="38" d="100"/>
        </p:scale>
        <p:origin x="-112" y="-1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344"/>
    </p:cViewPr>
  </p:outlineViewPr>
  <p:notesTextViewPr>
    <p:cViewPr>
      <p:scale>
        <a:sx n="20" d="100"/>
        <a:sy n="2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1212" y="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D874E-E9D5-433B-A149-BDF6BFDD40A8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CAA22-461C-45B4-A301-BFCA580174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9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1F04-9E25-42C3-8BC5-EC2E8469D95E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D6722-9B4D-4E29-B226-C325925A81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5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76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F6D0FA-B61C-5E42-82B6-B57F0E662E92}" type="slidenum">
              <a:rPr lang="en-US"/>
              <a:pPr/>
              <a:t>3</a:t>
            </a:fld>
            <a:endParaRPr lang="en-US"/>
          </a:p>
        </p:txBody>
      </p:sp>
      <p:sp>
        <p:nvSpPr>
          <p:cNvPr id="2355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33D14CEA-01D1-174B-AF03-42548326268C}" type="slidenum">
              <a:rPr lang="en-US" sz="1000" i="1">
                <a:latin typeface="Times New Roman" charset="0"/>
              </a:rPr>
              <a:pPr algn="r" eaLnBrk="0" hangingPunct="0"/>
              <a:t>3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6EA272-B96F-9F48-817B-9F6B0FA76FD5}" type="slidenum">
              <a:rPr lang="en-US"/>
              <a:pPr/>
              <a:t>8</a:t>
            </a:fld>
            <a:endParaRPr lang="en-US"/>
          </a:p>
        </p:txBody>
      </p:sp>
      <p:sp>
        <p:nvSpPr>
          <p:cNvPr id="2765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F1318345-4754-6A41-AE43-B7DC98FADAD7}" type="slidenum">
              <a:rPr lang="en-US" sz="1000" i="1">
                <a:latin typeface="Times New Roman" charset="0"/>
              </a:rPr>
              <a:pPr algn="r" eaLnBrk="0" hangingPunct="0"/>
              <a:t>8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593AB6-9A0F-9946-8E10-1FEA5C23DFAB}" type="slidenum">
              <a:rPr lang="en-US"/>
              <a:pPr/>
              <a:t>9</a:t>
            </a:fld>
            <a:endParaRPr lang="en-US"/>
          </a:p>
        </p:txBody>
      </p:sp>
      <p:sp>
        <p:nvSpPr>
          <p:cNvPr id="2969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A3CD7D1A-A538-F545-AE03-31BBCBF4677A}" type="slidenum">
              <a:rPr lang="en-US" sz="1000" i="1">
                <a:latin typeface="Times New Roman" charset="0"/>
              </a:rPr>
              <a:pPr algn="r" eaLnBrk="0" hangingPunct="0"/>
              <a:t>9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11B161-6DB7-FB43-A2CC-E18EBF07E968}" type="slidenum">
              <a:rPr lang="en-US"/>
              <a:pPr/>
              <a:t>10</a:t>
            </a:fld>
            <a:endParaRPr lang="en-US"/>
          </a:p>
        </p:txBody>
      </p:sp>
      <p:sp>
        <p:nvSpPr>
          <p:cNvPr id="31746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DC44B65F-C929-3147-9371-8B24DDB2F98D}" type="slidenum">
              <a:rPr lang="en-US" sz="1000" i="1">
                <a:latin typeface="Times New Roman" charset="0"/>
              </a:rPr>
              <a:pPr algn="r" eaLnBrk="0" hangingPunct="0"/>
              <a:t>10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C6AE55-F437-9645-BEC7-193C3DAE9346}" type="slidenum">
              <a:rPr lang="en-US"/>
              <a:pPr/>
              <a:t>11</a:t>
            </a:fld>
            <a:endParaRPr lang="en-US"/>
          </a:p>
        </p:txBody>
      </p:sp>
      <p:sp>
        <p:nvSpPr>
          <p:cNvPr id="3379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C4AA749A-004B-BE47-B259-2DB7C25165E4}" type="slidenum">
              <a:rPr lang="en-US" sz="1000" i="1">
                <a:latin typeface="Times New Roman" charset="0"/>
              </a:rPr>
              <a:pPr algn="r" eaLnBrk="0" hangingPunct="0"/>
              <a:t>11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3E720F-C692-D14F-ACB9-BD7E0C63CDDC}" type="slidenum">
              <a:rPr lang="en-US"/>
              <a:pPr/>
              <a:t>12</a:t>
            </a:fld>
            <a:endParaRPr lang="en-US"/>
          </a:p>
        </p:txBody>
      </p:sp>
      <p:sp>
        <p:nvSpPr>
          <p:cNvPr id="35842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5EE7C752-D336-3B4F-B843-0C966A8E7A0B}" type="slidenum">
              <a:rPr lang="en-US" sz="1000" i="1">
                <a:latin typeface="Times New Roman" charset="0"/>
              </a:rPr>
              <a:pPr algn="r" eaLnBrk="0" hangingPunct="0"/>
              <a:t>12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75A085-74EB-D54A-8E3C-A8354400725A}" type="slidenum">
              <a:rPr lang="en-US"/>
              <a:pPr/>
              <a:t>14</a:t>
            </a:fld>
            <a:endParaRPr lang="en-US"/>
          </a:p>
        </p:txBody>
      </p:sp>
      <p:sp>
        <p:nvSpPr>
          <p:cNvPr id="3789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64ADADF4-767E-1F43-AAE4-5CAE7140880A}" type="slidenum">
              <a:rPr lang="en-US" sz="1000" i="1">
                <a:latin typeface="Times New Roman" charset="0"/>
              </a:rPr>
              <a:pPr algn="r" eaLnBrk="0" hangingPunct="0"/>
              <a:t>14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7BCD1E-56F2-0A43-B676-FB5672014B8E}" type="slidenum">
              <a:rPr lang="en-US"/>
              <a:pPr/>
              <a:t>15</a:t>
            </a:fld>
            <a:endParaRPr lang="en-US"/>
          </a:p>
        </p:txBody>
      </p:sp>
      <p:sp>
        <p:nvSpPr>
          <p:cNvPr id="3993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B10E4600-0A61-7841-8AE7-8A4D21A63AF2}" type="slidenum">
              <a:rPr lang="en-US" sz="1000" i="1">
                <a:latin typeface="Times New Roman" charset="0"/>
              </a:rPr>
              <a:pPr algn="r" eaLnBrk="0" hangingPunct="0"/>
              <a:t>15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98CFB2-73F5-9B4A-B7AA-33287B7C5B71}" type="slidenum">
              <a:rPr lang="en-US"/>
              <a:pPr/>
              <a:t>16</a:t>
            </a:fld>
            <a:endParaRPr lang="en-US"/>
          </a:p>
        </p:txBody>
      </p:sp>
      <p:sp>
        <p:nvSpPr>
          <p:cNvPr id="41986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E607FDB7-AA85-064A-8FF7-82C0674B91EF}" type="slidenum">
              <a:rPr lang="en-US" sz="1000" i="1">
                <a:latin typeface="Times New Roman" charset="0"/>
              </a:rPr>
              <a:pPr algn="r" eaLnBrk="0" hangingPunct="0"/>
              <a:t>16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93E56E-A3FF-DD4C-8E2C-ACADC348DB1E}" type="slidenum">
              <a:rPr lang="en-US"/>
              <a:pPr/>
              <a:t>18</a:t>
            </a:fld>
            <a:endParaRPr lang="en-US"/>
          </a:p>
        </p:txBody>
      </p:sp>
      <p:sp>
        <p:nvSpPr>
          <p:cNvPr id="4403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59DAE93D-3240-BB41-9CC2-B79E13C2EA4B}" type="slidenum">
              <a:rPr lang="en-US" sz="1000" i="1">
                <a:latin typeface="Times New Roman" charset="0"/>
              </a:rPr>
              <a:pPr algn="r" eaLnBrk="0" hangingPunct="0"/>
              <a:t>18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white">
          <a:xfrm>
            <a:off x="0" y="0"/>
            <a:ext cx="9144000" cy="3886200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838451"/>
          </a:xfrm>
        </p:spPr>
        <p:txBody>
          <a:bodyPr anchor="b"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4687" y="3962400"/>
            <a:ext cx="7794626" cy="17526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8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003057"/>
          </a:solidFill>
          <a:ln>
            <a:solidFill>
              <a:srgbClr val="0030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Add edition here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600201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44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 smtClean="0"/>
              <a:t>Chapter ##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93969" y="6622537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003057"/>
          </a:solidFill>
          <a:ln>
            <a:solidFill>
              <a:srgbClr val="0030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33338" y="6400800"/>
            <a:ext cx="9156700" cy="465137"/>
            <a:chOff x="33338" y="6408738"/>
            <a:chExt cx="9156700" cy="465137"/>
          </a:xfrm>
        </p:grpSpPr>
        <p:pic>
          <p:nvPicPr>
            <p:cNvPr id="13" name="Always Learning Logo" descr="Pearson: Always Learning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33338" y="6443663"/>
              <a:ext cx="1660525" cy="430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earson 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Copyright" descr="Copyright 2015, 2012, 2009"/>
            <p:cNvSpPr txBox="1">
              <a:spLocks noChangeArrowheads="1"/>
            </p:cNvSpPr>
            <p:nvPr/>
          </p:nvSpPr>
          <p:spPr bwMode="auto">
            <a:xfrm>
              <a:off x="14136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Copyright © 2018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106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Learning Objectiv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earning Objectives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027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Click to add Learning Objective(s)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46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100000"/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18872" indent="-118872">
              <a:buClr>
                <a:schemeClr val="bg1"/>
              </a:buClr>
              <a:buSzPct val="25000"/>
              <a:defRPr sz="2400"/>
            </a:lvl1pPr>
            <a:lvl2pPr marL="569913" indent="-285750">
              <a:defRPr sz="2000"/>
            </a:lvl2pPr>
            <a:lvl3pPr>
              <a:defRPr sz="2000"/>
            </a:lvl3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1066800"/>
          </a:xfrm>
        </p:spPr>
        <p:txBody>
          <a:bodyPr anchor="t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figure number and title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368160"/>
            <a:ext cx="8229600" cy="91685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0"/>
              </a:spcBef>
              <a:buNone/>
              <a:defRPr sz="1600"/>
            </a:lvl2pPr>
            <a:lvl3pPr marL="0" indent="0">
              <a:spcBef>
                <a:spcPts val="0"/>
              </a:spcBef>
              <a:buNone/>
              <a:defRPr sz="1600"/>
            </a:lvl3pPr>
            <a:lvl4pPr marL="0" indent="0">
              <a:spcBef>
                <a:spcPts val="0"/>
              </a:spcBef>
              <a:buNone/>
              <a:defRPr sz="1600"/>
            </a:lvl4pPr>
            <a:lvl5pPr marL="0" indent="0">
              <a:spcBef>
                <a:spcPts val="0"/>
              </a:spcBef>
              <a:buNone/>
              <a:defRPr sz="1600"/>
            </a:lvl5pPr>
            <a:lvl6pPr marL="0" indent="0">
              <a:spcBef>
                <a:spcPts val="0"/>
              </a:spcBef>
              <a:buNone/>
              <a:defRPr sz="1600"/>
            </a:lvl6pPr>
            <a:lvl7pPr marL="0" indent="0">
              <a:spcBef>
                <a:spcPts val="0"/>
              </a:spcBef>
              <a:buNone/>
              <a:defRPr sz="1600"/>
            </a:lvl7pPr>
            <a:lvl8pPr marL="0" indent="0">
              <a:spcBef>
                <a:spcPts val="0"/>
              </a:spcBef>
              <a:buNone/>
              <a:defRPr sz="1600"/>
            </a:lvl8pPr>
            <a:lvl9pPr marL="0" indent="0">
              <a:spcBef>
                <a:spcPts val="0"/>
              </a:spcBef>
              <a:buNone/>
              <a:defRPr sz="1600"/>
            </a:lvl9pPr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 bwMode="white">
          <a:xfrm>
            <a:off x="-7938" y="6400800"/>
            <a:ext cx="9161464" cy="430213"/>
          </a:xfrm>
          <a:prstGeom prst="rect">
            <a:avLst/>
          </a:prstGeom>
          <a:solidFill>
            <a:srgbClr val="003057"/>
          </a:solidFill>
          <a:ln>
            <a:solidFill>
              <a:srgbClr val="0030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6" name="Copyright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7" name="Pearson Logo" descr="Pearson_Bound_Whit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379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37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3962400"/>
            <a:ext cx="8229600" cy="21637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9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772400" cy="2152651"/>
          </a:xfrm>
        </p:spPr>
        <p:txBody>
          <a:bodyPr anchor="b">
            <a:noAutofit/>
          </a:bodyPr>
          <a:lstStyle>
            <a:lvl1pPr algn="l">
              <a:defRPr sz="4000" b="1" cap="none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4687" y="3962400"/>
            <a:ext cx="7794627" cy="175260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0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2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6" name="Copyright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7" name="Pearson Logo" descr="Pearson_Bound_Whit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3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09728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35713" y="113072"/>
            <a:ext cx="2133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312" y="113072"/>
            <a:ext cx="551783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 bwMode="white">
          <a:xfrm>
            <a:off x="-7938" y="6407663"/>
            <a:ext cx="9161464" cy="430213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3969" y="6380676"/>
            <a:ext cx="9096069" cy="463550"/>
            <a:chOff x="93969" y="6408738"/>
            <a:chExt cx="9096069" cy="463550"/>
          </a:xfrm>
        </p:grpSpPr>
        <p:sp>
          <p:nvSpPr>
            <p:cNvPr id="13" name="Copyright" descr="Pearson: Copyright 2015, 2012, 2009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Copyright © 2018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14" name="Pearson Logo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157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50" r:id="rId4"/>
    <p:sldLayoutId id="2147483659" r:id="rId5"/>
    <p:sldLayoutId id="2147483658" r:id="rId6"/>
    <p:sldLayoutId id="2147483660" r:id="rId7"/>
    <p:sldLayoutId id="2147483651" r:id="rId8"/>
    <p:sldLayoutId id="2147483654" r:id="rId9"/>
    <p:sldLayoutId id="2147483655" r:id="rId10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>
          <a:solidFill>
            <a:schemeClr val="bg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56032" indent="-256032" algn="l" defTabSz="914400" rtl="0" eaLnBrk="1" latinLnBrk="0" hangingPunct="1"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Check In, Check Out: Managing Hotel Operations</a:t>
            </a:r>
            <a:endParaRPr lang="en-US" sz="3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000" b="1" dirty="0" smtClean="0"/>
              <a:t>Tenth Edition</a:t>
            </a:r>
            <a:endParaRPr lang="en-US" sz="20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Chapter 1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The Traditional Hotel Industry</a:t>
            </a:r>
            <a:endParaRPr lang="en-US" dirty="0"/>
          </a:p>
        </p:txBody>
      </p:sp>
      <p:pic>
        <p:nvPicPr>
          <p:cNvPr id="7" name="Picture 6" descr="0134303504_Vallen_CV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00200"/>
            <a:ext cx="3581400" cy="458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6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the Hotel </a:t>
            </a:r>
            <a:r>
              <a:rPr lang="en-US" dirty="0" smtClean="0"/>
              <a:t>Business (1 of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Service Culture</a:t>
            </a:r>
          </a:p>
          <a:p>
            <a:r>
              <a:rPr lang="en-US" dirty="0" smtClean="0"/>
              <a:t>A Cyclical Industry</a:t>
            </a:r>
          </a:p>
          <a:p>
            <a:pPr lvl="1"/>
            <a:r>
              <a:rPr lang="en-US" dirty="0" smtClean="0"/>
              <a:t>Housekeeping</a:t>
            </a:r>
          </a:p>
          <a:p>
            <a:r>
              <a:rPr lang="en-US" dirty="0" smtClean="0"/>
              <a:t>How Hotels Count and Measure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00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Hotel </a:t>
            </a:r>
            <a:r>
              <a:rPr lang="en-US" dirty="0" smtClean="0"/>
              <a:t>Business (2 of 6)</a:t>
            </a:r>
            <a:endParaRPr lang="en-US" dirty="0"/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Occupancy</a:t>
            </a:r>
          </a:p>
          <a:p>
            <a:pPr lvl="1"/>
            <a:r>
              <a:rPr lang="en-US" dirty="0" smtClean="0"/>
              <a:t>The relationship between demand (the number of rooms actually sold) and supply (the number of rooms available for sale)</a:t>
            </a:r>
          </a:p>
          <a:p>
            <a:pPr lvl="1"/>
            <a:r>
              <a:rPr lang="en-US" dirty="0" smtClean="0"/>
              <a:t>Measures the hotel</a:t>
            </a:r>
            <a:r>
              <a:rPr lang="ja-JP" altLang="en-US" dirty="0" smtClean="0"/>
              <a:t>’</a:t>
            </a:r>
            <a:r>
              <a:rPr lang="en-US" dirty="0" smtClean="0"/>
              <a:t>s </a:t>
            </a:r>
            <a:r>
              <a:rPr lang="ja-JP" altLang="en-US" dirty="0" smtClean="0"/>
              <a:t>“</a:t>
            </a:r>
            <a:r>
              <a:rPr lang="en-US" dirty="0" smtClean="0"/>
              <a:t>share of the market</a:t>
            </a:r>
            <a:r>
              <a:rPr lang="ja-JP" altLang="en-US" dirty="0" smtClean="0"/>
              <a:t>”</a:t>
            </a:r>
            <a:r>
              <a:rPr lang="en-US" dirty="0" smtClean="0"/>
              <a:t>, so it measures quantity</a:t>
            </a:r>
          </a:p>
          <a:p>
            <a:pPr lvl="1"/>
            <a:r>
              <a:rPr lang="en-US" dirty="0" smtClean="0"/>
              <a:t>Occupancy Rate in % = Rooms Sold / Rooms Available for sale</a:t>
            </a:r>
          </a:p>
        </p:txBody>
      </p:sp>
    </p:spTree>
    <p:extLst>
      <p:ext uri="{BB962C8B-B14F-4D97-AF65-F5344CB8AC3E}">
        <p14:creationId xmlns:p14="http://schemas.microsoft.com/office/powerpoint/2010/main" val="2527324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Hotel </a:t>
            </a:r>
            <a:r>
              <a:rPr lang="en-US" dirty="0" smtClean="0"/>
              <a:t>Business (3 of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Sales per Occupied Room (Average Daily Rate, ADR) in $</a:t>
            </a:r>
          </a:p>
          <a:p>
            <a:pPr lvl="1"/>
            <a:r>
              <a:rPr lang="en-US" dirty="0"/>
              <a:t>The dollar amount received for each room sold</a:t>
            </a:r>
          </a:p>
          <a:p>
            <a:pPr lvl="1"/>
            <a:r>
              <a:rPr lang="en-US" dirty="0"/>
              <a:t>Measure the quality of the business. </a:t>
            </a:r>
          </a:p>
          <a:p>
            <a:pPr lvl="1"/>
            <a:r>
              <a:rPr lang="en-US" dirty="0"/>
              <a:t>Problem: What if only one room is sold, but at a high rate. ADR can be misleading.</a:t>
            </a:r>
          </a:p>
          <a:p>
            <a:pPr lvl="1"/>
            <a:r>
              <a:rPr lang="en-US" dirty="0"/>
              <a:t>Average Daily Rate = Room sales (measured in dollars)  / Number of rooms </a:t>
            </a:r>
            <a:r>
              <a:rPr lang="en-US" dirty="0" smtClean="0"/>
              <a:t>sold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42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Hotel </a:t>
            </a:r>
            <a:r>
              <a:rPr lang="en-US" dirty="0" smtClean="0"/>
              <a:t>Business (4 of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REVPAR (Revenue per Available Room) in $</a:t>
            </a:r>
          </a:p>
          <a:p>
            <a:pPr lvl="1"/>
            <a:r>
              <a:rPr lang="en-US" dirty="0"/>
              <a:t>The relationship between revenue per room and  the total room inventory available</a:t>
            </a:r>
          </a:p>
          <a:p>
            <a:pPr lvl="1"/>
            <a:r>
              <a:rPr lang="en-US" dirty="0"/>
              <a:t>Measure how well management fills rooms, without cutting prices</a:t>
            </a:r>
          </a:p>
          <a:p>
            <a:pPr lvl="1"/>
            <a:r>
              <a:rPr lang="en-US" dirty="0"/>
              <a:t>REVPAR = Room Revenues/Sales in $ / Number  of rooms available for </a:t>
            </a:r>
            <a:r>
              <a:rPr lang="en-US" dirty="0" smtClean="0"/>
              <a:t>sale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86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Hotel </a:t>
            </a:r>
            <a:r>
              <a:rPr lang="en-US" dirty="0" smtClean="0"/>
              <a:t>Business (5</a:t>
            </a:r>
            <a:r>
              <a:rPr lang="en-US" baseline="0" dirty="0" smtClean="0"/>
              <a:t> of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Double Occupancy</a:t>
            </a:r>
          </a:p>
          <a:p>
            <a:pPr lvl="1"/>
            <a:r>
              <a:rPr lang="en-US" dirty="0"/>
              <a:t>Refers to any room in which there is more than one person </a:t>
            </a:r>
          </a:p>
          <a:p>
            <a:pPr lvl="1"/>
            <a:r>
              <a:rPr lang="en-US" dirty="0"/>
              <a:t>Double occupancy increases per-room revenue, if rates are per-person</a:t>
            </a:r>
          </a:p>
          <a:p>
            <a:pPr lvl="1"/>
            <a:r>
              <a:rPr lang="en-US" dirty="0"/>
              <a:t>In full-service hotels, double occupancy leads to more additional sales </a:t>
            </a:r>
          </a:p>
          <a:p>
            <a:pPr lvl="1"/>
            <a:r>
              <a:rPr lang="en-US" dirty="0"/>
              <a:t>% of double occupancy = (No. of guests – No. of rooms occupied.)/No. of rooms occ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63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Hotel </a:t>
            </a:r>
            <a:r>
              <a:rPr lang="en-US" dirty="0" smtClean="0"/>
              <a:t>Business (6 of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Break-Even Point</a:t>
            </a:r>
          </a:p>
          <a:p>
            <a:pPr lvl="1"/>
            <a:r>
              <a:rPr lang="en-US" dirty="0" smtClean="0"/>
              <a:t>To </a:t>
            </a:r>
            <a:r>
              <a:rPr lang="en-US" dirty="0"/>
              <a:t>break even is to have neither profit nor </a:t>
            </a:r>
            <a:r>
              <a:rPr lang="en-US" dirty="0" smtClean="0"/>
              <a:t>loss</a:t>
            </a:r>
          </a:p>
          <a:p>
            <a:pPr lvl="1"/>
            <a:r>
              <a:rPr lang="en-US" dirty="0" smtClean="0"/>
              <a:t>Break</a:t>
            </a:r>
            <a:r>
              <a:rPr lang="en-US" dirty="0"/>
              <a:t>-even points are important, because there is no profit until that point is </a:t>
            </a:r>
            <a:r>
              <a:rPr lang="en-US" dirty="0" smtClean="0"/>
              <a:t>reached</a:t>
            </a:r>
          </a:p>
          <a:p>
            <a:pPr lvl="1"/>
            <a:r>
              <a:rPr lang="en-US" dirty="0" smtClean="0"/>
              <a:t>Break</a:t>
            </a:r>
            <a:r>
              <a:rPr lang="en-US" dirty="0"/>
              <a:t>-even points are expressed in occupancy percentages</a:t>
            </a:r>
          </a:p>
        </p:txBody>
      </p:sp>
    </p:spTree>
    <p:extLst>
      <p:ext uri="{BB962C8B-B14F-4D97-AF65-F5344CB8AC3E}">
        <p14:creationId xmlns:p14="http://schemas.microsoft.com/office/powerpoint/2010/main" val="242013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Characteristics of the Hotel </a:t>
            </a:r>
            <a:r>
              <a:rPr lang="en-US" dirty="0" smtClean="0"/>
              <a:t>Business (1 of 6)</a:t>
            </a:r>
            <a:endParaRPr lang="en-US" dirty="0"/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Perishability</a:t>
            </a:r>
          </a:p>
          <a:p>
            <a:pPr lvl="1"/>
            <a:r>
              <a:rPr lang="en-US" dirty="0" smtClean="0"/>
              <a:t>At midnight, value of unsold inventory is $0</a:t>
            </a:r>
          </a:p>
          <a:p>
            <a:pPr lvl="1"/>
            <a:r>
              <a:rPr lang="en-US" dirty="0" smtClean="0"/>
              <a:t>Tomorrow we are selling tomorrow</a:t>
            </a:r>
            <a:r>
              <a:rPr lang="ja-JP" altLang="en-US" dirty="0" smtClean="0"/>
              <a:t>’</a:t>
            </a:r>
            <a:r>
              <a:rPr lang="en-US" dirty="0" smtClean="0"/>
              <a:t>s inventory</a:t>
            </a:r>
          </a:p>
          <a:p>
            <a:pPr lvl="2"/>
            <a:r>
              <a:rPr lang="en-US" dirty="0" smtClean="0"/>
              <a:t>Puts pressure to sell </a:t>
            </a:r>
            <a:r>
              <a:rPr lang="ja-JP" altLang="en-US" dirty="0" smtClean="0"/>
              <a:t>“</a:t>
            </a:r>
            <a:r>
              <a:rPr lang="en-US" dirty="0" smtClean="0"/>
              <a:t>now</a:t>
            </a:r>
            <a:r>
              <a:rPr lang="ja-JP" altLang="en-US" dirty="0" smtClean="0"/>
              <a:t>”</a:t>
            </a:r>
            <a:endParaRPr lang="en-US" dirty="0" smtClean="0"/>
          </a:p>
          <a:p>
            <a:r>
              <a:rPr lang="en-US" dirty="0" smtClean="0"/>
              <a:t>Location</a:t>
            </a:r>
          </a:p>
          <a:p>
            <a:pPr lvl="1"/>
            <a:r>
              <a:rPr lang="en-US" dirty="0" smtClean="0"/>
              <a:t>Fixed</a:t>
            </a:r>
          </a:p>
          <a:p>
            <a:pPr lvl="2"/>
            <a:r>
              <a:rPr lang="en-US" dirty="0" smtClean="0"/>
              <a:t>Cannot move or </a:t>
            </a:r>
            <a:r>
              <a:rPr lang="ja-JP" altLang="en-US" dirty="0" smtClean="0"/>
              <a:t>“</a:t>
            </a:r>
            <a:r>
              <a:rPr lang="en-US" dirty="0" smtClean="0"/>
              <a:t>deliver</a:t>
            </a:r>
            <a:r>
              <a:rPr lang="ja-JP" altLang="en-US" dirty="0" smtClean="0"/>
              <a:t>”</a:t>
            </a:r>
            <a:r>
              <a:rPr lang="en-US" dirty="0" smtClean="0"/>
              <a:t> to high demand areas</a:t>
            </a:r>
          </a:p>
          <a:p>
            <a:pPr lvl="1"/>
            <a:r>
              <a:rPr lang="en-US" dirty="0" smtClean="0"/>
              <a:t>Changing value of fixed location</a:t>
            </a:r>
          </a:p>
          <a:p>
            <a:pPr lvl="2"/>
            <a:r>
              <a:rPr lang="en-US" dirty="0" smtClean="0"/>
              <a:t>Re-routing of highway could devastate business</a:t>
            </a:r>
          </a:p>
          <a:p>
            <a:pPr lvl="1"/>
            <a:r>
              <a:rPr lang="en-US" dirty="0" smtClean="0"/>
              <a:t>Marketing and sales promotion very important</a:t>
            </a:r>
          </a:p>
          <a:p>
            <a:pPr lvl="2"/>
            <a:r>
              <a:rPr lang="en-US" dirty="0" smtClean="0"/>
              <a:t>Need to bring customers to hotel</a:t>
            </a:r>
          </a:p>
        </p:txBody>
      </p:sp>
    </p:spTree>
    <p:extLst>
      <p:ext uri="{BB962C8B-B14F-4D97-AF65-F5344CB8AC3E}">
        <p14:creationId xmlns:p14="http://schemas.microsoft.com/office/powerpoint/2010/main" val="1682614789"/>
      </p:ext>
    </p:extLst>
  </p:cSld>
  <p:clrMapOvr>
    <a:masterClrMapping/>
  </p:clrMapOvr>
  <p:transition xmlns:p14="http://schemas.microsoft.com/office/powerpoint/2010/main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Characteristics of the Hotel </a:t>
            </a:r>
            <a:r>
              <a:rPr lang="en-US" dirty="0" smtClean="0"/>
              <a:t>Business (2 of 6)</a:t>
            </a:r>
            <a:endParaRPr lang="en-US" dirty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Fixed Supply, but Varying </a:t>
            </a:r>
            <a:r>
              <a:rPr lang="en-US" dirty="0" smtClean="0"/>
              <a:t>Demand</a:t>
            </a:r>
            <a:endParaRPr lang="en-US" dirty="0" smtClean="0"/>
          </a:p>
          <a:p>
            <a:pPr lvl="1"/>
            <a:r>
              <a:rPr lang="en-US" dirty="0" smtClean="0"/>
              <a:t>Example: Our hotel only has 100 rooms</a:t>
            </a:r>
          </a:p>
          <a:p>
            <a:pPr lvl="2"/>
            <a:r>
              <a:rPr lang="en-US" dirty="0" smtClean="0"/>
              <a:t>Today only 50 are sold, revenue is lost</a:t>
            </a:r>
          </a:p>
          <a:p>
            <a:pPr lvl="2"/>
            <a:r>
              <a:rPr lang="en-US" dirty="0" smtClean="0"/>
              <a:t>Tomorrow, Super Bowl in town, but I can only sell 100 rooms!</a:t>
            </a:r>
          </a:p>
          <a:p>
            <a:pPr lvl="3"/>
            <a:r>
              <a:rPr lang="en-US" dirty="0" smtClean="0"/>
              <a:t>No way to make up lost revenue</a:t>
            </a:r>
          </a:p>
          <a:p>
            <a:pPr lvl="3"/>
            <a:r>
              <a:rPr lang="en-US" dirty="0" smtClean="0"/>
              <a:t>No way to increase production to meet increased demand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844659"/>
      </p:ext>
    </p:extLst>
  </p:cSld>
  <p:clrMapOvr>
    <a:masterClrMapping/>
  </p:clrMapOvr>
  <p:transition xmlns:p14="http://schemas.microsoft.com/office/powerpoint/2010/main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Characteristics of the Hotel </a:t>
            </a:r>
            <a:r>
              <a:rPr lang="en-US" dirty="0" smtClean="0"/>
              <a:t>Business (3 of 6)</a:t>
            </a:r>
            <a:endParaRPr lang="en-US" dirty="0"/>
          </a:p>
        </p:txBody>
      </p:sp>
      <p:sp>
        <p:nvSpPr>
          <p:cNvPr id="30724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Operating Costs</a:t>
            </a:r>
          </a:p>
          <a:p>
            <a:pPr lvl="1"/>
            <a:r>
              <a:rPr lang="en-US" dirty="0" smtClean="0"/>
              <a:t>Capital Intensive</a:t>
            </a:r>
          </a:p>
          <a:p>
            <a:pPr lvl="1"/>
            <a:r>
              <a:rPr lang="en-US" dirty="0" smtClean="0"/>
              <a:t>Labor </a:t>
            </a:r>
            <a:r>
              <a:rPr lang="en-US" dirty="0" smtClean="0"/>
              <a:t>Intensive</a:t>
            </a:r>
          </a:p>
          <a:p>
            <a:pPr lvl="2"/>
            <a:r>
              <a:rPr lang="en-US" dirty="0" smtClean="0"/>
              <a:t>Hassles of dealing with labor</a:t>
            </a:r>
          </a:p>
          <a:p>
            <a:pPr lvl="2"/>
            <a:r>
              <a:rPr lang="en-US" dirty="0" smtClean="0"/>
              <a:t>Costs of dealing with labor</a:t>
            </a:r>
          </a:p>
          <a:p>
            <a:pPr lvl="1"/>
            <a:r>
              <a:rPr lang="en-US" dirty="0" smtClean="0"/>
              <a:t>High Fixed Costs – Low Variable Costs</a:t>
            </a:r>
          </a:p>
          <a:p>
            <a:pPr lvl="2"/>
            <a:r>
              <a:rPr lang="en-US" dirty="0" smtClean="0"/>
              <a:t>Even at low/no occupancy we incur fixed costs</a:t>
            </a:r>
          </a:p>
          <a:p>
            <a:pPr lvl="3"/>
            <a:r>
              <a:rPr lang="en-US" dirty="0" smtClean="0"/>
              <a:t>Mortgage, utilities, salaries, marketing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2"/>
            <a:r>
              <a:rPr lang="en-US" dirty="0" smtClean="0"/>
              <a:t>Variable costs per occupied room are low</a:t>
            </a:r>
          </a:p>
          <a:p>
            <a:pPr lvl="3"/>
            <a:r>
              <a:rPr lang="en-US" dirty="0" smtClean="0"/>
              <a:t>Cost of cleaning, replacing linen, utilities used etc.,</a:t>
            </a:r>
          </a:p>
        </p:txBody>
      </p:sp>
    </p:spTree>
    <p:extLst>
      <p:ext uri="{BB962C8B-B14F-4D97-AF65-F5344CB8AC3E}">
        <p14:creationId xmlns:p14="http://schemas.microsoft.com/office/powerpoint/2010/main" val="3113948166"/>
      </p:ext>
    </p:extLst>
  </p:cSld>
  <p:clrMapOvr>
    <a:masterClrMapping/>
  </p:clrMapOvr>
  <p:transition xmlns:p14="http://schemas.microsoft.com/office/powerpoint/2010/main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Characteristics of the Hotel </a:t>
            </a:r>
            <a:r>
              <a:rPr lang="en-US" dirty="0" smtClean="0"/>
              <a:t>Business (4 of 6)</a:t>
            </a:r>
            <a:endParaRPr lang="en-US" dirty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Need to make or exceed Break Even Point</a:t>
            </a:r>
          </a:p>
          <a:p>
            <a:pPr lvl="3"/>
            <a:r>
              <a:rPr lang="en-US" dirty="0"/>
              <a:t>High profits, once we exceed break-even point</a:t>
            </a:r>
          </a:p>
          <a:p>
            <a:r>
              <a:rPr lang="en-US" dirty="0" smtClean="0"/>
              <a:t>Seasonality</a:t>
            </a:r>
          </a:p>
          <a:p>
            <a:pPr lvl="1"/>
            <a:r>
              <a:rPr lang="en-US" dirty="0" smtClean="0"/>
              <a:t>Within Year</a:t>
            </a:r>
          </a:p>
          <a:p>
            <a:pPr lvl="2"/>
            <a:r>
              <a:rPr lang="en-US" dirty="0" smtClean="0"/>
              <a:t>Business fluctuates from winter to spring to summer to fall in most hotels</a:t>
            </a:r>
          </a:p>
          <a:p>
            <a:pPr lvl="1"/>
            <a:r>
              <a:rPr lang="en-US" dirty="0" smtClean="0"/>
              <a:t>Within Month</a:t>
            </a:r>
          </a:p>
          <a:p>
            <a:pPr lvl="2"/>
            <a:r>
              <a:rPr lang="en-US" dirty="0" smtClean="0"/>
              <a:t>Business fluctuates from early to mid to late part of the month</a:t>
            </a:r>
          </a:p>
          <a:p>
            <a:pPr lvl="1"/>
            <a:r>
              <a:rPr lang="en-US" dirty="0" smtClean="0"/>
              <a:t>Within Week</a:t>
            </a:r>
          </a:p>
          <a:p>
            <a:pPr lvl="2"/>
            <a:r>
              <a:rPr lang="en-US" dirty="0" smtClean="0"/>
              <a:t>Corporate/Downtown hotels busy on weekdays, empty on weekends</a:t>
            </a:r>
          </a:p>
          <a:p>
            <a:pPr lvl="2"/>
            <a:r>
              <a:rPr lang="en-US" dirty="0" smtClean="0"/>
              <a:t>Leisure hotels busy on weekends, empty on weekdays </a:t>
            </a:r>
          </a:p>
        </p:txBody>
      </p:sp>
    </p:spTree>
    <p:extLst>
      <p:ext uri="{BB962C8B-B14F-4D97-AF65-F5344CB8AC3E}">
        <p14:creationId xmlns:p14="http://schemas.microsoft.com/office/powerpoint/2010/main" val="1734819547"/>
      </p:ext>
    </p:extLst>
  </p:cSld>
  <p:clrMapOvr>
    <a:masterClrMapping/>
  </p:clrMapOvr>
  <p:transition xmlns:p14="http://schemas.microsoft.com/office/powerpoint/2010/main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Characteristics of the Hotel </a:t>
            </a:r>
            <a:r>
              <a:rPr lang="en-US" dirty="0" smtClean="0"/>
              <a:t>Business (5 of 6)</a:t>
            </a:r>
            <a:endParaRPr lang="en-US" dirty="0"/>
          </a:p>
        </p:txBody>
      </p:sp>
      <p:sp>
        <p:nvSpPr>
          <p:cNvPr id="3482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Solutions to Seasonality</a:t>
            </a:r>
          </a:p>
          <a:p>
            <a:pPr lvl="1"/>
            <a:r>
              <a:rPr lang="en-US" dirty="0" smtClean="0"/>
              <a:t>Extend Season</a:t>
            </a:r>
          </a:p>
          <a:p>
            <a:pPr lvl="2"/>
            <a:r>
              <a:rPr lang="en-US" dirty="0" smtClean="0"/>
              <a:t>Have new activities and sales promotions before and after </a:t>
            </a:r>
            <a:r>
              <a:rPr lang="ja-JP" altLang="en-US" dirty="0" smtClean="0"/>
              <a:t>“</a:t>
            </a:r>
            <a:r>
              <a:rPr lang="en-US" dirty="0" smtClean="0"/>
              <a:t>traditional</a:t>
            </a:r>
            <a:r>
              <a:rPr lang="ja-JP" altLang="en-US" dirty="0" smtClean="0"/>
              <a:t>”</a:t>
            </a:r>
            <a:r>
              <a:rPr lang="en-US" dirty="0" smtClean="0"/>
              <a:t> season to extend it.</a:t>
            </a:r>
          </a:p>
          <a:p>
            <a:pPr lvl="1"/>
            <a:r>
              <a:rPr lang="en-US" dirty="0" smtClean="0"/>
              <a:t>Seek New Markets</a:t>
            </a:r>
          </a:p>
          <a:p>
            <a:pPr lvl="2"/>
            <a:r>
              <a:rPr lang="en-US" dirty="0" smtClean="0"/>
              <a:t>Disney gets families in summer and winter holidays and targets conventions, </a:t>
            </a:r>
            <a:r>
              <a:rPr lang="ja-JP" altLang="en-US" dirty="0" smtClean="0"/>
              <a:t>“</a:t>
            </a:r>
            <a:r>
              <a:rPr lang="en-US" dirty="0" smtClean="0"/>
              <a:t>empty-nesters</a:t>
            </a:r>
            <a:r>
              <a:rPr lang="ja-JP" altLang="en-US" dirty="0" smtClean="0"/>
              <a:t>”</a:t>
            </a:r>
            <a:r>
              <a:rPr lang="en-US" dirty="0" smtClean="0"/>
              <a:t> year round</a:t>
            </a:r>
          </a:p>
          <a:p>
            <a:pPr lvl="1"/>
            <a:r>
              <a:rPr lang="en-US" dirty="0" smtClean="0"/>
              <a:t>Location</a:t>
            </a:r>
          </a:p>
          <a:p>
            <a:pPr lvl="2"/>
            <a:r>
              <a:rPr lang="en-US" dirty="0" smtClean="0"/>
              <a:t>Open properties in areas with counter-season</a:t>
            </a:r>
          </a:p>
          <a:p>
            <a:pPr lvl="3"/>
            <a:r>
              <a:rPr lang="en-US" dirty="0" smtClean="0"/>
              <a:t>Shift employees between properties</a:t>
            </a:r>
          </a:p>
        </p:txBody>
      </p:sp>
    </p:spTree>
    <p:extLst>
      <p:ext uri="{BB962C8B-B14F-4D97-AF65-F5344CB8AC3E}">
        <p14:creationId xmlns:p14="http://schemas.microsoft.com/office/powerpoint/2010/main" val="954766819"/>
      </p:ext>
    </p:extLst>
  </p:cSld>
  <p:clrMapOvr>
    <a:masterClrMapping/>
  </p:clrMapOvr>
  <p:transition xmlns:p14="http://schemas.microsoft.com/office/powerpoint/2010/main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Characteristics of the Hotel </a:t>
            </a:r>
            <a:r>
              <a:rPr lang="en-US" dirty="0" smtClean="0"/>
              <a:t>Business (6 of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Mixed Use Development</a:t>
            </a:r>
          </a:p>
          <a:p>
            <a:pPr lvl="2"/>
            <a:r>
              <a:rPr lang="en-US" dirty="0"/>
              <a:t>Build hotel in area with multiple sources of guests</a:t>
            </a:r>
          </a:p>
          <a:p>
            <a:pPr lvl="3"/>
            <a:r>
              <a:rPr lang="en-US" dirty="0"/>
              <a:t>Westin Galleria in Dallas gets corporate crowd on weekdays and tourist/shopper crowds on weekends </a:t>
            </a:r>
          </a:p>
        </p:txBody>
      </p:sp>
    </p:spTree>
    <p:extLst>
      <p:ext uri="{BB962C8B-B14F-4D97-AF65-F5344CB8AC3E}">
        <p14:creationId xmlns:p14="http://schemas.microsoft.com/office/powerpoint/2010/main" val="266889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Traditional </a:t>
            </a:r>
            <a:r>
              <a:rPr lang="en-US" smtClean="0"/>
              <a:t>Classifications (1 of 8)</a:t>
            </a:r>
            <a:endParaRPr lang="en-US" dirty="0"/>
          </a:p>
        </p:txBody>
      </p:sp>
      <p:sp>
        <p:nvSpPr>
          <p:cNvPr id="3686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Size </a:t>
            </a:r>
          </a:p>
          <a:p>
            <a:pPr lvl="1"/>
            <a:r>
              <a:rPr lang="en-US" dirty="0" smtClean="0"/>
              <a:t>The number of available room is the standard measure of size</a:t>
            </a:r>
          </a:p>
          <a:p>
            <a:pPr lvl="2"/>
            <a:r>
              <a:rPr lang="en-US" dirty="0" err="1" smtClean="0"/>
              <a:t>Megahotel</a:t>
            </a:r>
            <a:r>
              <a:rPr lang="en-US" dirty="0" smtClean="0"/>
              <a:t>: 1500 rooms or more</a:t>
            </a:r>
          </a:p>
          <a:p>
            <a:pPr lvl="3"/>
            <a:r>
              <a:rPr lang="en-US" dirty="0" smtClean="0"/>
              <a:t>(Exhibit 1-4)</a:t>
            </a:r>
          </a:p>
          <a:p>
            <a:pPr lvl="2"/>
            <a:r>
              <a:rPr lang="en-US" dirty="0" smtClean="0"/>
              <a:t>Large hotel: 300 rooms or more</a:t>
            </a:r>
          </a:p>
          <a:p>
            <a:pPr lvl="2"/>
            <a:r>
              <a:rPr lang="en-US" dirty="0" smtClean="0"/>
              <a:t>Medium hotel: 100 to 300 rooms</a:t>
            </a:r>
          </a:p>
          <a:p>
            <a:pPr lvl="2"/>
            <a:r>
              <a:rPr lang="en-US" dirty="0" smtClean="0"/>
              <a:t>Small hotel: 100 rooms or less</a:t>
            </a:r>
          </a:p>
          <a:p>
            <a:pPr lvl="1"/>
            <a:r>
              <a:rPr lang="en-US" dirty="0" smtClean="0"/>
              <a:t>Mom-and-pop motels: Small independent roadside motels family owned and operated</a:t>
            </a:r>
          </a:p>
          <a:p>
            <a:pPr lvl="2"/>
            <a:r>
              <a:rPr lang="en-US" dirty="0" smtClean="0"/>
              <a:t>Declining in numbers from a high of about 60,000 in the 1960s</a:t>
            </a:r>
          </a:p>
        </p:txBody>
      </p:sp>
    </p:spTree>
    <p:extLst>
      <p:ext uri="{BB962C8B-B14F-4D97-AF65-F5344CB8AC3E}">
        <p14:creationId xmlns:p14="http://schemas.microsoft.com/office/powerpoint/2010/main" val="2111263413"/>
      </p:ext>
    </p:extLst>
  </p:cSld>
  <p:clrMapOvr>
    <a:masterClrMapping/>
  </p:clrMapOvr>
  <p:transition xmlns:p14="http://schemas.microsoft.com/office/powerpoint/2010/main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</a:t>
            </a:r>
            <a:r>
              <a:rPr lang="en-US" dirty="0" smtClean="0"/>
              <a:t>Classifications (2 of 8)</a:t>
            </a:r>
            <a:endParaRPr lang="en-US" dirty="0"/>
          </a:p>
        </p:txBody>
      </p:sp>
      <p:sp>
        <p:nvSpPr>
          <p:cNvPr id="3891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</a:t>
            </a:r>
          </a:p>
          <a:p>
            <a:pPr lvl="1"/>
            <a:r>
              <a:rPr lang="en-US" dirty="0" smtClean="0"/>
              <a:t>Average Daily Rate </a:t>
            </a:r>
            <a:r>
              <a:rPr lang="en-US" dirty="0"/>
              <a:t>(Exhibit 1-6 )</a:t>
            </a:r>
          </a:p>
          <a:p>
            <a:pPr lvl="2"/>
            <a:r>
              <a:rPr lang="en-US" dirty="0"/>
              <a:t>More expensive the hotel, better it is!!</a:t>
            </a:r>
          </a:p>
          <a:p>
            <a:pPr lvl="3"/>
            <a:r>
              <a:rPr lang="en-US" dirty="0"/>
              <a:t>Not true always!</a:t>
            </a:r>
          </a:p>
          <a:p>
            <a:pPr lvl="4"/>
            <a:r>
              <a:rPr lang="en-US" dirty="0"/>
              <a:t>$200 will get a small/medium room in Paris, France, but a great room in Paris, TX, USA!!</a:t>
            </a:r>
          </a:p>
          <a:p>
            <a:pPr lvl="4"/>
            <a:r>
              <a:rPr lang="en-US" dirty="0"/>
              <a:t>Room rate may be a function of location/real estate value, not room itself!</a:t>
            </a:r>
          </a:p>
          <a:p>
            <a:pPr lvl="4"/>
            <a:r>
              <a:rPr lang="en-US" dirty="0" smtClean="0"/>
              <a:t>Rooms </a:t>
            </a:r>
            <a:r>
              <a:rPr lang="en-US" dirty="0"/>
              <a:t>are more expensive in core downtown areas</a:t>
            </a:r>
          </a:p>
          <a:p>
            <a:pPr lvl="1"/>
            <a:r>
              <a:rPr lang="en-US" dirty="0" smtClean="0"/>
              <a:t>Full-Service to Limited Service</a:t>
            </a:r>
          </a:p>
          <a:p>
            <a:pPr lvl="2"/>
            <a:r>
              <a:rPr lang="en-US" dirty="0" smtClean="0"/>
              <a:t>More the services, better the hotel</a:t>
            </a:r>
          </a:p>
        </p:txBody>
      </p:sp>
    </p:spTree>
    <p:extLst>
      <p:ext uri="{BB962C8B-B14F-4D97-AF65-F5344CB8AC3E}">
        <p14:creationId xmlns:p14="http://schemas.microsoft.com/office/powerpoint/2010/main" val="2304823393"/>
      </p:ext>
    </p:extLst>
  </p:cSld>
  <p:clrMapOvr>
    <a:masterClrMapping/>
  </p:clrMapOvr>
  <p:transition xmlns:p14="http://schemas.microsoft.com/office/powerpoint/2010/main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</a:t>
            </a:r>
            <a:r>
              <a:rPr lang="en-US" dirty="0" smtClean="0"/>
              <a:t>Classifications (3 of 8)</a:t>
            </a:r>
            <a:endParaRPr lang="en-US" dirty="0"/>
          </a:p>
        </p:txBody>
      </p:sp>
      <p:sp>
        <p:nvSpPr>
          <p:cNvPr id="4096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3"/>
            <a:r>
              <a:rPr lang="en-US" dirty="0"/>
              <a:t>Not true always</a:t>
            </a:r>
          </a:p>
          <a:p>
            <a:pPr lvl="4"/>
            <a:r>
              <a:rPr lang="en-US" dirty="0"/>
              <a:t>More services are offered where labor costs are lower</a:t>
            </a:r>
          </a:p>
          <a:p>
            <a:pPr lvl="4"/>
            <a:r>
              <a:rPr lang="en-US" dirty="0" smtClean="0"/>
              <a:t>Even </a:t>
            </a:r>
            <a:r>
              <a:rPr lang="en-US" dirty="0"/>
              <a:t>small, cheap hotels in India offer room-service and money changing service!</a:t>
            </a:r>
          </a:p>
          <a:p>
            <a:pPr lvl="1"/>
            <a:r>
              <a:rPr lang="en-US" dirty="0" smtClean="0"/>
              <a:t>Number of Employees</a:t>
            </a:r>
          </a:p>
          <a:p>
            <a:pPr lvl="2"/>
            <a:r>
              <a:rPr lang="en-US" dirty="0" smtClean="0"/>
              <a:t>More </a:t>
            </a:r>
            <a:r>
              <a:rPr lang="en-US" dirty="0"/>
              <a:t>the amenities, better the hotel!</a:t>
            </a:r>
          </a:p>
          <a:p>
            <a:pPr lvl="3"/>
            <a:r>
              <a:rPr lang="en-US" dirty="0"/>
              <a:t>Not true always!</a:t>
            </a:r>
          </a:p>
          <a:p>
            <a:pPr lvl="1"/>
            <a:r>
              <a:rPr lang="en-US" dirty="0" smtClean="0"/>
              <a:t>Rating </a:t>
            </a:r>
            <a:r>
              <a:rPr lang="en-US" dirty="0"/>
              <a:t>Systems</a:t>
            </a:r>
          </a:p>
          <a:p>
            <a:pPr lvl="2"/>
            <a:r>
              <a:rPr lang="en-US" dirty="0"/>
              <a:t>A standardized rating system allows the guest to make an informed </a:t>
            </a:r>
            <a:r>
              <a:rPr lang="en-US" dirty="0" smtClean="0"/>
              <a:t>decision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490488"/>
      </p:ext>
    </p:extLst>
  </p:cSld>
  <p:clrMapOvr>
    <a:masterClrMapping/>
  </p:clrMapOvr>
  <p:transition xmlns:p14="http://schemas.microsoft.com/office/powerpoint/2010/main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</a:t>
            </a:r>
            <a:r>
              <a:rPr lang="en-US" dirty="0" smtClean="0"/>
              <a:t>Classifications (4 of 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/>
            <a:r>
              <a:rPr lang="en-US" dirty="0"/>
              <a:t>Systems of stars, diamonds, etc.</a:t>
            </a:r>
          </a:p>
          <a:p>
            <a:pPr lvl="4"/>
            <a:r>
              <a:rPr lang="en-US" dirty="0"/>
              <a:t>Authors rating system for hotels in the USA (Exhibit 1-7) </a:t>
            </a:r>
          </a:p>
          <a:p>
            <a:pPr lvl="4"/>
            <a:r>
              <a:rPr lang="en-US" dirty="0"/>
              <a:t>More the stars or diamonds, better and more expensive the hotel</a:t>
            </a:r>
          </a:p>
          <a:p>
            <a:pPr lvl="2"/>
            <a:r>
              <a:rPr lang="en-US" dirty="0"/>
              <a:t>Ratings are valid only within system or country</a:t>
            </a:r>
          </a:p>
          <a:p>
            <a:pPr lvl="3"/>
            <a:r>
              <a:rPr lang="en-US" dirty="0"/>
              <a:t>A </a:t>
            </a:r>
            <a:r>
              <a:rPr lang="ja-JP" altLang="en-US" dirty="0"/>
              <a:t>“</a:t>
            </a:r>
            <a:r>
              <a:rPr lang="en-US" dirty="0"/>
              <a:t>Five Star</a:t>
            </a:r>
            <a:r>
              <a:rPr lang="ja-JP" altLang="en-US" dirty="0"/>
              <a:t>”</a:t>
            </a:r>
            <a:r>
              <a:rPr lang="en-US" dirty="0"/>
              <a:t> hotel in India is not the same as a </a:t>
            </a:r>
            <a:r>
              <a:rPr lang="ja-JP" altLang="en-US" dirty="0"/>
              <a:t>“</a:t>
            </a:r>
            <a:r>
              <a:rPr lang="en-US" dirty="0"/>
              <a:t>Five Star</a:t>
            </a:r>
            <a:r>
              <a:rPr lang="ja-JP" altLang="en-US" dirty="0"/>
              <a:t>”</a:t>
            </a:r>
            <a:r>
              <a:rPr lang="en-US" dirty="0"/>
              <a:t> hotel in France.</a:t>
            </a:r>
          </a:p>
          <a:p>
            <a:pPr lvl="4"/>
            <a:r>
              <a:rPr lang="en-US" dirty="0"/>
              <a:t>Look for amenities/level of service needed to qualify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6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</a:t>
            </a:r>
            <a:r>
              <a:rPr lang="en-US" dirty="0" smtClean="0"/>
              <a:t>Classifications (5 of 8)</a:t>
            </a:r>
            <a:endParaRPr lang="en-US" dirty="0"/>
          </a:p>
        </p:txBody>
      </p:sp>
      <p:sp>
        <p:nvSpPr>
          <p:cNvPr id="430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</a:t>
            </a:r>
          </a:p>
          <a:p>
            <a:pPr lvl="1"/>
            <a:r>
              <a:rPr lang="en-US" dirty="0"/>
              <a:t>Commercial Hotels</a:t>
            </a:r>
          </a:p>
          <a:p>
            <a:pPr lvl="1"/>
            <a:r>
              <a:rPr lang="en-US" dirty="0"/>
              <a:t>Residential Hotels</a:t>
            </a:r>
          </a:p>
          <a:p>
            <a:pPr lvl="2"/>
            <a:r>
              <a:rPr lang="en-US" dirty="0"/>
              <a:t>Landlord/tenant relationship between hotel and guest</a:t>
            </a:r>
          </a:p>
          <a:p>
            <a:pPr lvl="2"/>
            <a:r>
              <a:rPr lang="en-US" dirty="0" smtClean="0"/>
              <a:t>Extended-Stay</a:t>
            </a:r>
          </a:p>
          <a:p>
            <a:pPr lvl="3"/>
            <a:r>
              <a:rPr lang="en-US" dirty="0" smtClean="0"/>
              <a:t>More </a:t>
            </a:r>
            <a:r>
              <a:rPr lang="en-US" dirty="0"/>
              <a:t>home-like with kitchenettes, fireplaces, laundry facilities</a:t>
            </a:r>
          </a:p>
          <a:p>
            <a:pPr lvl="4"/>
            <a:r>
              <a:rPr lang="en-US" dirty="0"/>
              <a:t>Extended Stay America, Residence Inns (Marriott) </a:t>
            </a:r>
          </a:p>
          <a:p>
            <a:pPr lvl="1"/>
            <a:r>
              <a:rPr lang="en-US" dirty="0" smtClean="0"/>
              <a:t>Resort (Exhibit 1-9)</a:t>
            </a:r>
          </a:p>
          <a:p>
            <a:pPr lvl="2"/>
            <a:r>
              <a:rPr lang="en-US" dirty="0" smtClean="0"/>
              <a:t>The Megaresort- large, self-contained resorts. Multiple entertainment and recreational facilities.</a:t>
            </a:r>
          </a:p>
          <a:p>
            <a:pPr lvl="3"/>
            <a:r>
              <a:rPr lang="en-US" dirty="0" smtClean="0"/>
              <a:t>Guests </a:t>
            </a:r>
            <a:r>
              <a:rPr lang="en-US" dirty="0"/>
              <a:t>need not leave the property during their entire stay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695698"/>
      </p:ext>
    </p:extLst>
  </p:cSld>
  <p:clrMapOvr>
    <a:masterClrMapping/>
  </p:clrMapOvr>
  <p:transition xmlns:p14="http://schemas.microsoft.com/office/powerpoint/2010/main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</a:t>
            </a:r>
            <a:r>
              <a:rPr lang="en-US" dirty="0" smtClean="0"/>
              <a:t>Classifications (6 of 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</a:t>
            </a:r>
            <a:endParaRPr lang="en-US" dirty="0"/>
          </a:p>
          <a:p>
            <a:pPr lvl="1"/>
            <a:r>
              <a:rPr lang="en-US" dirty="0"/>
              <a:t>European Plan</a:t>
            </a:r>
          </a:p>
          <a:p>
            <a:pPr lvl="2"/>
            <a:r>
              <a:rPr lang="en-US" dirty="0"/>
              <a:t>Room Only</a:t>
            </a:r>
          </a:p>
          <a:p>
            <a:pPr lvl="1"/>
            <a:r>
              <a:rPr lang="en-US" dirty="0"/>
              <a:t>Continental Plan</a:t>
            </a:r>
          </a:p>
          <a:p>
            <a:pPr lvl="2"/>
            <a:r>
              <a:rPr lang="en-US" dirty="0"/>
              <a:t>Room + </a:t>
            </a:r>
            <a:r>
              <a:rPr lang="ja-JP" altLang="en-US" dirty="0"/>
              <a:t>“</a:t>
            </a:r>
            <a:r>
              <a:rPr lang="en-US" dirty="0"/>
              <a:t>Light</a:t>
            </a:r>
            <a:r>
              <a:rPr lang="ja-JP" altLang="en-US" dirty="0"/>
              <a:t>”</a:t>
            </a:r>
            <a:r>
              <a:rPr lang="en-US" dirty="0"/>
              <a:t> Breakfast</a:t>
            </a:r>
          </a:p>
          <a:p>
            <a:pPr lvl="3"/>
            <a:r>
              <a:rPr lang="en-US" dirty="0"/>
              <a:t>Continental Breakfast = Juice + Rolls + Tea/Coffee</a:t>
            </a:r>
          </a:p>
          <a:p>
            <a:pPr lvl="2"/>
            <a:r>
              <a:rPr lang="en-US" dirty="0"/>
              <a:t>Bed &amp; </a:t>
            </a:r>
            <a:r>
              <a:rPr lang="en-US" dirty="0" smtClean="0"/>
              <a:t>Breakfast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28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</a:t>
            </a:r>
            <a:r>
              <a:rPr lang="en-US" dirty="0" smtClean="0"/>
              <a:t>Classifications (7 of 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American Plan (</a:t>
            </a:r>
            <a:r>
              <a:rPr lang="en-US" dirty="0" smtClean="0"/>
              <a:t>AP)</a:t>
            </a:r>
            <a:endParaRPr lang="en-US" dirty="0"/>
          </a:p>
          <a:p>
            <a:pPr lvl="2"/>
            <a:r>
              <a:rPr lang="en-US" dirty="0"/>
              <a:t>Room + B/F + Lunch + Dinner</a:t>
            </a:r>
          </a:p>
          <a:p>
            <a:pPr lvl="3"/>
            <a:r>
              <a:rPr lang="en-US" dirty="0"/>
              <a:t>No credit for meals not consumed!</a:t>
            </a:r>
          </a:p>
          <a:p>
            <a:pPr lvl="1"/>
            <a:r>
              <a:rPr lang="en-US" dirty="0"/>
              <a:t>Modified American Plan</a:t>
            </a:r>
          </a:p>
          <a:p>
            <a:pPr lvl="2"/>
            <a:r>
              <a:rPr lang="en-US" dirty="0"/>
              <a:t>Room + B/F + Dinner or Lunch</a:t>
            </a:r>
          </a:p>
          <a:p>
            <a:pPr lvl="3"/>
            <a:r>
              <a:rPr lang="en-US" dirty="0"/>
              <a:t>May need to specify which one in advance</a:t>
            </a:r>
          </a:p>
          <a:p>
            <a:pPr lvl="3"/>
            <a:r>
              <a:rPr lang="en-US" dirty="0"/>
              <a:t>May use coupons for either meal</a:t>
            </a:r>
          </a:p>
          <a:p>
            <a:pPr lvl="1"/>
            <a:r>
              <a:rPr lang="en-US" dirty="0"/>
              <a:t>Always check what you will get in advance!</a:t>
            </a:r>
          </a:p>
          <a:p>
            <a:pPr lvl="2"/>
            <a:r>
              <a:rPr lang="en-US" dirty="0"/>
              <a:t>Same terms mean different things to people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89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</a:t>
            </a:r>
            <a:r>
              <a:rPr lang="en-US" dirty="0" smtClean="0"/>
              <a:t>Classifications (8</a:t>
            </a:r>
            <a:r>
              <a:rPr lang="en-US" baseline="0" dirty="0" smtClean="0"/>
              <a:t> of 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Variations on the Themes</a:t>
            </a:r>
          </a:p>
          <a:p>
            <a:pPr lvl="1"/>
            <a:r>
              <a:rPr lang="en-US" dirty="0"/>
              <a:t>Bed and Breakfast (B&amp;B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Airbnb</a:t>
            </a:r>
            <a:endParaRPr lang="en-US" dirty="0" smtClean="0"/>
          </a:p>
          <a:p>
            <a:pPr lvl="1"/>
            <a:r>
              <a:rPr lang="en-US" dirty="0"/>
              <a:t>Boutique </a:t>
            </a:r>
            <a:r>
              <a:rPr lang="en-US" dirty="0" smtClean="0"/>
              <a:t>Hotels</a:t>
            </a:r>
          </a:p>
          <a:p>
            <a:pPr lvl="1"/>
            <a:r>
              <a:rPr lang="en-US" dirty="0"/>
              <a:t>Trophy </a:t>
            </a:r>
            <a:r>
              <a:rPr lang="en-US" dirty="0" smtClean="0"/>
              <a:t>Hotels</a:t>
            </a:r>
          </a:p>
          <a:p>
            <a:pPr lvl="2"/>
            <a:r>
              <a:rPr lang="en-US" dirty="0" smtClean="0"/>
              <a:t>Big </a:t>
            </a:r>
            <a:r>
              <a:rPr lang="en-US" dirty="0"/>
              <a:t>name hotels often bought for prestige rather than for profit</a:t>
            </a:r>
          </a:p>
          <a:p>
            <a:pPr lvl="3"/>
            <a:r>
              <a:rPr lang="en-US" dirty="0"/>
              <a:t>Waldorf-Astoria in New York </a:t>
            </a:r>
            <a:r>
              <a:rPr lang="en-US" dirty="0" smtClean="0"/>
              <a:t>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22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508 Lecture">
  <a:themeElements>
    <a:clrScheme name="Custom 4">
      <a:dk1>
        <a:srgbClr val="003057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4026</TotalTime>
  <Words>1311</Words>
  <Application>Microsoft Macintosh PowerPoint</Application>
  <PresentationFormat>On-screen Show (4:3)</PresentationFormat>
  <Paragraphs>184</Paragraphs>
  <Slides>21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508 Lecture</vt:lpstr>
      <vt:lpstr>Check In, Check Out: Managing Hotel Operations</vt:lpstr>
      <vt:lpstr>Understanding the Hotel Business (1 of 6)</vt:lpstr>
      <vt:lpstr>Understanding the Hotel Business (2 of 6)</vt:lpstr>
      <vt:lpstr>Understanding the Hotel Business (3 of 6)</vt:lpstr>
      <vt:lpstr>Understanding the Hotel Business (4 of 6)</vt:lpstr>
      <vt:lpstr>Understanding the Hotel Business (5 of 6)</vt:lpstr>
      <vt:lpstr>Understanding the Hotel Business (6 of 6)</vt:lpstr>
      <vt:lpstr>Special Characteristics of the Hotel Business (1 of 6)</vt:lpstr>
      <vt:lpstr>Special Characteristics of the Hotel Business (2 of 6)</vt:lpstr>
      <vt:lpstr>Special Characteristics of the Hotel Business (3 of 6)</vt:lpstr>
      <vt:lpstr>Special Characteristics of the Hotel Business (4 of 6)</vt:lpstr>
      <vt:lpstr>Special Characteristics of the Hotel Business (5 of 6)</vt:lpstr>
      <vt:lpstr>Special Characteristics of the Hotel Business (6 of 6)</vt:lpstr>
      <vt:lpstr>Traditional Classifications (1 of 8)</vt:lpstr>
      <vt:lpstr>Traditional Classifications (2 of 8)</vt:lpstr>
      <vt:lpstr>Traditional Classifications (3 of 8)</vt:lpstr>
      <vt:lpstr>Traditional Classifications (4 of 8)</vt:lpstr>
      <vt:lpstr>Traditional Classifications (5 of 8)</vt:lpstr>
      <vt:lpstr>Traditional Classifications (6 of 8)</vt:lpstr>
      <vt:lpstr>Traditional Classifications (7 of 8)</vt:lpstr>
      <vt:lpstr>Traditional Classifications (8 of 8)</vt:lpstr>
    </vt:vector>
  </TitlesOfParts>
  <Manager/>
  <Company>echosvoice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Compliant Lecture PowerPoint</dc:title>
  <dc:subject>Introduction to Psychology</dc:subject>
  <dc:creator>Echo Swinford</dc:creator>
  <cp:keywords/>
  <dc:description/>
  <cp:lastModifiedBy>Melissa O'Connor</cp:lastModifiedBy>
  <cp:revision>148</cp:revision>
  <dcterms:created xsi:type="dcterms:W3CDTF">2014-07-14T20:04:21Z</dcterms:created>
  <dcterms:modified xsi:type="dcterms:W3CDTF">2017-06-20T19:33:27Z</dcterms:modified>
  <cp:category/>
</cp:coreProperties>
</file>